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81"/>
  </p:notesMasterIdLst>
  <p:sldIdLst>
    <p:sldId id="684" r:id="rId2"/>
    <p:sldId id="685" r:id="rId3"/>
    <p:sldId id="258" r:id="rId4"/>
    <p:sldId id="688" r:id="rId5"/>
    <p:sldId id="260" r:id="rId6"/>
    <p:sldId id="266" r:id="rId7"/>
    <p:sldId id="689" r:id="rId8"/>
    <p:sldId id="270" r:id="rId9"/>
    <p:sldId id="274" r:id="rId10"/>
    <p:sldId id="272" r:id="rId11"/>
    <p:sldId id="282" r:id="rId12"/>
    <p:sldId id="283" r:id="rId13"/>
    <p:sldId id="301" r:id="rId14"/>
    <p:sldId id="690" r:id="rId15"/>
    <p:sldId id="304" r:id="rId16"/>
    <p:sldId id="311" r:id="rId17"/>
    <p:sldId id="305" r:id="rId18"/>
    <p:sldId id="309" r:id="rId19"/>
    <p:sldId id="312" r:id="rId20"/>
    <p:sldId id="693" r:id="rId21"/>
    <p:sldId id="694" r:id="rId22"/>
    <p:sldId id="691" r:id="rId23"/>
    <p:sldId id="315" r:id="rId24"/>
    <p:sldId id="316" r:id="rId25"/>
    <p:sldId id="317" r:id="rId26"/>
    <p:sldId id="319" r:id="rId27"/>
    <p:sldId id="334" r:id="rId28"/>
    <p:sldId id="336" r:id="rId29"/>
    <p:sldId id="338" r:id="rId30"/>
    <p:sldId id="695" r:id="rId31"/>
    <p:sldId id="339" r:id="rId32"/>
    <p:sldId id="341" r:id="rId33"/>
    <p:sldId id="342" r:id="rId34"/>
    <p:sldId id="344" r:id="rId35"/>
    <p:sldId id="345" r:id="rId36"/>
    <p:sldId id="347" r:id="rId37"/>
    <p:sldId id="350" r:id="rId38"/>
    <p:sldId id="692" r:id="rId39"/>
    <p:sldId id="378" r:id="rId40"/>
    <p:sldId id="379" r:id="rId41"/>
    <p:sldId id="696" r:id="rId42"/>
    <p:sldId id="412" r:id="rId43"/>
    <p:sldId id="413" r:id="rId44"/>
    <p:sldId id="414" r:id="rId45"/>
    <p:sldId id="415" r:id="rId46"/>
    <p:sldId id="416" r:id="rId47"/>
    <p:sldId id="417" r:id="rId48"/>
    <p:sldId id="418" r:id="rId49"/>
    <p:sldId id="419" r:id="rId50"/>
    <p:sldId id="420" r:id="rId51"/>
    <p:sldId id="421" r:id="rId52"/>
    <p:sldId id="422" r:id="rId53"/>
    <p:sldId id="423" r:id="rId54"/>
    <p:sldId id="424" r:id="rId55"/>
    <p:sldId id="425" r:id="rId56"/>
    <p:sldId id="426" r:id="rId57"/>
    <p:sldId id="427" r:id="rId58"/>
    <p:sldId id="428" r:id="rId59"/>
    <p:sldId id="429" r:id="rId60"/>
    <p:sldId id="430" r:id="rId61"/>
    <p:sldId id="432" r:id="rId62"/>
    <p:sldId id="433" r:id="rId63"/>
    <p:sldId id="434" r:id="rId64"/>
    <p:sldId id="435" r:id="rId65"/>
    <p:sldId id="436" r:id="rId66"/>
    <p:sldId id="437" r:id="rId67"/>
    <p:sldId id="438" r:id="rId68"/>
    <p:sldId id="439" r:id="rId69"/>
    <p:sldId id="440" r:id="rId70"/>
    <p:sldId id="441" r:id="rId71"/>
    <p:sldId id="442" r:id="rId72"/>
    <p:sldId id="443" r:id="rId73"/>
    <p:sldId id="444" r:id="rId74"/>
    <p:sldId id="445" r:id="rId75"/>
    <p:sldId id="446" r:id="rId76"/>
    <p:sldId id="447" r:id="rId77"/>
    <p:sldId id="448" r:id="rId78"/>
    <p:sldId id="686" r:id="rId79"/>
    <p:sldId id="687" r:id="rId80"/>
  </p:sldIdLst>
  <p:sldSz cx="12192000" cy="6858000"/>
  <p:notesSz cx="6858000" cy="9144000"/>
  <p:embeddedFontLst>
    <p:embeddedFont>
      <p:font typeface="Malgun Gothic" panose="020B0503020000020004" pitchFamily="34" charset="-127"/>
      <p:regular r:id="rId82"/>
      <p:bold r:id="rId83"/>
    </p:embeddedFont>
    <p:embeddedFont>
      <p:font typeface="Noto Sans" panose="020B0502040504020204" pitchFamily="34" charset="0"/>
      <p:regular r:id="rId84"/>
      <p:bold r:id="rId85"/>
      <p:italic r:id="rId86"/>
      <p:boldItalic r:id="rId87"/>
    </p:embeddedFont>
    <p:embeddedFont>
      <p:font typeface="Samsung Sharp Sans" panose="020B0604020202020204" charset="0"/>
      <p:regular r:id="rId88"/>
      <p:bold r:id="rId89"/>
    </p:embeddedFont>
    <p:embeddedFont>
      <p:font typeface="SamsungOne 400" panose="020B0503030303020204" charset="0"/>
      <p:regular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77" userDrawn="1">
          <p15:clr>
            <a:srgbClr val="A4A3A4"/>
          </p15:clr>
        </p15:guide>
        <p15:guide id="2" orient="horz" pos="1071" userDrawn="1">
          <p15:clr>
            <a:srgbClr val="A4A3A4"/>
          </p15:clr>
        </p15:guide>
        <p15:guide id="3" pos="3840" userDrawn="1">
          <p15:clr>
            <a:srgbClr val="A4A3A4"/>
          </p15:clr>
        </p15:guide>
        <p15:guide id="4" pos="517" userDrawn="1">
          <p15:clr>
            <a:srgbClr val="A4A3A4"/>
          </p15:clr>
        </p15:guide>
        <p15:guide id="5" pos="350" userDrawn="1">
          <p15:clr>
            <a:srgbClr val="A4A3A4"/>
          </p15:clr>
        </p15:guide>
        <p15:guide id="6" orient="horz" pos="1207" userDrawn="1">
          <p15:clr>
            <a:srgbClr val="A4A3A4"/>
          </p15:clr>
        </p15:guide>
        <p15:guide id="7" pos="7247" userDrawn="1">
          <p15:clr>
            <a:srgbClr val="A4A3A4"/>
          </p15:clr>
        </p15:guide>
        <p15:guide id="8" orient="horz" pos="2160" userDrawn="1">
          <p15:clr>
            <a:srgbClr val="A4A3A4"/>
          </p15:clr>
        </p15:guide>
        <p15:guide id="9" orient="horz" pos="1117" userDrawn="1">
          <p15:clr>
            <a:srgbClr val="A4A3A4"/>
          </p15:clr>
        </p15:guide>
        <p15:guide id="10" pos="433" userDrawn="1">
          <p15:clr>
            <a:srgbClr val="A4A3A4"/>
          </p15:clr>
        </p15:guide>
        <p15:guide id="11" pos="7330" userDrawn="1">
          <p15:clr>
            <a:srgbClr val="A4A3A4"/>
          </p15:clr>
        </p15:guide>
        <p15:guide id="12" orient="horz" pos="867" userDrawn="1">
          <p15:clr>
            <a:srgbClr val="A4A3A4"/>
          </p15:clr>
        </p15:guide>
        <p15:guide id="13" orient="horz" pos="1298" userDrawn="1">
          <p15:clr>
            <a:srgbClr val="A4A3A4"/>
          </p15:clr>
        </p15:guide>
        <p15:guide id="14" pos="657" userDrawn="1">
          <p15:clr>
            <a:srgbClr val="A4A3A4"/>
          </p15:clr>
        </p15:guide>
        <p15:guide id="15" orient="horz" pos="3997" userDrawn="1">
          <p15:clr>
            <a:srgbClr val="A4A3A4"/>
          </p15:clr>
        </p15:guide>
        <p15:guide id="16" orient="horz" pos="1003" userDrawn="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9" roundtripDataSignature="AMtx7mhGQcJd0n/vHSfvDLDam2zW2i7Q5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22849D-4F7D-401C-9C3F-F2295EAA4DA1}">
  <a:tblStyle styleId="{9B22849D-4F7D-401C-9C3F-F2295EAA4DA1}"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FCDB008-FC68-4878-B178-925E8B671208}"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2DA71C9E-2CC4-4ECF-8513-781B4748C846}"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431" autoAdjust="0"/>
  </p:normalViewPr>
  <p:slideViewPr>
    <p:cSldViewPr snapToGrid="0">
      <p:cViewPr>
        <p:scale>
          <a:sx n="75" d="100"/>
          <a:sy n="75" d="100"/>
        </p:scale>
        <p:origin x="874" y="48"/>
      </p:cViewPr>
      <p:guideLst>
        <p:guide orient="horz" pos="777"/>
        <p:guide orient="horz" pos="1071"/>
        <p:guide pos="3840"/>
        <p:guide pos="517"/>
        <p:guide pos="350"/>
        <p:guide orient="horz" pos="1207"/>
        <p:guide pos="7247"/>
        <p:guide orient="horz" pos="2160"/>
        <p:guide orient="horz" pos="1117"/>
        <p:guide pos="433"/>
        <p:guide pos="7330"/>
        <p:guide orient="horz" pos="867"/>
        <p:guide orient="horz" pos="1298"/>
        <p:guide pos="657"/>
        <p:guide orient="horz" pos="3997"/>
        <p:guide orient="horz" pos="10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4.fntdata"/><Relationship Id="rId439" Type="http://customschemas.google.com/relationships/presentationmetadata" Target="metadata"/><Relationship Id="rId3" Type="http://schemas.openxmlformats.org/officeDocument/2006/relationships/slide" Target="slides/slide2.xml"/><Relationship Id="rId442"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440" Type="http://schemas.openxmlformats.org/officeDocument/2006/relationships/presProps" Target="presProps.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443"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1936804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0f9e089eb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0f9e089eba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g30f9e089eba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MX"/>
              <a:t>1</a:t>
            </a:fld>
            <a:endParaRPr/>
          </a:p>
        </p:txBody>
      </p:sp>
    </p:spTree>
    <p:extLst>
      <p:ext uri="{BB962C8B-B14F-4D97-AF65-F5344CB8AC3E}">
        <p14:creationId xmlns:p14="http://schemas.microsoft.com/office/powerpoint/2010/main" val="503722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El estimador tiene un método de ajuste. Todos los algoritmos de aprendizaje automático proporcionados por scikit-learn son estimadores, que se realizan como una clase.</a:t>
            </a:r>
            <a:endParaRPr/>
          </a:p>
          <a:p>
            <a:pPr marL="0" marR="0" lvl="0" indent="0" algn="l" rtl="0">
              <a:lnSpc>
                <a:spcPct val="100000"/>
              </a:lnSpc>
              <a:spcBef>
                <a:spcPts val="0"/>
              </a:spcBef>
              <a:spcAft>
                <a:spcPts val="0"/>
              </a:spcAft>
              <a:buClr>
                <a:schemeClr val="dk1"/>
              </a:buClr>
              <a:buSzPts val="1200"/>
              <a:buFont typeface="Malgun Gothic"/>
              <a:buNone/>
            </a:pPr>
            <a:r>
              <a:rPr lang="en-US"/>
              <a:t>Dado que el estimador es una clase, lo primero que hay que hacer es instanciarlo después de importar el algoritmo de aprendizaje automático.</a:t>
            </a:r>
            <a:endParaRPr/>
          </a:p>
        </p:txBody>
      </p:sp>
      <p:sp>
        <p:nvSpPr>
          <p:cNvPr id="448" name="Google Shape;448;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10</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564464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8" name="Google Shape;618;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sz="1200"/>
              <a:t>El instanciamiento es un proceso de selección de hiperparámetros. Los valores por defecto se aplican a los hiperparámetros no establecidos. Llama al estimador para mostrar el estado de los parámetros.</a:t>
            </a:r>
            <a:endParaRPr/>
          </a:p>
        </p:txBody>
      </p:sp>
      <p:sp>
        <p:nvSpPr>
          <p:cNvPr id="619" name="Google Shape;619;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11</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109888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sz="1200"/>
          </a:p>
        </p:txBody>
      </p:sp>
      <p:sp>
        <p:nvSpPr>
          <p:cNvPr id="639" name="Google Shape;63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12</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92619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8" name="Google Shape;908;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909" name="Google Shape;909;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13</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629355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2595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7" name="Google Shape;937;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938" name="Google Shape;938;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15</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823894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8" name="Google Shape;1368;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Nota:</a:t>
            </a:r>
            <a:endParaRPr/>
          </a:p>
          <a:p>
            <a:pPr marL="0" marR="0" lvl="0" indent="0" algn="l" rtl="0">
              <a:lnSpc>
                <a:spcPct val="100000"/>
              </a:lnSpc>
              <a:spcBef>
                <a:spcPts val="0"/>
              </a:spcBef>
              <a:spcAft>
                <a:spcPts val="0"/>
              </a:spcAft>
              <a:buClr>
                <a:schemeClr val="dk1"/>
              </a:buClr>
              <a:buSzPts val="1200"/>
              <a:buFont typeface="Malgun Gothic"/>
              <a:buNone/>
            </a:pPr>
            <a:r>
              <a:rPr lang="en-US"/>
              <a:t>El método de validación cruzada más utilizado es el llamado "k-fold".</a:t>
            </a:r>
            <a:endParaRPr/>
          </a:p>
          <a:p>
            <a:pPr marL="0" marR="0" lvl="0" indent="0" algn="l" rtl="0">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El conjunto de datos de entrenamiento se divide en 𝑘 partes iguales. </a:t>
            </a:r>
            <a:endParaRPr/>
          </a:p>
          <a:p>
            <a:pPr marL="0" marR="0" lvl="0" indent="0" algn="l" rtl="0">
              <a:lnSpc>
                <a:spcPct val="100000"/>
              </a:lnSpc>
              <a:spcBef>
                <a:spcPts val="0"/>
              </a:spcBef>
              <a:spcAft>
                <a:spcPts val="0"/>
              </a:spcAft>
              <a:buClr>
                <a:schemeClr val="dk1"/>
              </a:buClr>
              <a:buSzPts val="1200"/>
              <a:buFont typeface="Times New Roman"/>
              <a:buNone/>
            </a:pPr>
            <a:r>
              <a:rPr lang="en-US" sz="1200">
                <a:latin typeface="Times New Roman"/>
                <a:ea typeface="Times New Roman"/>
                <a:cs typeface="Times New Roman"/>
                <a:sym typeface="Times New Roman"/>
              </a:rPr>
              <a:t>Entonces, podemos tomar secuencialmente una parte como conjunto de validación y el resto como conjunto de entrenamiento. </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1369" name="Google Shape;1369;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16</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512468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 name="Google Shape;964;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965" name="Google Shape;965;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17</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783994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4" name="Google Shape;1334;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Aquí se explica el concepto de "validación cruzada".</a:t>
            </a:r>
            <a:endParaRPr/>
          </a:p>
          <a:p>
            <a:pPr marL="0" marR="0" lvl="0" indent="0" algn="l" rtl="0">
              <a:lnSpc>
                <a:spcPct val="100000"/>
              </a:lnSpc>
              <a:spcBef>
                <a:spcPts val="0"/>
              </a:spcBef>
              <a:spcAft>
                <a:spcPts val="0"/>
              </a:spcAft>
              <a:buClr>
                <a:schemeClr val="dk1"/>
              </a:buClr>
              <a:buSzPts val="1200"/>
              <a:buFont typeface="Malgun Gothic"/>
              <a:buNone/>
            </a:pPr>
            <a:r>
              <a:rPr lang="en-US"/>
              <a:t>No podemos dejar de insistir en que la evaluación final (prueba) debe hacerse una sola vez.</a:t>
            </a:r>
            <a:endParaRPr/>
          </a:p>
          <a:p>
            <a:pPr marL="0" marR="0" lvl="0" indent="0" algn="l" rtl="0">
              <a:lnSpc>
                <a:spcPct val="100000"/>
              </a:lnSpc>
              <a:spcBef>
                <a:spcPts val="0"/>
              </a:spcBef>
              <a:spcAft>
                <a:spcPts val="0"/>
              </a:spcAft>
              <a:buClr>
                <a:schemeClr val="dk1"/>
              </a:buClr>
              <a:buSzPts val="1200"/>
              <a:buFont typeface="Malgun Gothic"/>
              <a:buNone/>
            </a:pPr>
            <a:r>
              <a:rPr lang="en-US"/>
              <a:t>Normalmente, los hiperparámetros se ajustan durante la fase de validación cruzada. </a:t>
            </a:r>
            <a:endParaRPr/>
          </a:p>
          <a:p>
            <a:pPr marL="0" marR="0" lvl="0" indent="0" algn="l" rtl="0">
              <a:lnSpc>
                <a:spcPct val="100000"/>
              </a:lnSpc>
              <a:spcBef>
                <a:spcPts val="0"/>
              </a:spcBef>
              <a:spcAft>
                <a:spcPts val="0"/>
              </a:spcAft>
              <a:buClr>
                <a:schemeClr val="dk1"/>
              </a:buClr>
              <a:buSzPts val="1200"/>
              <a:buFont typeface="Malgun Gothic"/>
              <a:buNone/>
            </a:pPr>
            <a:endParaRPr/>
          </a:p>
        </p:txBody>
      </p:sp>
      <p:sp>
        <p:nvSpPr>
          <p:cNvPr id="1335" name="Google Shape;1335;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18</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86205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3" name="Google Shape;1393;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Aquí se explica el método de validación cruzada "Leave One Out".</a:t>
            </a:r>
            <a:endParaRPr/>
          </a:p>
          <a:p>
            <a:pPr marL="0" marR="0" lvl="0" indent="0" algn="l" rtl="0">
              <a:lnSpc>
                <a:spcPct val="100000"/>
              </a:lnSpc>
              <a:spcBef>
                <a:spcPts val="0"/>
              </a:spcBef>
              <a:spcAft>
                <a:spcPts val="0"/>
              </a:spcAft>
              <a:buClr>
                <a:schemeClr val="dk1"/>
              </a:buClr>
              <a:buSzPts val="1200"/>
              <a:buFont typeface="Malgun Gothic"/>
              <a:buNone/>
            </a:pPr>
            <a:r>
              <a:rPr lang="en-US"/>
              <a:t>Sólo queda una observación por validar. </a:t>
            </a:r>
            <a:endParaRPr/>
          </a:p>
        </p:txBody>
      </p:sp>
      <p:sp>
        <p:nvSpPr>
          <p:cNvPr id="1394" name="Google Shape;1394;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19</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82580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0f9e089eba_1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g30f9e089eba_1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1708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659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2" name="Google Shape;1502;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1503" name="Google Shape;1503;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23</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753856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6" name="Google Shape;1516;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1517" name="Google Shape;1517;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24</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303604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8" name="Google Shape;1528;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1529" name="Google Shape;1529;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25</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900475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4" name="Google Shape;1554;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1555" name="Google Shape;1555;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26</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684292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7" name="Google Shape;1747;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1748" name="Google Shape;1748;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27</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858910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3" name="Google Shape;1773;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1774" name="Google Shape;1774;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28</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181563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1" name="Google Shape;1801;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1802" name="Google Shape;1802;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29</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49795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1" name="Google Shape;1811;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1812" name="Google Shape;1812;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31</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882200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7" name="Google Shape;1837;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1838" name="Google Shape;1838;p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32</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647073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3:notes"/>
          <p:cNvSpPr>
            <a:spLocks noGrp="1" noRot="1" noChangeAspect="1"/>
          </p:cNvSpPr>
          <p:nvPr>
            <p:ph type="sldImg" idx="2"/>
          </p:nvPr>
        </p:nvSpPr>
        <p:spPr>
          <a:xfrm>
            <a:off x="-571500" y="763588"/>
            <a:ext cx="8189913" cy="46085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3:notes"/>
          <p:cNvSpPr txBox="1">
            <a:spLocks noGrp="1"/>
          </p:cNvSpPr>
          <p:nvPr>
            <p:ph type="body" idx="1"/>
          </p:nvPr>
        </p:nvSpPr>
        <p:spPr>
          <a:xfrm>
            <a:off x="679768" y="5542373"/>
            <a:ext cx="5438140" cy="363976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SamsungOne 400" pitchFamily="34" charset="0"/>
                <a:ea typeface="SamsungOne 400" pitchFamily="34" charset="0"/>
                <a:sym typeface="Arial"/>
              </a:rPr>
              <a:t>3</a:t>
            </a:fld>
            <a:endParaRPr sz="1300" b="0" i="0" u="none" strike="noStrike" cap="none" dirty="0">
              <a:solidFill>
                <a:srgbClr val="000000"/>
              </a:solidFill>
              <a:latin typeface="SamsungOne 400" pitchFamily="34" charset="0"/>
              <a:ea typeface="SamsungOne 400" pitchFamily="34" charset="0"/>
              <a:sym typeface="Arial"/>
            </a:endParaRPr>
          </a:p>
        </p:txBody>
      </p:sp>
    </p:spTree>
    <p:extLst>
      <p:ext uri="{BB962C8B-B14F-4D97-AF65-F5344CB8AC3E}">
        <p14:creationId xmlns:p14="http://schemas.microsoft.com/office/powerpoint/2010/main" val="2185015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9" name="Google Shape;1849;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1850" name="Google Shape;1850;p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33</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794012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9" name="Google Shape;1879;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1880" name="Google Shape;1880;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34</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321571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7" name="Google Shape;1897;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1898" name="Google Shape;1898;p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35</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207267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3" name="Google Shape;1923;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1924" name="Google Shape;1924;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36</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1796684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4" name="Google Shape;1964;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1965" name="Google Shape;1965;p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37</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066229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671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p4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9" name="Google Shape;2489;p4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2490" name="Google Shape;2490;p4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39</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591743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8"/>
        <p:cNvGrpSpPr/>
        <p:nvPr/>
      </p:nvGrpSpPr>
      <p:grpSpPr>
        <a:xfrm>
          <a:off x="0" y="0"/>
          <a:ext cx="0" cy="0"/>
          <a:chOff x="0" y="0"/>
          <a:chExt cx="0" cy="0"/>
        </a:xfrm>
      </p:grpSpPr>
      <p:sp>
        <p:nvSpPr>
          <p:cNvPr id="2499" name="Google Shape;2499;p4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0" name="Google Shape;2500;p4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El conocimiento experto que contiene los datos de aprendizaje del conocimiento del dominio se denomina conocimiento del dominio.</a:t>
            </a:r>
            <a:endParaRPr/>
          </a:p>
          <a:p>
            <a:pPr marL="0" marR="0" lvl="0" indent="0" algn="l" rtl="0">
              <a:lnSpc>
                <a:spcPct val="100000"/>
              </a:lnSpc>
              <a:spcBef>
                <a:spcPts val="0"/>
              </a:spcBef>
              <a:spcAft>
                <a:spcPts val="0"/>
              </a:spcAft>
              <a:buClr>
                <a:schemeClr val="dk1"/>
              </a:buClr>
              <a:buSzPts val="1200"/>
              <a:buFont typeface="Malgun Gothic"/>
              <a:buNone/>
            </a:pPr>
            <a:r>
              <a:rPr lang="en-US"/>
              <a:t>El conocimiento del dominio abarca el conocimiento general de un determinado campo y también los significados de cada variable.</a:t>
            </a:r>
            <a:endParaRPr/>
          </a:p>
          <a:p>
            <a:pPr marL="0" marR="0" lvl="0" indent="0" algn="l" rtl="0">
              <a:lnSpc>
                <a:spcPct val="100000"/>
              </a:lnSpc>
              <a:spcBef>
                <a:spcPts val="0"/>
              </a:spcBef>
              <a:spcAft>
                <a:spcPts val="0"/>
              </a:spcAft>
              <a:buClr>
                <a:schemeClr val="dk1"/>
              </a:buClr>
              <a:buSzPts val="1200"/>
              <a:buFont typeface="Malgun Gothic"/>
              <a:buNone/>
            </a:pPr>
            <a:r>
              <a:rPr lang="en-US"/>
              <a:t>Para este problema de práctica, basta con conocer diferentes tipos de especies de iris.</a:t>
            </a:r>
            <a:endParaRPr/>
          </a:p>
        </p:txBody>
      </p:sp>
      <p:sp>
        <p:nvSpPr>
          <p:cNvPr id="2501" name="Google Shape;2501;p4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40</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4387588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a:extLst>
            <a:ext uri="{FF2B5EF4-FFF2-40B4-BE49-F238E27FC236}">
              <a16:creationId xmlns:a16="http://schemas.microsoft.com/office/drawing/2014/main" id="{54C3B0D2-FD57-85EC-481F-1206A5F452D1}"/>
            </a:ext>
          </a:extLst>
        </p:cNvPr>
        <p:cNvGrpSpPr/>
        <p:nvPr/>
      </p:nvGrpSpPr>
      <p:grpSpPr>
        <a:xfrm>
          <a:off x="0" y="0"/>
          <a:ext cx="0" cy="0"/>
          <a:chOff x="0" y="0"/>
          <a:chExt cx="0" cy="0"/>
        </a:xfrm>
      </p:grpSpPr>
      <p:sp>
        <p:nvSpPr>
          <p:cNvPr id="198" name="Google Shape;198;g30f9e089eba_1_7:notes">
            <a:extLst>
              <a:ext uri="{FF2B5EF4-FFF2-40B4-BE49-F238E27FC236}">
                <a16:creationId xmlns:a16="http://schemas.microsoft.com/office/drawing/2014/main" id="{EF6B8426-0607-5FA0-B1AD-F157E8F0D3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0f9e089eba_1_7:notes">
            <a:extLst>
              <a:ext uri="{FF2B5EF4-FFF2-40B4-BE49-F238E27FC236}">
                <a16:creationId xmlns:a16="http://schemas.microsoft.com/office/drawing/2014/main" id="{04A005AC-007C-FC7E-3049-A2F9F206219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0f9e089eba_1_7:notes">
            <a:extLst>
              <a:ext uri="{FF2B5EF4-FFF2-40B4-BE49-F238E27FC236}">
                <a16:creationId xmlns:a16="http://schemas.microsoft.com/office/drawing/2014/main" id="{27D40B57-7B45-E40C-D499-5A1A78EFD8E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MX"/>
              <a:t>41</a:t>
            </a:fld>
            <a:endParaRPr/>
          </a:p>
        </p:txBody>
      </p:sp>
    </p:spTree>
    <p:extLst>
      <p:ext uri="{BB962C8B-B14F-4D97-AF65-F5344CB8AC3E}">
        <p14:creationId xmlns:p14="http://schemas.microsoft.com/office/powerpoint/2010/main" val="36678499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9"/>
        <p:cNvGrpSpPr/>
        <p:nvPr/>
      </p:nvGrpSpPr>
      <p:grpSpPr>
        <a:xfrm>
          <a:off x="0" y="0"/>
          <a:ext cx="0" cy="0"/>
          <a:chOff x="0" y="0"/>
          <a:chExt cx="0" cy="0"/>
        </a:xfrm>
      </p:grpSpPr>
      <p:sp>
        <p:nvSpPr>
          <p:cNvPr id="3410" name="Google Shape;3410;p5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1" name="Google Shape;3411;p5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412" name="Google Shape;3412;p5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42</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374758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3139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1"/>
        <p:cNvGrpSpPr/>
        <p:nvPr/>
      </p:nvGrpSpPr>
      <p:grpSpPr>
        <a:xfrm>
          <a:off x="0" y="0"/>
          <a:ext cx="0" cy="0"/>
          <a:chOff x="0" y="0"/>
          <a:chExt cx="0" cy="0"/>
        </a:xfrm>
      </p:grpSpPr>
      <p:sp>
        <p:nvSpPr>
          <p:cNvPr id="3432" name="Google Shape;3432;p5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3" name="Google Shape;3433;p5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434" name="Google Shape;3434;p5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43</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5781039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6"/>
        <p:cNvGrpSpPr/>
        <p:nvPr/>
      </p:nvGrpSpPr>
      <p:grpSpPr>
        <a:xfrm>
          <a:off x="0" y="0"/>
          <a:ext cx="0" cy="0"/>
          <a:chOff x="0" y="0"/>
          <a:chExt cx="0" cy="0"/>
        </a:xfrm>
      </p:grpSpPr>
      <p:sp>
        <p:nvSpPr>
          <p:cNvPr id="3487" name="Google Shape;3487;p5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8" name="Google Shape;3488;p5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489" name="Google Shape;3489;p5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44</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471680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2"/>
        <p:cNvGrpSpPr/>
        <p:nvPr/>
      </p:nvGrpSpPr>
      <p:grpSpPr>
        <a:xfrm>
          <a:off x="0" y="0"/>
          <a:ext cx="0" cy="0"/>
          <a:chOff x="0" y="0"/>
          <a:chExt cx="0" cy="0"/>
        </a:xfrm>
      </p:grpSpPr>
      <p:sp>
        <p:nvSpPr>
          <p:cNvPr id="3503" name="Google Shape;3503;p5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4" name="Google Shape;3504;p5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505" name="Google Shape;3505;p5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45</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84428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p5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0" name="Google Shape;3560;p5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561" name="Google Shape;3561;p5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46</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41727688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5"/>
        <p:cNvGrpSpPr/>
        <p:nvPr/>
      </p:nvGrpSpPr>
      <p:grpSpPr>
        <a:xfrm>
          <a:off x="0" y="0"/>
          <a:ext cx="0" cy="0"/>
          <a:chOff x="0" y="0"/>
          <a:chExt cx="0" cy="0"/>
        </a:xfrm>
      </p:grpSpPr>
      <p:sp>
        <p:nvSpPr>
          <p:cNvPr id="3576" name="Google Shape;3576;p5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7" name="Google Shape;3577;p5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dirty="0">
                <a:solidFill>
                  <a:srgbClr val="262626"/>
                </a:solidFill>
                <a:latin typeface="SamsungOne 400" pitchFamily="34" charset="0"/>
                <a:ea typeface="SamsungOne 400" pitchFamily="34" charset="0"/>
                <a:cs typeface="Arial"/>
                <a:sym typeface="Arial"/>
              </a:rPr>
              <a:t>Si la </a:t>
            </a:r>
            <a:r>
              <a:rPr lang="en-US" sz="1200" dirty="0" err="1">
                <a:solidFill>
                  <a:srgbClr val="262626"/>
                </a:solidFill>
                <a:latin typeface="SamsungOne 400" pitchFamily="34" charset="0"/>
                <a:ea typeface="SamsungOne 400" pitchFamily="34" charset="0"/>
                <a:cs typeface="Arial"/>
                <a:sym typeface="Arial"/>
              </a:rPr>
              <a:t>cantidad</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suficiente</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mantiene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una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distribución</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idéntica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incluso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cuando</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conjunto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entrenamiento</a:t>
            </a:r>
            <a:r>
              <a:rPr lang="en-US" sz="1200" dirty="0">
                <a:solidFill>
                  <a:srgbClr val="262626"/>
                </a:solidFill>
                <a:latin typeface="SamsungOne 400" pitchFamily="34" charset="0"/>
                <a:ea typeface="SamsungOne 400" pitchFamily="34" charset="0"/>
                <a:cs typeface="Arial"/>
                <a:sym typeface="Arial"/>
              </a:rPr>
              <a:t> y el </a:t>
            </a:r>
            <a:r>
              <a:rPr lang="en-US" sz="1200" dirty="0" err="1">
                <a:solidFill>
                  <a:srgbClr val="262626"/>
                </a:solidFill>
                <a:latin typeface="SamsungOne 400" pitchFamily="34" charset="0"/>
                <a:ea typeface="SamsungOne 400" pitchFamily="34" charset="0"/>
                <a:cs typeface="Arial"/>
                <a:sym typeface="Arial"/>
              </a:rPr>
              <a:t>conjunto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validación</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dividen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aleatoriamente</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método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validación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cruzada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necesario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cuando</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son </a:t>
            </a:r>
            <a:r>
              <a:rPr lang="en-US" sz="1200" dirty="0" err="1">
                <a:solidFill>
                  <a:srgbClr val="262626"/>
                </a:solidFill>
                <a:latin typeface="SamsungOne 400" pitchFamily="34" charset="0"/>
                <a:ea typeface="SamsungOne 400" pitchFamily="34" charset="0"/>
                <a:cs typeface="Arial"/>
                <a:sym typeface="Arial"/>
              </a:rPr>
              <a:t>insuficientes</a:t>
            </a:r>
            <a:r>
              <a:rPr lang="en-US" sz="1200" dirty="0">
                <a:solidFill>
                  <a:srgbClr val="262626"/>
                </a:solidFill>
                <a:latin typeface="SamsungOne 400" pitchFamily="34" charset="0"/>
                <a:ea typeface="SamsungOne 400" pitchFamily="34" charset="0"/>
                <a:cs typeface="Arial"/>
                <a:sym typeface="Arial"/>
              </a:rPr>
              <a:t>. Para </a:t>
            </a:r>
            <a:r>
              <a:rPr lang="en-US" sz="1200" dirty="0" err="1">
                <a:solidFill>
                  <a:srgbClr val="262626"/>
                </a:solidFill>
                <a:latin typeface="SamsungOne 400" pitchFamily="34" charset="0"/>
                <a:ea typeface="SamsungOne 400" pitchFamily="34" charset="0"/>
                <a:cs typeface="Arial"/>
                <a:sym typeface="Arial"/>
              </a:rPr>
              <a:t>determinar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si</a:t>
            </a:r>
            <a:r>
              <a:rPr lang="en-US" sz="1200" dirty="0">
                <a:solidFill>
                  <a:srgbClr val="262626"/>
                </a:solidFill>
                <a:latin typeface="SamsungOne 400" pitchFamily="34" charset="0"/>
                <a:ea typeface="SamsungOne 400" pitchFamily="34" charset="0"/>
                <a:cs typeface="Arial"/>
                <a:sym typeface="Arial"/>
              </a:rPr>
              <a:t> hay </a:t>
            </a:r>
            <a:r>
              <a:rPr lang="en-US" sz="1200" dirty="0" err="1">
                <a:solidFill>
                  <a:srgbClr val="262626"/>
                </a:solidFill>
                <a:latin typeface="SamsungOne 400" pitchFamily="34" charset="0"/>
                <a:ea typeface="SamsungOne 400" pitchFamily="34" charset="0"/>
                <a:cs typeface="Arial"/>
                <a:sym typeface="Arial"/>
              </a:rPr>
              <a:t>suficiente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cantidad</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dibuje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una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curva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aprendizaje</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curva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aprendizaje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muestra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cómo</a:t>
            </a:r>
            <a:r>
              <a:rPr lang="en-US" sz="1200" dirty="0">
                <a:solidFill>
                  <a:srgbClr val="262626"/>
                </a:solidFill>
                <a:latin typeface="SamsungOne 400" pitchFamily="34" charset="0"/>
                <a:ea typeface="SamsungOne 400" pitchFamily="34" charset="0"/>
                <a:cs typeface="Arial"/>
                <a:sym typeface="Arial"/>
              </a:rPr>
              <a:t> cambia el </a:t>
            </a:r>
            <a:r>
              <a:rPr lang="en-US" sz="1200" dirty="0" err="1">
                <a:solidFill>
                  <a:srgbClr val="262626"/>
                </a:solidFill>
                <a:latin typeface="SamsungOne 400" pitchFamily="34" charset="0"/>
                <a:ea typeface="SamsungOne 400" pitchFamily="34" charset="0"/>
                <a:cs typeface="Arial"/>
                <a:sym typeface="Arial"/>
              </a:rPr>
              <a:t>rendimiento</a:t>
            </a:r>
            <a:r>
              <a:rPr lang="en-US" sz="1200" dirty="0">
                <a:solidFill>
                  <a:srgbClr val="262626"/>
                </a:solidFill>
                <a:latin typeface="SamsungOne 400" pitchFamily="34" charset="0"/>
                <a:ea typeface="SamsungOne 400" pitchFamily="34" charset="0"/>
                <a:cs typeface="Arial"/>
                <a:sym typeface="Arial"/>
              </a:rPr>
              <a:t> al </a:t>
            </a:r>
            <a:r>
              <a:rPr lang="en-US" sz="1200" dirty="0" err="1">
                <a:solidFill>
                  <a:srgbClr val="262626"/>
                </a:solidFill>
                <a:latin typeface="SamsungOne 400" pitchFamily="34" charset="0"/>
                <a:ea typeface="SamsungOne 400" pitchFamily="34" charset="0"/>
                <a:cs typeface="Arial"/>
                <a:sym typeface="Arial"/>
              </a:rPr>
              <a:t>aumentar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ligeramente</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cantidad</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entrenamiento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estableciendo</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eje</a:t>
            </a:r>
            <a:r>
              <a:rPr lang="en-US" sz="1200" dirty="0">
                <a:solidFill>
                  <a:srgbClr val="262626"/>
                </a:solidFill>
                <a:latin typeface="SamsungOne 400" pitchFamily="34" charset="0"/>
                <a:ea typeface="SamsungOne 400" pitchFamily="34" charset="0"/>
                <a:cs typeface="Arial"/>
                <a:sym typeface="Arial"/>
              </a:rPr>
              <a:t> x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número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entrenamiento</a:t>
            </a:r>
            <a:r>
              <a:rPr lang="en-US" sz="1200" dirty="0">
                <a:solidFill>
                  <a:srgbClr val="262626"/>
                </a:solidFill>
                <a:latin typeface="SamsungOne 400" pitchFamily="34" charset="0"/>
                <a:ea typeface="SamsungOne 400" pitchFamily="34" charset="0"/>
                <a:cs typeface="Arial"/>
                <a:sym typeface="Arial"/>
              </a:rPr>
              <a:t> y el </a:t>
            </a:r>
            <a:r>
              <a:rPr lang="en-US" sz="1200" dirty="0" err="1">
                <a:solidFill>
                  <a:srgbClr val="262626"/>
                </a:solidFill>
                <a:latin typeface="SamsungOne 400" pitchFamily="34" charset="0"/>
                <a:ea typeface="SamsungOne 400" pitchFamily="34" charset="0"/>
                <a:cs typeface="Arial"/>
                <a:sym typeface="Arial"/>
              </a:rPr>
              <a:t>eje</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puntuación</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rendimiento</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puntuación</a:t>
            </a:r>
            <a:r>
              <a:rPr lang="en-US" sz="1200" dirty="0">
                <a:solidFill>
                  <a:srgbClr val="262626"/>
                </a:solidFill>
                <a:latin typeface="SamsungOne 400" pitchFamily="34" charset="0"/>
                <a:ea typeface="SamsungOne 400" pitchFamily="34" charset="0"/>
                <a:cs typeface="Arial"/>
                <a:sym typeface="Arial"/>
              </a:rPr>
              <a:t> de la </a:t>
            </a:r>
            <a:r>
              <a:rPr lang="en-US" sz="1200" dirty="0" err="1">
                <a:solidFill>
                  <a:srgbClr val="262626"/>
                </a:solidFill>
                <a:latin typeface="SamsungOne 400" pitchFamily="34" charset="0"/>
                <a:ea typeface="SamsungOne 400" pitchFamily="34" charset="0"/>
                <a:cs typeface="Arial"/>
                <a:sym typeface="Arial"/>
              </a:rPr>
              <a:t>prueba</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calcula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mediante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una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validación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cruzada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interna</a:t>
            </a:r>
            <a:endParaRPr dirty="0"/>
          </a:p>
          <a:p>
            <a:pPr marL="0" lvl="0" indent="0" algn="l" rtl="0">
              <a:lnSpc>
                <a:spcPct val="100000"/>
              </a:lnSpc>
              <a:spcBef>
                <a:spcPts val="0"/>
              </a:spcBef>
              <a:spcAft>
                <a:spcPts val="0"/>
              </a:spcAft>
              <a:buSzPts val="1400"/>
              <a:buNone/>
            </a:pPr>
            <a:r>
              <a:rPr lang="en-US" sz="1200" dirty="0">
                <a:solidFill>
                  <a:srgbClr val="262626"/>
                </a:solidFill>
                <a:latin typeface="SamsungOne 400" pitchFamily="34" charset="0"/>
                <a:ea typeface="SamsungOne 400" pitchFamily="34" charset="0"/>
                <a:cs typeface="Arial"/>
                <a:sym typeface="Arial"/>
              </a:rPr>
              <a:t>La </a:t>
            </a:r>
            <a:r>
              <a:rPr lang="en-US" sz="1200" dirty="0" err="1">
                <a:solidFill>
                  <a:srgbClr val="262626"/>
                </a:solidFill>
                <a:latin typeface="SamsungOne 400" pitchFamily="34" charset="0"/>
                <a:ea typeface="SamsungOne 400" pitchFamily="34" charset="0"/>
                <a:cs typeface="Arial"/>
                <a:sym typeface="Arial"/>
              </a:rPr>
              <a:t>curva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aprendizaje</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puede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dibujar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utilizando</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biblioteca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scikitplot</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soporta</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scikit</a:t>
            </a:r>
            <a:r>
              <a:rPr lang="en-US" sz="1200" dirty="0">
                <a:solidFill>
                  <a:srgbClr val="262626"/>
                </a:solidFill>
                <a:latin typeface="SamsungOne 400" pitchFamily="34" charset="0"/>
                <a:ea typeface="SamsungOne 400" pitchFamily="34" charset="0"/>
                <a:cs typeface="Arial"/>
                <a:sym typeface="Arial"/>
              </a:rPr>
              <a:t>-learn. </a:t>
            </a:r>
            <a:r>
              <a:rPr lang="en-US" sz="1200" dirty="0" err="1">
                <a:solidFill>
                  <a:srgbClr val="262626"/>
                </a:solidFill>
                <a:latin typeface="SamsungOne 400" pitchFamily="34" charset="0"/>
                <a:ea typeface="SamsungOne 400" pitchFamily="34" charset="0"/>
                <a:cs typeface="Arial"/>
                <a:sym typeface="Arial"/>
              </a:rPr>
              <a:t>Instale</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biblioteca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separado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scikit</a:t>
            </a:r>
            <a:r>
              <a:rPr lang="en-US" sz="1200" dirty="0">
                <a:solidFill>
                  <a:srgbClr val="262626"/>
                </a:solidFill>
                <a:latin typeface="SamsungOne 400" pitchFamily="34" charset="0"/>
                <a:ea typeface="SamsungOne 400" pitchFamily="34" charset="0"/>
                <a:cs typeface="Arial"/>
                <a:sym typeface="Arial"/>
              </a:rPr>
              <a:t>-learn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usarla</a:t>
            </a:r>
            <a:r>
              <a:rPr lang="en-US" sz="1200" dirty="0">
                <a:solidFill>
                  <a:srgbClr val="262626"/>
                </a:solidFill>
                <a:latin typeface="SamsungOne 400" pitchFamily="34" charset="0"/>
                <a:ea typeface="SamsungOne 400" pitchFamily="34" charset="0"/>
                <a:cs typeface="Arial"/>
                <a:sym typeface="Arial"/>
              </a:rPr>
              <a:t>.</a:t>
            </a:r>
            <a:endParaRPr dirty="0"/>
          </a:p>
          <a:p>
            <a:pPr marL="0" lvl="0" indent="0" algn="l" rtl="0">
              <a:lnSpc>
                <a:spcPct val="100000"/>
              </a:lnSpc>
              <a:spcBef>
                <a:spcPts val="0"/>
              </a:spcBef>
              <a:spcAft>
                <a:spcPts val="0"/>
              </a:spcAft>
              <a:buSzPts val="1400"/>
              <a:buNone/>
            </a:pPr>
            <a:r>
              <a:rPr lang="en-US" sz="1200" dirty="0">
                <a:solidFill>
                  <a:srgbClr val="262626"/>
                </a:solidFill>
                <a:latin typeface="SamsungOne 400" pitchFamily="34" charset="0"/>
                <a:ea typeface="SamsungOne 400" pitchFamily="34" charset="0"/>
                <a:cs typeface="Arial"/>
                <a:sym typeface="Arial"/>
              </a:rPr>
              <a:t>El </a:t>
            </a:r>
            <a:r>
              <a:rPr lang="en-US" sz="1200" dirty="0" err="1">
                <a:solidFill>
                  <a:srgbClr val="262626"/>
                </a:solidFill>
                <a:latin typeface="SamsungOne 400" pitchFamily="34" charset="0"/>
                <a:ea typeface="SamsungOne 400" pitchFamily="34" charset="0"/>
                <a:cs typeface="Arial"/>
                <a:sym typeface="Arial"/>
              </a:rPr>
              <a:t>scikitplot</a:t>
            </a:r>
            <a:r>
              <a:rPr lang="en-US" sz="1200" dirty="0">
                <a:solidFill>
                  <a:srgbClr val="262626"/>
                </a:solidFill>
                <a:latin typeface="SamsungOne 400" pitchFamily="34" charset="0"/>
                <a:ea typeface="SamsungOne 400" pitchFamily="34" charset="0"/>
                <a:cs typeface="Arial"/>
                <a:sym typeface="Arial"/>
              </a:rPr>
              <a:t> no se </a:t>
            </a:r>
            <a:r>
              <a:rPr lang="en-US" sz="1200" dirty="0" err="1">
                <a:solidFill>
                  <a:srgbClr val="262626"/>
                </a:solidFill>
                <a:latin typeface="SamsungOne 400" pitchFamily="34" charset="0"/>
                <a:ea typeface="SamsungOne 400" pitchFamily="34" charset="0"/>
                <a:cs typeface="Arial"/>
                <a:sym typeface="Arial"/>
              </a:rPr>
              <a:t>proporciona</a:t>
            </a:r>
            <a:r>
              <a:rPr lang="en-US" sz="1200" dirty="0">
                <a:solidFill>
                  <a:srgbClr val="262626"/>
                </a:solidFill>
                <a:latin typeface="SamsungOne 400" pitchFamily="34" charset="0"/>
                <a:ea typeface="SamsungOne 400" pitchFamily="34" charset="0"/>
                <a:cs typeface="Arial"/>
                <a:sym typeface="Arial"/>
              </a:rPr>
              <a:t> en anaconda </a:t>
            </a:r>
            <a:r>
              <a:rPr lang="en-US" sz="1200" dirty="0" err="1">
                <a:solidFill>
                  <a:srgbClr val="262626"/>
                </a:solidFill>
                <a:latin typeface="SamsungOne 400" pitchFamily="34" charset="0"/>
                <a:ea typeface="SamsungOne 400" pitchFamily="34" charset="0"/>
                <a:cs typeface="Arial"/>
                <a:sym typeface="Arial"/>
              </a:rPr>
              <a:t>por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defecto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por</a:t>
            </a:r>
            <a:r>
              <a:rPr lang="en-US" sz="1200" dirty="0">
                <a:solidFill>
                  <a:srgbClr val="262626"/>
                </a:solidFill>
                <a:latin typeface="SamsungOne 400" pitchFamily="34" charset="0"/>
                <a:ea typeface="SamsungOne 400" pitchFamily="34" charset="0"/>
                <a:cs typeface="Arial"/>
                <a:sym typeface="Arial"/>
              </a:rPr>
              <a:t> lo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necesario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instalarlo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utilizando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las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herramientas</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gestión</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paquetes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Ejecute</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siguiente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código</a:t>
            </a:r>
            <a:r>
              <a:rPr lang="en-US" sz="1200" dirty="0">
                <a:solidFill>
                  <a:srgbClr val="262626"/>
                </a:solidFill>
                <a:latin typeface="SamsungOne 400" pitchFamily="34" charset="0"/>
                <a:ea typeface="SamsungOne 400" pitchFamily="34" charset="0"/>
                <a:cs typeface="Arial"/>
                <a:sym typeface="Arial"/>
              </a:rPr>
              <a:t> con el </a:t>
            </a:r>
            <a:r>
              <a:rPr lang="en-US" sz="1200" dirty="0" err="1">
                <a:solidFill>
                  <a:srgbClr val="262626"/>
                </a:solidFill>
                <a:latin typeface="SamsungOne 400" pitchFamily="34" charset="0"/>
                <a:ea typeface="SamsungOne 400" pitchFamily="34" charset="0"/>
                <a:cs typeface="Arial"/>
                <a:sym typeface="Arial"/>
              </a:rPr>
              <a:t>cuaderno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jupyter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instalar</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biblioteca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Tenga</a:t>
            </a:r>
            <a:r>
              <a:rPr lang="en-US" sz="1200" dirty="0">
                <a:solidFill>
                  <a:srgbClr val="262626"/>
                </a:solidFill>
                <a:latin typeface="SamsungOne 400" pitchFamily="34" charset="0"/>
                <a:ea typeface="SamsungOne 400" pitchFamily="34" charset="0"/>
                <a:cs typeface="Arial"/>
                <a:sym typeface="Arial"/>
              </a:rPr>
              <a:t> en </a:t>
            </a:r>
            <a:r>
              <a:rPr lang="en-US" sz="1200" dirty="0" err="1">
                <a:solidFill>
                  <a:srgbClr val="262626"/>
                </a:solidFill>
                <a:latin typeface="SamsungOne 400" pitchFamily="34" charset="0"/>
                <a:ea typeface="SamsungOne 400" pitchFamily="34" charset="0"/>
                <a:cs typeface="Arial"/>
                <a:sym typeface="Arial"/>
              </a:rPr>
              <a:t>cuenta</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diferentes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nombres</a:t>
            </a:r>
            <a:r>
              <a:rPr lang="en-US" sz="1200" dirty="0">
                <a:solidFill>
                  <a:srgbClr val="262626"/>
                </a:solidFill>
                <a:latin typeface="SamsungOne 400" pitchFamily="34" charset="0"/>
                <a:ea typeface="SamsungOne 400" pitchFamily="34" charset="0"/>
                <a:cs typeface="Arial"/>
                <a:sym typeface="Arial"/>
              </a:rPr>
              <a:t> al </a:t>
            </a:r>
            <a:r>
              <a:rPr lang="en-US" sz="1200" dirty="0" err="1">
                <a:solidFill>
                  <a:srgbClr val="262626"/>
                </a:solidFill>
                <a:latin typeface="SamsungOne 400" pitchFamily="34" charset="0"/>
                <a:ea typeface="SamsungOne 400" pitchFamily="34" charset="0"/>
                <a:cs typeface="Arial"/>
                <a:sym typeface="Arial"/>
              </a:rPr>
              <a:t>instalar</a:t>
            </a:r>
            <a:r>
              <a:rPr lang="en-US" sz="1200" dirty="0">
                <a:solidFill>
                  <a:srgbClr val="262626"/>
                </a:solidFill>
                <a:latin typeface="SamsungOne 400" pitchFamily="34" charset="0"/>
                <a:ea typeface="SamsungOne 400" pitchFamily="34" charset="0"/>
                <a:cs typeface="Arial"/>
                <a:sym typeface="Arial"/>
              </a:rPr>
              <a:t> e </a:t>
            </a:r>
            <a:r>
              <a:rPr lang="en-US" sz="1200" dirty="0" err="1">
                <a:solidFill>
                  <a:srgbClr val="262626"/>
                </a:solidFill>
                <a:latin typeface="SamsungOne 400" pitchFamily="34" charset="0"/>
                <a:ea typeface="SamsungOne 400" pitchFamily="34" charset="0"/>
                <a:cs typeface="Arial"/>
                <a:sym typeface="Arial"/>
              </a:rPr>
              <a:t>importar</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biblioteca</a:t>
            </a:r>
            <a:r>
              <a:rPr lang="en-US" sz="1200" dirty="0">
                <a:solidFill>
                  <a:srgbClr val="262626"/>
                </a:solidFill>
                <a:latin typeface="SamsungOne 400" pitchFamily="34" charset="0"/>
                <a:ea typeface="SamsungOne 400" pitchFamily="34" charset="0"/>
                <a:cs typeface="Arial"/>
                <a:sym typeface="Arial"/>
              </a:rPr>
              <a:t>.</a:t>
            </a:r>
            <a:endParaRPr dirty="0"/>
          </a:p>
          <a:p>
            <a:pPr marL="0" lvl="0" indent="0" algn="l" rtl="0">
              <a:lnSpc>
                <a:spcPct val="100000"/>
              </a:lnSpc>
              <a:spcBef>
                <a:spcPts val="0"/>
              </a:spcBef>
              <a:spcAft>
                <a:spcPts val="0"/>
              </a:spcAft>
              <a:buSzPts val="1400"/>
              <a:buNone/>
            </a:pPr>
            <a:endParaRPr sz="1200" b="0" i="0" dirty="0">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chemeClr val="dk1"/>
              </a:buClr>
              <a:buSzPts val="1200"/>
              <a:buFont typeface="Malgun Gothic"/>
              <a:buNone/>
            </a:pPr>
            <a:endParaRPr dirty="0"/>
          </a:p>
        </p:txBody>
      </p:sp>
      <p:sp>
        <p:nvSpPr>
          <p:cNvPr id="3578" name="Google Shape;3578;p5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47</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692763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7"/>
        <p:cNvGrpSpPr/>
        <p:nvPr/>
      </p:nvGrpSpPr>
      <p:grpSpPr>
        <a:xfrm>
          <a:off x="0" y="0"/>
          <a:ext cx="0" cy="0"/>
          <a:chOff x="0" y="0"/>
          <a:chExt cx="0" cy="0"/>
        </a:xfrm>
      </p:grpSpPr>
      <p:sp>
        <p:nvSpPr>
          <p:cNvPr id="3588" name="Google Shape;3588;p5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9" name="Google Shape;3589;p5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590" name="Google Shape;3590;p5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48</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2195373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p5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9" name="Google Shape;3599;p5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600" name="Google Shape;3600;p50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49</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4023548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4"/>
        <p:cNvGrpSpPr/>
        <p:nvPr/>
      </p:nvGrpSpPr>
      <p:grpSpPr>
        <a:xfrm>
          <a:off x="0" y="0"/>
          <a:ext cx="0" cy="0"/>
          <a:chOff x="0" y="0"/>
          <a:chExt cx="0" cy="0"/>
        </a:xfrm>
      </p:grpSpPr>
      <p:sp>
        <p:nvSpPr>
          <p:cNvPr id="3615" name="Google Shape;3615;p5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6" name="Google Shape;3616;p5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617" name="Google Shape;3617;p50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50</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6683992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4"/>
        <p:cNvGrpSpPr/>
        <p:nvPr/>
      </p:nvGrpSpPr>
      <p:grpSpPr>
        <a:xfrm>
          <a:off x="0" y="0"/>
          <a:ext cx="0" cy="0"/>
          <a:chOff x="0" y="0"/>
          <a:chExt cx="0" cy="0"/>
        </a:xfrm>
      </p:grpSpPr>
      <p:sp>
        <p:nvSpPr>
          <p:cNvPr id="3625" name="Google Shape;3625;p5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6" name="Google Shape;3626;p5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dirty="0"/>
              <a:t>#</a:t>
            </a:r>
            <a:r>
              <a:rPr lang="en-US" dirty="0" err="1"/>
              <a:t>Hiperparámetro</a:t>
            </a:r>
            <a:endParaRPr dirty="0"/>
          </a:p>
          <a:p>
            <a:pPr marL="0" marR="0" lvl="0" indent="0" algn="l" rtl="0">
              <a:lnSpc>
                <a:spcPct val="100000"/>
              </a:lnSpc>
              <a:spcBef>
                <a:spcPts val="0"/>
              </a:spcBef>
              <a:spcAft>
                <a:spcPts val="0"/>
              </a:spcAft>
              <a:buClr>
                <a:srgbClr val="262626"/>
              </a:buClr>
              <a:buSzPts val="1200"/>
              <a:buFont typeface="Arial"/>
              <a:buNone/>
            </a:pPr>
            <a:r>
              <a:rPr lang="en-US" sz="1200" dirty="0">
                <a:solidFill>
                  <a:srgbClr val="262626"/>
                </a:solidFill>
                <a:latin typeface="SamsungOne 400" pitchFamily="34" charset="0"/>
                <a:ea typeface="SamsungOne 400" pitchFamily="34" charset="0"/>
                <a:cs typeface="Arial"/>
                <a:sym typeface="Arial"/>
              </a:rPr>
              <a:t>En el </a:t>
            </a:r>
            <a:r>
              <a:rPr lang="en-US" sz="1200" dirty="0" err="1">
                <a:solidFill>
                  <a:srgbClr val="262626"/>
                </a:solidFill>
                <a:latin typeface="SamsungOne 400" pitchFamily="34" charset="0"/>
                <a:ea typeface="SamsungOne 400" pitchFamily="34" charset="0"/>
                <a:cs typeface="Arial"/>
                <a:sym typeface="Arial"/>
              </a:rPr>
              <a:t>aprendizaje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automático</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máquina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aprende</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encuentra</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parámetros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sí</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misma</a:t>
            </a:r>
            <a:r>
              <a:rPr lang="en-US" sz="1200" dirty="0">
                <a:solidFill>
                  <a:srgbClr val="262626"/>
                </a:solidFill>
                <a:latin typeface="SamsungOne 400" pitchFamily="34" charset="0"/>
                <a:ea typeface="SamsungOne 400" pitchFamily="34" charset="0"/>
                <a:cs typeface="Arial"/>
                <a:sym typeface="Arial"/>
              </a:rPr>
              <a:t>.</a:t>
            </a:r>
            <a:br>
              <a:rPr lang="en-US" sz="1200" dirty="0">
                <a:solidFill>
                  <a:srgbClr val="262626"/>
                </a:solidFill>
                <a:latin typeface="SamsungOne 400" pitchFamily="34" charset="0"/>
                <a:ea typeface="SamsungOne 400" pitchFamily="34" charset="0"/>
                <a:cs typeface="Arial"/>
                <a:sym typeface="Arial"/>
              </a:rPr>
            </a:br>
            <a:r>
              <a:rPr lang="en-US" sz="1200" dirty="0">
                <a:solidFill>
                  <a:srgbClr val="262626"/>
                </a:solidFill>
                <a:latin typeface="SamsungOne 400" pitchFamily="34" charset="0"/>
                <a:ea typeface="SamsungOne 400" pitchFamily="34" charset="0"/>
                <a:cs typeface="Arial"/>
                <a:sym typeface="Arial"/>
              </a:rPr>
              <a:t>Los </a:t>
            </a:r>
            <a:r>
              <a:rPr lang="en-US" sz="1200" dirty="0" err="1">
                <a:solidFill>
                  <a:srgbClr val="262626"/>
                </a:solidFill>
                <a:latin typeface="SamsungOne 400" pitchFamily="34" charset="0"/>
                <a:ea typeface="SamsungOne 400" pitchFamily="34" charset="0"/>
                <a:cs typeface="Arial"/>
                <a:sym typeface="Arial"/>
              </a:rPr>
              <a:t>hiperparámetros</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refieren</a:t>
            </a:r>
            <a:r>
              <a:rPr lang="en-US" sz="1200" dirty="0">
                <a:solidFill>
                  <a:srgbClr val="262626"/>
                </a:solidFill>
                <a:latin typeface="SamsungOne 400" pitchFamily="34" charset="0"/>
                <a:ea typeface="SamsungOne 400" pitchFamily="34" charset="0"/>
                <a:cs typeface="Arial"/>
                <a:sym typeface="Arial"/>
              </a:rPr>
              <a:t> a los </a:t>
            </a:r>
            <a:r>
              <a:rPr lang="en-US" sz="1200" dirty="0" err="1">
                <a:solidFill>
                  <a:srgbClr val="262626"/>
                </a:solidFill>
                <a:latin typeface="SamsungOne 400" pitchFamily="34" charset="0"/>
                <a:ea typeface="SamsungOne 400" pitchFamily="34" charset="0"/>
                <a:cs typeface="Arial"/>
                <a:sym typeface="Arial"/>
              </a:rPr>
              <a:t>parámetros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deben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ser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designados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directamente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por</a:t>
            </a:r>
            <a:r>
              <a:rPr lang="en-US" sz="1200" dirty="0">
                <a:solidFill>
                  <a:srgbClr val="262626"/>
                </a:solidFill>
                <a:latin typeface="SamsungOne 400" pitchFamily="34" charset="0"/>
                <a:ea typeface="SamsungOne 400" pitchFamily="34" charset="0"/>
                <a:cs typeface="Arial"/>
                <a:sym typeface="Arial"/>
              </a:rPr>
              <a:t> un </a:t>
            </a:r>
            <a:r>
              <a:rPr lang="en-US" sz="1200" dirty="0" err="1">
                <a:solidFill>
                  <a:srgbClr val="262626"/>
                </a:solidFill>
                <a:latin typeface="SamsungOne 400" pitchFamily="34" charset="0"/>
                <a:ea typeface="SamsungOne 400" pitchFamily="34" charset="0"/>
                <a:cs typeface="Arial"/>
                <a:sym typeface="Arial"/>
              </a:rPr>
              <a:t>humano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ya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no </a:t>
            </a:r>
            <a:r>
              <a:rPr lang="en-US" sz="1200" dirty="0" err="1">
                <a:solidFill>
                  <a:srgbClr val="262626"/>
                </a:solidFill>
                <a:latin typeface="SamsungOne 400" pitchFamily="34" charset="0"/>
                <a:ea typeface="SamsungOne 400" pitchFamily="34" charset="0"/>
                <a:cs typeface="Arial"/>
                <a:sym typeface="Arial"/>
              </a:rPr>
              <a:t>pueden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ser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encontrados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por</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máquina</a:t>
            </a:r>
            <a:r>
              <a:rPr lang="en-US" sz="1200" dirty="0">
                <a:solidFill>
                  <a:srgbClr val="262626"/>
                </a:solidFill>
                <a:latin typeface="SamsungOne 400" pitchFamily="34" charset="0"/>
                <a:ea typeface="SamsungOne 400" pitchFamily="34" charset="0"/>
                <a:cs typeface="Arial"/>
                <a:sym typeface="Arial"/>
              </a:rPr>
              <a:t>.</a:t>
            </a:r>
            <a:br>
              <a:rPr lang="en-US" sz="1200" dirty="0">
                <a:solidFill>
                  <a:srgbClr val="262626"/>
                </a:solidFill>
                <a:latin typeface="SamsungOne 400" pitchFamily="34" charset="0"/>
                <a:ea typeface="SamsungOne 400" pitchFamily="34" charset="0"/>
                <a:cs typeface="Arial"/>
                <a:sym typeface="Arial"/>
              </a:rPr>
            </a:br>
            <a:r>
              <a:rPr lang="en-US" sz="1200" dirty="0">
                <a:solidFill>
                  <a:srgbClr val="262626"/>
                </a:solidFill>
                <a:latin typeface="SamsungOne 400" pitchFamily="34" charset="0"/>
                <a:ea typeface="SamsungOne 400" pitchFamily="34" charset="0"/>
                <a:cs typeface="Arial"/>
                <a:sym typeface="Arial"/>
              </a:rPr>
              <a:t>En el </a:t>
            </a:r>
            <a:r>
              <a:rPr lang="en-US" sz="1200" dirty="0" err="1">
                <a:solidFill>
                  <a:srgbClr val="262626"/>
                </a:solidFill>
                <a:latin typeface="SamsungOne 400" pitchFamily="34" charset="0"/>
                <a:ea typeface="SamsungOne 400" pitchFamily="34" charset="0"/>
                <a:cs typeface="Arial"/>
                <a:sym typeface="Arial"/>
              </a:rPr>
              <a:t>scikit</a:t>
            </a:r>
            <a:r>
              <a:rPr lang="en-US" sz="1200" dirty="0">
                <a:solidFill>
                  <a:srgbClr val="262626"/>
                </a:solidFill>
                <a:latin typeface="SamsungOne 400" pitchFamily="34" charset="0"/>
                <a:ea typeface="SamsungOne 400" pitchFamily="34" charset="0"/>
                <a:cs typeface="Arial"/>
                <a:sym typeface="Arial"/>
              </a:rPr>
              <a:t>-learn, </a:t>
            </a:r>
            <a:r>
              <a:rPr lang="en-US" sz="1200" dirty="0" err="1">
                <a:solidFill>
                  <a:srgbClr val="262626"/>
                </a:solidFill>
                <a:latin typeface="SamsungOne 400" pitchFamily="34" charset="0"/>
                <a:ea typeface="SamsungOne 400" pitchFamily="34" charset="0"/>
                <a:cs typeface="Arial"/>
                <a:sym typeface="Arial"/>
              </a:rPr>
              <a: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posible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establecer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hiperparámetros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instanciar</a:t>
            </a:r>
            <a:r>
              <a:rPr lang="en-US" sz="1200" dirty="0">
                <a:solidFill>
                  <a:srgbClr val="262626"/>
                </a:solidFill>
                <a:latin typeface="SamsungOne 400" pitchFamily="34" charset="0"/>
                <a:ea typeface="SamsungOne 400" pitchFamily="34" charset="0"/>
                <a:cs typeface="Arial"/>
                <a:sym typeface="Arial"/>
              </a:rPr>
              <a:t> un </a:t>
            </a:r>
            <a:r>
              <a:rPr lang="en-US" sz="1200" dirty="0" err="1">
                <a:solidFill>
                  <a:srgbClr val="262626"/>
                </a:solidFill>
                <a:latin typeface="SamsungOne 400" pitchFamily="34" charset="0"/>
                <a:ea typeface="SamsungOne 400" pitchFamily="34" charset="0"/>
                <a:cs typeface="Arial"/>
                <a:sym typeface="Arial"/>
              </a:rPr>
              <a:t>algoritmo</a:t>
            </a:r>
            <a:r>
              <a:rPr lang="en-US" sz="1200" dirty="0">
                <a:solidFill>
                  <a:srgbClr val="262626"/>
                </a:solidFill>
                <a:latin typeface="SamsungOne 400" pitchFamily="34" charset="0"/>
                <a:ea typeface="SamsungOne 400" pitchFamily="34" charset="0"/>
                <a:cs typeface="Arial"/>
                <a:sym typeface="Arial"/>
              </a:rPr>
              <a:t>.</a:t>
            </a:r>
            <a:endParaRPr sz="1200" b="0" i="0" dirty="0">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chemeClr val="dk1"/>
              </a:buClr>
              <a:buSzPts val="1200"/>
              <a:buFont typeface="Malgun Gothic"/>
              <a:buNone/>
            </a:pPr>
            <a:endParaRPr sz="1200" b="0" i="0" dirty="0">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chemeClr val="dk1"/>
              </a:buClr>
              <a:buSzPts val="1200"/>
              <a:buFont typeface="Malgun Gothic"/>
              <a:buNone/>
            </a:pPr>
            <a:r>
              <a:rPr lang="en-US" dirty="0"/>
              <a:t># </a:t>
            </a:r>
            <a:r>
              <a:rPr lang="en-US" sz="1200" b="1" dirty="0" err="1">
                <a:solidFill>
                  <a:srgbClr val="1429A0"/>
                </a:solidFill>
                <a:latin typeface="SamsungOne 400" pitchFamily="34" charset="0"/>
                <a:ea typeface="SamsungOne 400" pitchFamily="34" charset="0"/>
                <a:cs typeface="Arial"/>
                <a:sym typeface="Arial"/>
              </a:rPr>
              <a:t>Búsqueda</a:t>
            </a:r>
            <a:r>
              <a:rPr lang="en-US" sz="1200" b="1" dirty="0">
                <a:solidFill>
                  <a:srgbClr val="1429A0"/>
                </a:solidFill>
                <a:latin typeface="SamsungOne 400" pitchFamily="34" charset="0"/>
                <a:ea typeface="SamsungOne 400" pitchFamily="34" charset="0"/>
                <a:cs typeface="Arial"/>
                <a:sym typeface="Arial"/>
              </a:rPr>
              <a:t> de </a:t>
            </a:r>
            <a:r>
              <a:rPr lang="en-US" sz="1200" b="1" dirty="0" err="1">
                <a:solidFill>
                  <a:srgbClr val="1429A0"/>
                </a:solidFill>
                <a:latin typeface="SamsungOne 400" pitchFamily="34" charset="0"/>
                <a:ea typeface="SamsungOne 400" pitchFamily="34" charset="0"/>
                <a:cs typeface="Arial"/>
                <a:sym typeface="Arial"/>
              </a:rPr>
              <a:t>hiperparámetros</a:t>
            </a:r>
            <a:r>
              <a:rPr lang="en-US" sz="1200" b="1" dirty="0">
                <a:solidFill>
                  <a:srgbClr val="1429A0"/>
                </a:solidFill>
                <a:latin typeface="SamsungOne 400" pitchFamily="34" charset="0"/>
                <a:ea typeface="SamsungOne 400" pitchFamily="34" charset="0"/>
                <a:cs typeface="Arial"/>
                <a:sym typeface="Arial"/>
              </a:rPr>
              <a:t> </a:t>
            </a:r>
            <a:r>
              <a:rPr lang="en-US" sz="1200" b="1" dirty="0" err="1">
                <a:solidFill>
                  <a:srgbClr val="1429A0"/>
                </a:solidFill>
                <a:latin typeface="SamsungOne 400" pitchFamily="34" charset="0"/>
                <a:ea typeface="SamsungOne 400" pitchFamily="34" charset="0"/>
                <a:cs typeface="Arial"/>
                <a:sym typeface="Arial"/>
              </a:rPr>
              <a:t>mediante</a:t>
            </a:r>
            <a:r>
              <a:rPr lang="en-US" sz="1200" b="1" dirty="0">
                <a:solidFill>
                  <a:srgbClr val="1429A0"/>
                </a:solidFill>
                <a:latin typeface="SamsungOne 400" pitchFamily="34" charset="0"/>
                <a:ea typeface="SamsungOne 400" pitchFamily="34" charset="0"/>
                <a:cs typeface="Arial"/>
                <a:sym typeface="Arial"/>
              </a:rPr>
              <a:t> </a:t>
            </a:r>
            <a:r>
              <a:rPr lang="en-US" sz="1200" b="1" dirty="0" err="1">
                <a:solidFill>
                  <a:srgbClr val="1429A0"/>
                </a:solidFill>
                <a:latin typeface="SamsungOne 400" pitchFamily="34" charset="0"/>
                <a:ea typeface="SamsungOne 400" pitchFamily="34" charset="0"/>
                <a:cs typeface="Arial"/>
                <a:sym typeface="Arial"/>
              </a:rPr>
              <a:t>GridSearchCV</a:t>
            </a:r>
            <a:endParaRPr dirty="0"/>
          </a:p>
          <a:p>
            <a:pPr marL="0" marR="0" lvl="0" indent="0" algn="l" rtl="0">
              <a:lnSpc>
                <a:spcPct val="100000"/>
              </a:lnSpc>
              <a:spcBef>
                <a:spcPts val="0"/>
              </a:spcBef>
              <a:spcAft>
                <a:spcPts val="0"/>
              </a:spcAft>
              <a:buClr>
                <a:schemeClr val="dk1"/>
              </a:buClr>
              <a:buSzPts val="1200"/>
              <a:buFont typeface="Malgun Gothic"/>
              <a:buNone/>
            </a:pPr>
            <a:r>
              <a:rPr lang="en-US" sz="1200" b="0" i="0" dirty="0">
                <a:solidFill>
                  <a:schemeClr val="dk1"/>
                </a:solidFill>
                <a:latin typeface="Malgun Gothic"/>
                <a:ea typeface="Malgun Gothic"/>
                <a:cs typeface="Malgun Gothic"/>
                <a:sym typeface="Malgun Gothic"/>
              </a:rPr>
              <a:t>En general, los </a:t>
            </a:r>
            <a:r>
              <a:rPr lang="en-US" sz="1200" b="0" i="0" dirty="0" err="1">
                <a:solidFill>
                  <a:schemeClr val="dk1"/>
                </a:solidFill>
                <a:latin typeface="Malgun Gothic"/>
                <a:ea typeface="Malgun Gothic"/>
                <a:cs typeface="Malgun Gothic"/>
                <a:sym typeface="Malgun Gothic"/>
              </a:rPr>
              <a:t>hiperparámetros</a:t>
            </a:r>
            <a:r>
              <a:rPr lang="en-US" sz="1200" b="0" i="0" dirty="0">
                <a:solidFill>
                  <a:schemeClr val="dk1"/>
                </a:solidFill>
                <a:latin typeface="Malgun Gothic"/>
                <a:ea typeface="Malgun Gothic"/>
                <a:cs typeface="Malgun Gothic"/>
                <a:sym typeface="Malgun Gothic"/>
              </a:rPr>
              <a:t> se </a:t>
            </a:r>
            <a:r>
              <a:rPr lang="en-US" sz="1200" b="0" i="0" dirty="0" err="1">
                <a:solidFill>
                  <a:schemeClr val="dk1"/>
                </a:solidFill>
                <a:latin typeface="Malgun Gothic"/>
                <a:ea typeface="Malgun Gothic"/>
                <a:cs typeface="Malgun Gothic"/>
                <a:sym typeface="Malgun Gothic"/>
              </a:rPr>
              <a:t>encuentran</a:t>
            </a:r>
            <a:r>
              <a:rPr lang="en-US" sz="1200" b="0" i="0" dirty="0">
                <a:solidFill>
                  <a:schemeClr val="dk1"/>
                </a:solidFill>
                <a:latin typeface="Malgun Gothic"/>
                <a:ea typeface="Malgun Gothic"/>
                <a:cs typeface="Malgun Gothic"/>
                <a:sym typeface="Malgun Gothic"/>
              </a:rPr>
              <a:t> con la </a:t>
            </a:r>
            <a:r>
              <a:rPr lang="en-US" sz="1200" b="0" i="0" dirty="0" err="1">
                <a:solidFill>
                  <a:schemeClr val="dk1"/>
                </a:solidFill>
                <a:latin typeface="Malgun Gothic"/>
                <a:ea typeface="Malgun Gothic"/>
                <a:cs typeface="Malgun Gothic"/>
                <a:sym typeface="Malgun Gothic"/>
              </a:rPr>
              <a:t>experiencia</a:t>
            </a:r>
            <a:r>
              <a:rPr lang="en-US" sz="1200" b="0" i="0" dirty="0">
                <a:solidFill>
                  <a:schemeClr val="dk1"/>
                </a:solidFill>
                <a:latin typeface="Malgun Gothic"/>
                <a:ea typeface="Malgun Gothic"/>
                <a:cs typeface="Malgun Gothic"/>
                <a:sym typeface="Malgun Gothic"/>
              </a:rPr>
              <a:t> de un </a:t>
            </a:r>
            <a:r>
              <a:rPr lang="en-US" sz="1200" b="0" i="0" dirty="0" err="1">
                <a:solidFill>
                  <a:schemeClr val="dk1"/>
                </a:solidFill>
                <a:latin typeface="Malgun Gothic"/>
                <a:ea typeface="Malgun Gothic"/>
                <a:cs typeface="Malgun Gothic"/>
                <a:sym typeface="Malgun Gothic"/>
              </a:rPr>
              <a:t>analista</a:t>
            </a:r>
            <a:r>
              <a:rPr lang="en-US" sz="1200" b="0" i="0" dirty="0">
                <a:solidFill>
                  <a:schemeClr val="dk1"/>
                </a:solidFill>
                <a:latin typeface="Malgun Gothic"/>
                <a:ea typeface="Malgun Gothic"/>
                <a:cs typeface="Malgun Gothic"/>
                <a:sym typeface="Malgun Gothic"/>
              </a:rPr>
              <a:t>. </a:t>
            </a:r>
            <a:r>
              <a:rPr lang="en-US" sz="1200" dirty="0">
                <a:solidFill>
                  <a:srgbClr val="262626"/>
                </a:solidFill>
                <a:latin typeface="SamsungOne 400" pitchFamily="34" charset="0"/>
                <a:ea typeface="SamsungOne 400" pitchFamily="34" charset="0"/>
                <a:cs typeface="Arial"/>
                <a:sym typeface="Arial"/>
              </a:rPr>
              <a:t>En general, los </a:t>
            </a:r>
            <a:r>
              <a:rPr lang="en-US" sz="1200" dirty="0" err="1">
                <a:solidFill>
                  <a:srgbClr val="262626"/>
                </a:solidFill>
                <a:latin typeface="SamsungOne 400" pitchFamily="34" charset="0"/>
                <a:ea typeface="SamsungOne 400" pitchFamily="34" charset="0"/>
                <a:cs typeface="Arial"/>
                <a:sym typeface="Arial"/>
              </a:rPr>
              <a:t>hiperparámetros</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encuentran</a:t>
            </a:r>
            <a:r>
              <a:rPr lang="en-US" sz="1200" dirty="0">
                <a:solidFill>
                  <a:srgbClr val="262626"/>
                </a:solidFill>
                <a:latin typeface="SamsungOne 400" pitchFamily="34" charset="0"/>
                <a:ea typeface="SamsungOne 400" pitchFamily="34" charset="0"/>
                <a:cs typeface="Arial"/>
                <a:sym typeface="Arial"/>
              </a:rPr>
              <a:t> con la </a:t>
            </a:r>
            <a:r>
              <a:rPr lang="en-US" sz="1200" dirty="0" err="1">
                <a:solidFill>
                  <a:srgbClr val="262626"/>
                </a:solidFill>
                <a:latin typeface="SamsungOne 400" pitchFamily="34" charset="0"/>
                <a:ea typeface="SamsungOne 400" pitchFamily="34" charset="0"/>
                <a:cs typeface="Arial"/>
                <a:sym typeface="Arial"/>
              </a:rPr>
              <a:t>experiencia</a:t>
            </a:r>
            <a:r>
              <a:rPr lang="en-US" sz="1200" dirty="0">
                <a:solidFill>
                  <a:srgbClr val="262626"/>
                </a:solidFill>
                <a:latin typeface="SamsungOne 400" pitchFamily="34" charset="0"/>
                <a:ea typeface="SamsungOne 400" pitchFamily="34" charset="0"/>
                <a:cs typeface="Arial"/>
                <a:sym typeface="Arial"/>
              </a:rPr>
              <a:t> del </a:t>
            </a:r>
            <a:r>
              <a:rPr lang="en-US" sz="1200" dirty="0" err="1">
                <a:solidFill>
                  <a:srgbClr val="262626"/>
                </a:solidFill>
                <a:latin typeface="SamsungOne 400" pitchFamily="34" charset="0"/>
                <a:ea typeface="SamsungOne 400" pitchFamily="34" charset="0"/>
                <a:cs typeface="Arial"/>
                <a:sym typeface="Arial"/>
              </a:rPr>
              <a:t>analista</a:t>
            </a:r>
            <a:r>
              <a:rPr lang="en-US" sz="1200" dirty="0">
                <a:solidFill>
                  <a:srgbClr val="262626"/>
                </a:solidFill>
                <a:latin typeface="SamsungOne 400" pitchFamily="34" charset="0"/>
                <a:ea typeface="SamsungOne 400" pitchFamily="34" charset="0"/>
                <a:cs typeface="Arial"/>
                <a:sym typeface="Arial"/>
              </a:rPr>
              <a:t>.</a:t>
            </a:r>
            <a:br>
              <a:rPr lang="en-US" sz="1200" dirty="0">
                <a:solidFill>
                  <a:srgbClr val="262626"/>
                </a:solidFill>
                <a:latin typeface="SamsungOne 400" pitchFamily="34" charset="0"/>
                <a:ea typeface="SamsungOne 400" pitchFamily="34" charset="0"/>
                <a:cs typeface="Arial"/>
                <a:sym typeface="Arial"/>
              </a:rPr>
            </a:br>
            <a:r>
              <a:rPr lang="en-US" sz="1200" dirty="0">
                <a:solidFill>
                  <a:srgbClr val="262626"/>
                </a:solidFill>
                <a:latin typeface="SamsungOne 400" pitchFamily="34" charset="0"/>
                <a:ea typeface="SamsungOne 400" pitchFamily="34" charset="0"/>
                <a:cs typeface="Arial"/>
                <a:sym typeface="Arial"/>
              </a:rPr>
              <a:t>El </a:t>
            </a:r>
            <a:r>
              <a:rPr lang="en-US" sz="1200" dirty="0" err="1">
                <a:solidFill>
                  <a:srgbClr val="262626"/>
                </a:solidFill>
                <a:latin typeface="SamsungOne 400" pitchFamily="34" charset="0"/>
                <a:ea typeface="SamsungOne 400" pitchFamily="34" charset="0"/>
                <a:cs typeface="Arial"/>
                <a:sym typeface="Arial"/>
              </a:rPr>
              <a:t>scikit</a:t>
            </a:r>
            <a:r>
              <a:rPr lang="en-US" sz="1200" dirty="0">
                <a:solidFill>
                  <a:srgbClr val="262626"/>
                </a:solidFill>
                <a:latin typeface="SamsungOne 400" pitchFamily="34" charset="0"/>
                <a:ea typeface="SamsungOne 400" pitchFamily="34" charset="0"/>
                <a:cs typeface="Arial"/>
                <a:sym typeface="Arial"/>
              </a:rPr>
              <a:t>-learn </a:t>
            </a:r>
            <a:r>
              <a:rPr lang="en-US" sz="1200" dirty="0" err="1">
                <a:solidFill>
                  <a:srgbClr val="262626"/>
                </a:solidFill>
                <a:latin typeface="SamsungOne 400" pitchFamily="34" charset="0"/>
                <a:ea typeface="SamsungOne 400" pitchFamily="34" charset="0"/>
                <a:cs typeface="Arial"/>
                <a:sym typeface="Arial"/>
              </a:rPr>
              <a:t>proporciona</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función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GridSearchCV</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encuentra</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hiperparámetros</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una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función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enumera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todo</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número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casos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relativos</a:t>
            </a:r>
            <a:r>
              <a:rPr lang="en-US" sz="1200" dirty="0">
                <a:solidFill>
                  <a:srgbClr val="262626"/>
                </a:solidFill>
                <a:latin typeface="SamsungOne 400" pitchFamily="34" charset="0"/>
                <a:ea typeface="SamsungOne 400" pitchFamily="34" charset="0"/>
                <a:cs typeface="Arial"/>
                <a:sym typeface="Arial"/>
              </a:rPr>
              <a:t> a la </a:t>
            </a:r>
            <a:r>
              <a:rPr lang="en-US" sz="1200" dirty="0" err="1">
                <a:solidFill>
                  <a:srgbClr val="262626"/>
                </a:solidFill>
                <a:latin typeface="SamsungOne 400" pitchFamily="34" charset="0"/>
                <a:ea typeface="SamsungOne 400" pitchFamily="34" charset="0"/>
                <a:cs typeface="Arial"/>
                <a:sym typeface="Arial"/>
              </a:rPr>
              <a:t>combinación</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hiperparámetros</a:t>
            </a:r>
            <a:r>
              <a:rPr lang="en-US" sz="1200" dirty="0">
                <a:solidFill>
                  <a:srgbClr val="262626"/>
                </a:solidFill>
                <a:latin typeface="SamsungOne 400" pitchFamily="34" charset="0"/>
                <a:ea typeface="SamsungOne 400" pitchFamily="34" charset="0"/>
                <a:cs typeface="Arial"/>
                <a:sym typeface="Arial"/>
              </a:rPr>
              <a:t> en </a:t>
            </a:r>
            <a:r>
              <a:rPr lang="en-US" sz="1200" dirty="0" err="1">
                <a:solidFill>
                  <a:srgbClr val="262626"/>
                </a:solidFill>
                <a:latin typeface="SamsungOne 400" pitchFamily="34" charset="0"/>
                <a:ea typeface="SamsungOne 400" pitchFamily="34" charset="0"/>
                <a:cs typeface="Arial"/>
                <a:sym typeface="Arial"/>
              </a:rPr>
              <a:t>una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cuadrícula</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aprende</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realiza</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medición</a:t>
            </a:r>
            <a:r>
              <a:rPr lang="en-US" sz="1200" dirty="0">
                <a:solidFill>
                  <a:srgbClr val="262626"/>
                </a:solidFill>
                <a:latin typeface="SamsungOne 400" pitchFamily="34" charset="0"/>
                <a:ea typeface="SamsungOne 400" pitchFamily="34" charset="0"/>
                <a:cs typeface="Arial"/>
                <a:sym typeface="Arial"/>
              </a:rPr>
              <a:t> del </a:t>
            </a:r>
            <a:r>
              <a:rPr lang="en-US" sz="1200" dirty="0" err="1">
                <a:solidFill>
                  <a:srgbClr val="262626"/>
                </a:solidFill>
                <a:latin typeface="SamsungOne 400" pitchFamily="34" charset="0"/>
                <a:ea typeface="SamsungOne 400" pitchFamily="34" charset="0"/>
                <a:cs typeface="Arial"/>
                <a:sym typeface="Arial"/>
              </a:rPr>
              <a:t>rendimiento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cada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combinación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Puede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parecer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trabaja</a:t>
            </a:r>
            <a:r>
              <a:rPr lang="en-US" sz="1200" dirty="0">
                <a:solidFill>
                  <a:srgbClr val="262626"/>
                </a:solidFill>
                <a:latin typeface="SamsungOne 400" pitchFamily="34" charset="0"/>
                <a:ea typeface="SamsungOne 400" pitchFamily="34" charset="0"/>
                <a:cs typeface="Arial"/>
                <a:sym typeface="Arial"/>
              </a:rPr>
              <a:t> sin </a:t>
            </a:r>
            <a:r>
              <a:rPr lang="en-US" sz="1200" dirty="0" err="1">
                <a:solidFill>
                  <a:srgbClr val="262626"/>
                </a:solidFill>
                <a:latin typeface="SamsungOne 400" pitchFamily="34" charset="0"/>
                <a:ea typeface="SamsungOne 400" pitchFamily="34" charset="0"/>
                <a:cs typeface="Arial"/>
                <a:sym typeface="Arial"/>
              </a:rPr>
              <a:t>ningún</a:t>
            </a:r>
            <a:r>
              <a:rPr lang="en-US" sz="1200" dirty="0">
                <a:solidFill>
                  <a:srgbClr val="262626"/>
                </a:solidFill>
                <a:latin typeface="SamsungOne 400" pitchFamily="34" charset="0"/>
                <a:ea typeface="SamsungOne 400" pitchFamily="34" charset="0"/>
                <a:cs typeface="Arial"/>
                <a:sym typeface="Arial"/>
              </a:rPr>
              <a:t> plan, </a:t>
            </a:r>
            <a:r>
              <a:rPr lang="en-US" sz="1200" dirty="0" err="1">
                <a:solidFill>
                  <a:srgbClr val="262626"/>
                </a:solidFill>
                <a:latin typeface="SamsungOne 400" pitchFamily="34" charset="0"/>
                <a:ea typeface="SamsungOne 400" pitchFamily="34" charset="0"/>
                <a:cs typeface="Arial"/>
                <a:sym typeface="Arial"/>
              </a:rPr>
              <a:t>pero</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trabajo</a:t>
            </a:r>
            <a:r>
              <a:rPr lang="en-US" sz="1200" dirty="0">
                <a:solidFill>
                  <a:srgbClr val="262626"/>
                </a:solidFill>
                <a:latin typeface="SamsungOne 400" pitchFamily="34" charset="0"/>
                <a:ea typeface="SamsungOne 400" pitchFamily="34" charset="0"/>
                <a:cs typeface="Arial"/>
                <a:sym typeface="Arial"/>
              </a:rPr>
              <a:t> lo </a:t>
            </a:r>
            <a:r>
              <a:rPr lang="en-US" sz="1200" dirty="0" err="1">
                <a:solidFill>
                  <a:srgbClr val="262626"/>
                </a:solidFill>
                <a:latin typeface="SamsungOne 400" pitchFamily="34" charset="0"/>
                <a:ea typeface="SamsungOne 400" pitchFamily="34" charset="0"/>
                <a:cs typeface="Arial"/>
                <a:sym typeface="Arial"/>
              </a:rPr>
              <a:t>realiza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automáticamente</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máquina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ya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rango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hiperparámetros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designado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por</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analista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Aunque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lleva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algo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tiempo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facilita</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búsqueda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hiperparámetros</a:t>
            </a:r>
            <a:r>
              <a:rPr lang="en-US" sz="1200" dirty="0">
                <a:solidFill>
                  <a:srgbClr val="262626"/>
                </a:solidFill>
                <a:latin typeface="SamsungOne 400" pitchFamily="34" charset="0"/>
                <a:ea typeface="SamsungOne 400" pitchFamily="34" charset="0"/>
                <a:cs typeface="Arial"/>
                <a:sym typeface="Arial"/>
              </a:rPr>
              <a:t>. </a:t>
            </a:r>
            <a:endParaRPr dirty="0"/>
          </a:p>
          <a:p>
            <a:pPr marL="0" marR="0" lvl="0" indent="0" algn="l" rtl="0">
              <a:lnSpc>
                <a:spcPct val="100000"/>
              </a:lnSpc>
              <a:spcBef>
                <a:spcPts val="0"/>
              </a:spcBef>
              <a:spcAft>
                <a:spcPts val="0"/>
              </a:spcAft>
              <a:buClr>
                <a:schemeClr val="dk1"/>
              </a:buClr>
              <a:buSzPts val="1200"/>
              <a:buFont typeface="Malgun Gothic"/>
              <a:buNone/>
            </a:pPr>
            <a:endParaRPr sz="1200" b="0" i="0" dirty="0">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262626"/>
              </a:buClr>
              <a:buSzPts val="1200"/>
              <a:buFont typeface="Arial"/>
              <a:buNone/>
            </a:pPr>
            <a:r>
              <a:rPr lang="en-US" sz="1200" dirty="0">
                <a:solidFill>
                  <a:srgbClr val="262626"/>
                </a:solidFill>
                <a:latin typeface="SamsungOne 400" pitchFamily="34" charset="0"/>
                <a:ea typeface="SamsungOne 400" pitchFamily="34" charset="0"/>
                <a:cs typeface="Arial"/>
                <a:sym typeface="Arial"/>
              </a:rPr>
              <a:t>De forma similar a los </a:t>
            </a:r>
            <a:r>
              <a:rPr lang="en-US" sz="1200" dirty="0" err="1">
                <a:solidFill>
                  <a:srgbClr val="262626"/>
                </a:solidFill>
                <a:latin typeface="SamsungOne 400" pitchFamily="34" charset="0"/>
                <a:ea typeface="SamsungOne 400" pitchFamily="34" charset="0"/>
                <a:cs typeface="Arial"/>
                <a:sym typeface="Arial"/>
              </a:rPr>
              <a:t>algoritmos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instancie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también</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GridSearchCV</a:t>
            </a:r>
            <a:r>
              <a:rPr lang="en-US" sz="1200" dirty="0">
                <a:solidFill>
                  <a:srgbClr val="262626"/>
                </a:solidFill>
                <a:latin typeface="SamsungOne 400" pitchFamily="34" charset="0"/>
                <a:ea typeface="SamsungOne 400" pitchFamily="34" charset="0"/>
                <a:cs typeface="Arial"/>
                <a:sym typeface="Arial"/>
              </a:rPr>
              <a:t>. Al </a:t>
            </a:r>
            <a:r>
              <a:rPr lang="en-US" sz="1200" dirty="0" err="1">
                <a:solidFill>
                  <a:srgbClr val="262626"/>
                </a:solidFill>
                <a:latin typeface="SamsungOne 400" pitchFamily="34" charset="0"/>
                <a:ea typeface="SamsungOne 400" pitchFamily="34" charset="0"/>
                <a:cs typeface="Arial"/>
                <a:sym typeface="Arial"/>
              </a:rPr>
              <a:t>instanciar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envíe</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modelo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algoritmo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instanciado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argumento</a:t>
            </a:r>
            <a:r>
              <a:rPr lang="en-US" sz="1200" dirty="0">
                <a:solidFill>
                  <a:srgbClr val="262626"/>
                </a:solidFill>
                <a:latin typeface="SamsungOne 400" pitchFamily="34" charset="0"/>
                <a:ea typeface="SamsungOne 400" pitchFamily="34" charset="0"/>
                <a:cs typeface="Arial"/>
                <a:sym typeface="Arial"/>
              </a:rPr>
              <a:t> de la </a:t>
            </a:r>
            <a:r>
              <a:rPr lang="en-US" sz="1200" dirty="0" err="1">
                <a:solidFill>
                  <a:srgbClr val="262626"/>
                </a:solidFill>
                <a:latin typeface="SamsungOne 400" pitchFamily="34" charset="0"/>
                <a:ea typeface="SamsungOne 400" pitchFamily="34" charset="0"/>
                <a:cs typeface="Arial"/>
                <a:sym typeface="Arial"/>
              </a:rPr>
              <a:t>opción</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estimador</a:t>
            </a:r>
            <a:r>
              <a:rPr lang="en-US" sz="1200" dirty="0">
                <a:solidFill>
                  <a:srgbClr val="262626"/>
                </a:solidFill>
                <a:latin typeface="SamsungOne 400" pitchFamily="34" charset="0"/>
                <a:ea typeface="SamsungOne 400" pitchFamily="34" charset="0"/>
                <a:cs typeface="Arial"/>
                <a:sym typeface="Arial"/>
              </a:rPr>
              <a:t>. Para </a:t>
            </a:r>
            <a:r>
              <a:rPr lang="en-US" sz="1200" dirty="0" err="1">
                <a:solidFill>
                  <a:srgbClr val="262626"/>
                </a:solidFill>
                <a:latin typeface="SamsungOne 400" pitchFamily="34" charset="0"/>
                <a:ea typeface="SamsungOne 400" pitchFamily="34" charset="0"/>
                <a:cs typeface="Arial"/>
                <a:sym typeface="Arial"/>
              </a:rPr>
              <a:t>param_grid</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envíe</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diccionario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contiene</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hiperparámetros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prueba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argumento</a:t>
            </a:r>
            <a:r>
              <a:rPr lang="en-US" sz="1200" dirty="0">
                <a:solidFill>
                  <a:srgbClr val="262626"/>
                </a:solidFill>
                <a:latin typeface="SamsungOne 400" pitchFamily="34" charset="0"/>
                <a:ea typeface="SamsungOne 400" pitchFamily="34" charset="0"/>
                <a:cs typeface="Arial"/>
                <a:sym typeface="Arial"/>
              </a:rPr>
              <a:t>.</a:t>
            </a:r>
            <a:endParaRPr sz="1200" dirty="0">
              <a:solidFill>
                <a:srgbClr val="262626"/>
              </a:solidFill>
              <a:latin typeface="SamsungOne 400" pitchFamily="34" charset="0"/>
              <a:ea typeface="SamsungOne 400" pitchFamily="34" charset="0"/>
              <a:cs typeface="Arial"/>
              <a:sym typeface="Arial"/>
            </a:endParaRPr>
          </a:p>
          <a:p>
            <a:pPr marL="0" marR="0" lvl="0" indent="0" algn="l" rtl="0">
              <a:lnSpc>
                <a:spcPct val="100000"/>
              </a:lnSpc>
              <a:spcBef>
                <a:spcPts val="0"/>
              </a:spcBef>
              <a:spcAft>
                <a:spcPts val="0"/>
              </a:spcAft>
              <a:buClr>
                <a:schemeClr val="dk1"/>
              </a:buClr>
              <a:buSzPts val="1200"/>
              <a:buFont typeface="Malgun Gothic"/>
              <a:buNone/>
            </a:pPr>
            <a:endParaRPr dirty="0"/>
          </a:p>
        </p:txBody>
      </p:sp>
      <p:sp>
        <p:nvSpPr>
          <p:cNvPr id="3627" name="Google Shape;3627;p5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51</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7056885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p5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7" name="Google Shape;3637;p5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638" name="Google Shape;3638;p5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52</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722808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Tradicionalmente, la toma de decisiones se basaba en la combinación de estructuras de control "duras".</a:t>
            </a:r>
            <a:endParaRPr/>
          </a:p>
          <a:p>
            <a:pPr marL="0" marR="0" lvl="0" indent="0" algn="l" rtl="0">
              <a:lnSpc>
                <a:spcPct val="100000"/>
              </a:lnSpc>
              <a:spcBef>
                <a:spcPts val="0"/>
              </a:spcBef>
              <a:spcAft>
                <a:spcPts val="0"/>
              </a:spcAft>
              <a:buClr>
                <a:schemeClr val="dk1"/>
              </a:buClr>
              <a:buSzPts val="1200"/>
              <a:buFont typeface="Malgun Gothic"/>
              <a:buNone/>
            </a:pPr>
            <a:r>
              <a:rPr lang="en-US"/>
              <a:t>Además, tradicionalmente la predicción se basaba en funciones "cableadas".</a:t>
            </a:r>
            <a:endParaRPr/>
          </a:p>
          <a:p>
            <a:pPr marL="0" marR="0" lvl="0" indent="0" algn="l" rtl="0">
              <a:lnSpc>
                <a:spcPct val="100000"/>
              </a:lnSpc>
              <a:spcBef>
                <a:spcPts val="0"/>
              </a:spcBef>
              <a:spcAft>
                <a:spcPts val="0"/>
              </a:spcAft>
              <a:buClr>
                <a:schemeClr val="dk1"/>
              </a:buClr>
              <a:buSzPts val="1200"/>
              <a:buFont typeface="Malgun Gothic"/>
              <a:buNone/>
            </a:pPr>
            <a:r>
              <a:rPr lang="en-US"/>
              <a:t>El aprendizaje automático es diferente en el sentido de que no es necesario un "cableado duro".</a:t>
            </a:r>
            <a:endParaRPr/>
          </a:p>
          <a:p>
            <a:pPr marL="0" marR="0" lvl="0" indent="0" algn="l" rtl="0">
              <a:lnSpc>
                <a:spcPct val="100000"/>
              </a:lnSpc>
              <a:spcBef>
                <a:spcPts val="0"/>
              </a:spcBef>
              <a:spcAft>
                <a:spcPts val="0"/>
              </a:spcAft>
              <a:buClr>
                <a:schemeClr val="dk1"/>
              </a:buClr>
              <a:buSzPts val="1200"/>
              <a:buFont typeface="Malgun Gothic"/>
              <a:buNone/>
            </a:pPr>
            <a:r>
              <a:rPr lang="en-US"/>
              <a:t>El aprendizaje automático se basa en modelos (o algoritmos) bastante simples que aprenden de los datos para realizar la toma de decisiones y la predicción.</a:t>
            </a:r>
            <a:endParaRPr/>
          </a:p>
          <a:p>
            <a:pPr marL="0" marR="0" lvl="0" indent="0" algn="l" rtl="0">
              <a:lnSpc>
                <a:spcPct val="100000"/>
              </a:lnSpc>
              <a:spcBef>
                <a:spcPts val="0"/>
              </a:spcBef>
              <a:spcAft>
                <a:spcPts val="0"/>
              </a:spcAft>
              <a:buClr>
                <a:schemeClr val="dk1"/>
              </a:buClr>
              <a:buSzPts val="1200"/>
              <a:buFont typeface="Malgun Gothic"/>
              <a:buNone/>
            </a:pPr>
            <a:r>
              <a:rPr lang="en-US" sz="1200" b="1" i="0">
                <a:solidFill>
                  <a:schemeClr val="dk1"/>
                </a:solidFill>
                <a:latin typeface="Malgun Gothic"/>
                <a:ea typeface="Malgun Gothic"/>
                <a:cs typeface="Malgun Gothic"/>
                <a:sym typeface="Malgun Gothic"/>
              </a:rPr>
              <a:t>El cableado duro consiste en crear una función permanente en el ordenador a través del circuito conectado de forma permanente para que no sea modificado por el software.</a:t>
            </a:r>
            <a:endParaRPr/>
          </a:p>
        </p:txBody>
      </p:sp>
      <p:sp>
        <p:nvSpPr>
          <p:cNvPr id="192" name="Google Shape;19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5</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267041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5"/>
        <p:cNvGrpSpPr/>
        <p:nvPr/>
      </p:nvGrpSpPr>
      <p:grpSpPr>
        <a:xfrm>
          <a:off x="0" y="0"/>
          <a:ext cx="0" cy="0"/>
          <a:chOff x="0" y="0"/>
          <a:chExt cx="0" cy="0"/>
        </a:xfrm>
      </p:grpSpPr>
      <p:sp>
        <p:nvSpPr>
          <p:cNvPr id="3646" name="Google Shape;3646;p5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7" name="Google Shape;3647;p5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dirty="0">
                <a:solidFill>
                  <a:schemeClr val="dk1"/>
                </a:solidFill>
                <a:latin typeface="SamsungOne 400" pitchFamily="34" charset="0"/>
                <a:ea typeface="SamsungOne 400" pitchFamily="34" charset="0"/>
                <a:cs typeface="Arial"/>
                <a:sym typeface="Arial"/>
              </a:rPr>
              <a:t>Los </a:t>
            </a:r>
            <a:r>
              <a:rPr lang="en-US" sz="1200" dirty="0" err="1">
                <a:solidFill>
                  <a:schemeClr val="dk1"/>
                </a:solidFill>
                <a:latin typeface="SamsungOne 400" pitchFamily="34" charset="0"/>
                <a:ea typeface="SamsungOne 400" pitchFamily="34" charset="0"/>
                <a:cs typeface="Arial"/>
                <a:sym typeface="Arial"/>
              </a:rPr>
              <a:t>parámetros</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óptimos</a:t>
            </a:r>
            <a:r>
              <a:rPr lang="en-US" sz="1200" dirty="0">
                <a:solidFill>
                  <a:schemeClr val="dk1"/>
                </a:solidFill>
                <a:latin typeface="SamsungOne 400" pitchFamily="34" charset="0"/>
                <a:ea typeface="SamsungOne 400" pitchFamily="34" charset="0"/>
                <a:cs typeface="Arial"/>
                <a:sym typeface="Arial"/>
              </a:rPr>
              <a:t> y el </a:t>
            </a:r>
            <a:r>
              <a:rPr lang="en-US" sz="1200" dirty="0" err="1">
                <a:solidFill>
                  <a:schemeClr val="dk1"/>
                </a:solidFill>
                <a:latin typeface="SamsungOne 400" pitchFamily="34" charset="0"/>
                <a:ea typeface="SamsungOne 400" pitchFamily="34" charset="0"/>
                <a:cs typeface="Arial"/>
                <a:sym typeface="Arial"/>
              </a:rPr>
              <a:t>rendimiento</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optimizado</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encontrados</a:t>
            </a:r>
            <a:r>
              <a:rPr lang="en-US" sz="1200" dirty="0">
                <a:solidFill>
                  <a:schemeClr val="dk1"/>
                </a:solidFill>
                <a:latin typeface="SamsungOne 400" pitchFamily="34" charset="0"/>
                <a:ea typeface="SamsungOne 400" pitchFamily="34" charset="0"/>
                <a:cs typeface="Arial"/>
                <a:sym typeface="Arial"/>
              </a:rPr>
              <a:t> con </a:t>
            </a:r>
            <a:r>
              <a:rPr lang="en-US" sz="1200" dirty="0" err="1">
                <a:solidFill>
                  <a:schemeClr val="dk1"/>
                </a:solidFill>
                <a:latin typeface="SamsungOne 400" pitchFamily="34" charset="0"/>
                <a:ea typeface="SamsungOne 400" pitchFamily="34" charset="0"/>
                <a:cs typeface="Arial"/>
                <a:sym typeface="Arial"/>
              </a:rPr>
              <a:t>GridSearCV</a:t>
            </a:r>
            <a:r>
              <a:rPr lang="en-US" sz="1200" dirty="0">
                <a:solidFill>
                  <a:schemeClr val="dk1"/>
                </a:solidFill>
                <a:latin typeface="SamsungOne 400" pitchFamily="34" charset="0"/>
                <a:ea typeface="SamsungOne 400" pitchFamily="34" charset="0"/>
                <a:cs typeface="Arial"/>
                <a:sym typeface="Arial"/>
              </a:rPr>
              <a:t> se </a:t>
            </a:r>
            <a:r>
              <a:rPr lang="en-US" sz="1200" dirty="0" err="1">
                <a:solidFill>
                  <a:schemeClr val="dk1"/>
                </a:solidFill>
                <a:latin typeface="SamsungOne 400" pitchFamily="34" charset="0"/>
                <a:ea typeface="SamsungOne 400" pitchFamily="34" charset="0"/>
                <a:cs typeface="Arial"/>
                <a:sym typeface="Arial"/>
              </a:rPr>
              <a:t>registran</a:t>
            </a:r>
            <a:r>
              <a:rPr lang="en-US" sz="1200" dirty="0">
                <a:solidFill>
                  <a:schemeClr val="dk1"/>
                </a:solidFill>
                <a:latin typeface="SamsungOne 400" pitchFamily="34" charset="0"/>
                <a:ea typeface="SamsungOne 400" pitchFamily="34" charset="0"/>
                <a:cs typeface="Arial"/>
                <a:sym typeface="Arial"/>
              </a:rPr>
              <a:t> en los </a:t>
            </a:r>
            <a:r>
              <a:rPr lang="en-US" sz="1200" dirty="0" err="1">
                <a:solidFill>
                  <a:schemeClr val="dk1"/>
                </a:solidFill>
                <a:latin typeface="SamsungOne 400" pitchFamily="34" charset="0"/>
                <a:ea typeface="SamsungOne 400" pitchFamily="34" charset="0"/>
                <a:cs typeface="Arial"/>
                <a:sym typeface="Arial"/>
              </a:rPr>
              <a:t>atributos</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best_params_y</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best_score</a:t>
            </a:r>
            <a:r>
              <a:rPr lang="en-US" sz="1200" dirty="0">
                <a:solidFill>
                  <a:schemeClr val="dk1"/>
                </a:solidFill>
                <a:latin typeface="SamsungOne 400" pitchFamily="34" charset="0"/>
                <a:ea typeface="SamsungOne 400" pitchFamily="34" charset="0"/>
                <a:cs typeface="Arial"/>
                <a:sym typeface="Arial"/>
              </a:rPr>
              <a:t>_. Si la </a:t>
            </a:r>
            <a:r>
              <a:rPr lang="en-US" sz="1200" dirty="0" err="1">
                <a:solidFill>
                  <a:schemeClr val="dk1"/>
                </a:solidFill>
                <a:latin typeface="SamsungOne 400" pitchFamily="34" charset="0"/>
                <a:ea typeface="SamsungOne 400" pitchFamily="34" charset="0"/>
                <a:cs typeface="Arial"/>
                <a:sym typeface="Arial"/>
              </a:rPr>
              <a:t>opción</a:t>
            </a:r>
            <a:r>
              <a:rPr lang="en-US" sz="1200" dirty="0">
                <a:solidFill>
                  <a:schemeClr val="dk1"/>
                </a:solidFill>
                <a:latin typeface="SamsungOne 400" pitchFamily="34" charset="0"/>
                <a:ea typeface="SamsungOne 400" pitchFamily="34" charset="0"/>
                <a:cs typeface="Arial"/>
                <a:sym typeface="Arial"/>
              </a:rPr>
              <a:t> refit se </a:t>
            </a:r>
            <a:r>
              <a:rPr lang="en-US" sz="1200" dirty="0" err="1">
                <a:solidFill>
                  <a:schemeClr val="dk1"/>
                </a:solidFill>
                <a:latin typeface="SamsungOne 400" pitchFamily="34" charset="0"/>
                <a:ea typeface="SamsungOne 400" pitchFamily="34" charset="0"/>
                <a:cs typeface="Arial"/>
                <a:sym typeface="Arial"/>
              </a:rPr>
              <a:t>establece</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como</a:t>
            </a:r>
            <a:r>
              <a:rPr lang="en-US" sz="1200" dirty="0">
                <a:solidFill>
                  <a:schemeClr val="dk1"/>
                </a:solidFill>
                <a:latin typeface="SamsungOne 400" pitchFamily="34" charset="0"/>
                <a:ea typeface="SamsungOne 400" pitchFamily="34" charset="0"/>
                <a:cs typeface="Arial"/>
                <a:sym typeface="Arial"/>
              </a:rPr>
              <a:t> True, </a:t>
            </a:r>
            <a:r>
              <a:rPr lang="en-US" sz="1200" dirty="0" err="1">
                <a:solidFill>
                  <a:schemeClr val="dk1"/>
                </a:solidFill>
                <a:latin typeface="SamsungOne 400" pitchFamily="34" charset="0"/>
                <a:ea typeface="SamsungOne 400" pitchFamily="34" charset="0"/>
                <a:cs typeface="Arial"/>
                <a:sym typeface="Arial"/>
              </a:rPr>
              <a:t>entrena</a:t>
            </a:r>
            <a:r>
              <a:rPr lang="en-US" sz="1200" dirty="0">
                <a:solidFill>
                  <a:schemeClr val="dk1"/>
                </a:solidFill>
                <a:latin typeface="SamsungOne 400" pitchFamily="34" charset="0"/>
                <a:ea typeface="SamsungOne 400" pitchFamily="34" charset="0"/>
                <a:cs typeface="Arial"/>
                <a:sym typeface="Arial"/>
              </a:rPr>
              <a:t> el </a:t>
            </a:r>
            <a:r>
              <a:rPr lang="en-US" sz="1200" dirty="0" err="1">
                <a:solidFill>
                  <a:schemeClr val="dk1"/>
                </a:solidFill>
                <a:latin typeface="SamsungOne 400" pitchFamily="34" charset="0"/>
                <a:ea typeface="SamsungOne 400" pitchFamily="34" charset="0"/>
                <a:cs typeface="Arial"/>
                <a:sym typeface="Arial"/>
              </a:rPr>
              <a:t>modelo</a:t>
            </a:r>
            <a:r>
              <a:rPr lang="en-US" sz="1200" dirty="0">
                <a:solidFill>
                  <a:schemeClr val="dk1"/>
                </a:solidFill>
                <a:latin typeface="SamsungOne 400" pitchFamily="34" charset="0"/>
                <a:ea typeface="SamsungOne 400" pitchFamily="34" charset="0"/>
                <a:cs typeface="Arial"/>
                <a:sym typeface="Arial"/>
              </a:rPr>
              <a:t> con los </a:t>
            </a:r>
            <a:r>
              <a:rPr lang="en-US" sz="1200" dirty="0" err="1">
                <a:solidFill>
                  <a:schemeClr val="dk1"/>
                </a:solidFill>
                <a:latin typeface="SamsungOne 400" pitchFamily="34" charset="0"/>
                <a:ea typeface="SamsungOne 400" pitchFamily="34" charset="0"/>
                <a:cs typeface="Arial"/>
                <a:sym typeface="Arial"/>
              </a:rPr>
              <a:t>hiperparámetros</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óptimos</a:t>
            </a:r>
            <a:r>
              <a:rPr lang="en-US" sz="1200" dirty="0">
                <a:solidFill>
                  <a:schemeClr val="dk1"/>
                </a:solidFill>
                <a:latin typeface="SamsungOne 400" pitchFamily="34" charset="0"/>
                <a:ea typeface="SamsungOne 400" pitchFamily="34" charset="0"/>
                <a:cs typeface="Arial"/>
                <a:sym typeface="Arial"/>
              </a:rPr>
              <a:t> y los </a:t>
            </a:r>
            <a:r>
              <a:rPr lang="en-US" sz="1200" dirty="0" err="1">
                <a:solidFill>
                  <a:schemeClr val="dk1"/>
                </a:solidFill>
                <a:latin typeface="SamsungOne 400" pitchFamily="34" charset="0"/>
                <a:ea typeface="SamsungOne 400" pitchFamily="34" charset="0"/>
                <a:cs typeface="Arial"/>
                <a:sym typeface="Arial"/>
              </a:rPr>
              <a:t>registra</a:t>
            </a:r>
            <a:r>
              <a:rPr lang="en-US" sz="1200" dirty="0">
                <a:solidFill>
                  <a:schemeClr val="dk1"/>
                </a:solidFill>
                <a:latin typeface="SamsungOne 400" pitchFamily="34" charset="0"/>
                <a:ea typeface="SamsungOne 400" pitchFamily="34" charset="0"/>
                <a:cs typeface="Arial"/>
                <a:sym typeface="Arial"/>
              </a:rPr>
              <a:t> en el </a:t>
            </a:r>
            <a:r>
              <a:rPr lang="en-US" sz="1200" dirty="0" err="1">
                <a:solidFill>
                  <a:schemeClr val="dk1"/>
                </a:solidFill>
                <a:latin typeface="SamsungOne 400" pitchFamily="34" charset="0"/>
                <a:ea typeface="SamsungOne 400" pitchFamily="34" charset="0"/>
                <a:cs typeface="Arial"/>
                <a:sym typeface="Arial"/>
              </a:rPr>
              <a:t>atributo</a:t>
            </a:r>
            <a:r>
              <a:rPr lang="en-US" sz="1200" dirty="0">
                <a:solidFill>
                  <a:schemeClr val="dk1"/>
                </a:solidFill>
                <a:latin typeface="SamsungOne 400" pitchFamily="34" charset="0"/>
                <a:ea typeface="SamsungOne 400" pitchFamily="34" charset="0"/>
                <a:cs typeface="Arial"/>
                <a:sym typeface="Arial"/>
              </a:rPr>
              <a:t> </a:t>
            </a:r>
            <a:r>
              <a:rPr lang="en-US" sz="1200" dirty="0" err="1">
                <a:solidFill>
                  <a:schemeClr val="dk1"/>
                </a:solidFill>
                <a:latin typeface="SamsungOne 400" pitchFamily="34" charset="0"/>
                <a:ea typeface="SamsungOne 400" pitchFamily="34" charset="0"/>
                <a:cs typeface="Arial"/>
                <a:sym typeface="Arial"/>
              </a:rPr>
              <a:t>best_estimator</a:t>
            </a:r>
            <a:r>
              <a:rPr lang="en-US" sz="1200" dirty="0">
                <a:solidFill>
                  <a:schemeClr val="dk1"/>
                </a:solidFill>
                <a:latin typeface="SamsungOne 400" pitchFamily="34" charset="0"/>
                <a:ea typeface="SamsungOne 400" pitchFamily="34" charset="0"/>
                <a:cs typeface="Arial"/>
                <a:sym typeface="Arial"/>
              </a:rPr>
              <a:t>_.</a:t>
            </a:r>
            <a:endParaRPr dirty="0"/>
          </a:p>
          <a:p>
            <a:pPr marL="0" marR="0" lvl="0" indent="0" algn="l" rtl="0">
              <a:lnSpc>
                <a:spcPct val="100000"/>
              </a:lnSpc>
              <a:spcBef>
                <a:spcPts val="0"/>
              </a:spcBef>
              <a:spcAft>
                <a:spcPts val="0"/>
              </a:spcAft>
              <a:buClr>
                <a:schemeClr val="dk1"/>
              </a:buClr>
              <a:buSzPts val="1200"/>
              <a:buFont typeface="Malgun Gothic"/>
              <a:buNone/>
            </a:pPr>
            <a:endParaRPr dirty="0"/>
          </a:p>
        </p:txBody>
      </p:sp>
      <p:sp>
        <p:nvSpPr>
          <p:cNvPr id="3648" name="Google Shape;3648;p5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53</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7833825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7"/>
        <p:cNvGrpSpPr/>
        <p:nvPr/>
      </p:nvGrpSpPr>
      <p:grpSpPr>
        <a:xfrm>
          <a:off x="0" y="0"/>
          <a:ext cx="0" cy="0"/>
          <a:chOff x="0" y="0"/>
          <a:chExt cx="0" cy="0"/>
        </a:xfrm>
      </p:grpSpPr>
      <p:sp>
        <p:nvSpPr>
          <p:cNvPr id="3658" name="Google Shape;3658;p5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9" name="Google Shape;3659;p5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660" name="Google Shape;3660;p5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54</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865244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8"/>
        <p:cNvGrpSpPr/>
        <p:nvPr/>
      </p:nvGrpSpPr>
      <p:grpSpPr>
        <a:xfrm>
          <a:off x="0" y="0"/>
          <a:ext cx="0" cy="0"/>
          <a:chOff x="0" y="0"/>
          <a:chExt cx="0" cy="0"/>
        </a:xfrm>
      </p:grpSpPr>
      <p:sp>
        <p:nvSpPr>
          <p:cNvPr id="3669" name="Google Shape;3669;p5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0" name="Google Shape;3670;p5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dirty="0"/>
              <a:t>#</a:t>
            </a:r>
            <a:r>
              <a:rPr lang="en-US" dirty="0" err="1"/>
              <a:t>Limitaciones</a:t>
            </a:r>
            <a:r>
              <a:rPr lang="en-US" dirty="0"/>
              <a:t> </a:t>
            </a:r>
            <a:r>
              <a:rPr lang="en-US" sz="1200" dirty="0">
                <a:solidFill>
                  <a:srgbClr val="262626"/>
                </a:solidFill>
                <a:latin typeface="SamsungOne 400" pitchFamily="34" charset="0"/>
                <a:ea typeface="SamsungOne 400" pitchFamily="34" charset="0"/>
                <a:cs typeface="Arial"/>
                <a:sym typeface="Arial"/>
              </a:rPr>
              <a:t>de la </a:t>
            </a:r>
            <a:r>
              <a:rPr lang="en-US" sz="1200" dirty="0" err="1">
                <a:solidFill>
                  <a:srgbClr val="262626"/>
                </a:solidFill>
                <a:latin typeface="SamsungOne 400" pitchFamily="34" charset="0"/>
                <a:ea typeface="SamsungOne 400" pitchFamily="34" charset="0"/>
                <a:cs typeface="Arial"/>
                <a:sym typeface="Arial"/>
              </a:rPr>
              <a:t>precisión</a:t>
            </a:r>
            <a:endParaRPr sz="1200" dirty="0">
              <a:solidFill>
                <a:srgbClr val="262626"/>
              </a:solidFill>
              <a:latin typeface="SamsungOne 400" pitchFamily="34" charset="0"/>
              <a:ea typeface="SamsungOne 400" pitchFamily="34" charset="0"/>
              <a:cs typeface="Arial"/>
              <a:sym typeface="Arial"/>
            </a:endParaRPr>
          </a:p>
          <a:p>
            <a:pPr marL="182563" marR="0" lvl="0" indent="-182563" algn="l" rtl="0">
              <a:lnSpc>
                <a:spcPct val="100000"/>
              </a:lnSpc>
              <a:spcBef>
                <a:spcPts val="0"/>
              </a:spcBef>
              <a:spcAft>
                <a:spcPts val="0"/>
              </a:spcAft>
              <a:buClr>
                <a:srgbClr val="193EB0"/>
              </a:buClr>
              <a:buSzPts val="1300"/>
              <a:buFont typeface="Arial"/>
              <a:buChar char="‣"/>
            </a:pPr>
            <a:r>
              <a:rPr lang="en-US" sz="1300" dirty="0">
                <a:solidFill>
                  <a:srgbClr val="262626"/>
                </a:solidFill>
                <a:latin typeface="SamsungOne 400" pitchFamily="34" charset="0"/>
                <a:ea typeface="SamsungOne 400" pitchFamily="34" charset="0"/>
                <a:cs typeface="Arial"/>
                <a:sym typeface="Arial"/>
              </a:rPr>
              <a:t>Hasta </a:t>
            </a:r>
            <a:r>
              <a:rPr lang="en-US" sz="1300" dirty="0" err="1">
                <a:solidFill>
                  <a:srgbClr val="262626"/>
                </a:solidFill>
                <a:latin typeface="SamsungOne 400" pitchFamily="34" charset="0"/>
                <a:ea typeface="SamsungOne 400" pitchFamily="34" charset="0"/>
                <a:cs typeface="Arial"/>
                <a:sym typeface="Arial"/>
              </a:rPr>
              <a:t>ahora</a:t>
            </a:r>
            <a:r>
              <a:rPr lang="en-US" sz="1300" dirty="0">
                <a:solidFill>
                  <a:srgbClr val="262626"/>
                </a:solidFill>
                <a:latin typeface="SamsungOne 400" pitchFamily="34" charset="0"/>
                <a:ea typeface="SamsungOne 400" pitchFamily="34" charset="0"/>
                <a:cs typeface="Arial"/>
                <a:sym typeface="Arial"/>
              </a:rPr>
              <a:t>, la </a:t>
            </a:r>
            <a:r>
              <a:rPr lang="en-US" sz="1300" dirty="0" err="1">
                <a:solidFill>
                  <a:srgbClr val="262626"/>
                </a:solidFill>
                <a:latin typeface="SamsungOne 400" pitchFamily="34" charset="0"/>
                <a:ea typeface="SamsungOne 400" pitchFamily="34" charset="0"/>
                <a:cs typeface="Arial"/>
                <a:sym typeface="Arial"/>
              </a:rPr>
              <a:t>precisión</a:t>
            </a:r>
            <a:r>
              <a:rPr lang="en-US" sz="1300" dirty="0">
                <a:solidFill>
                  <a:srgbClr val="262626"/>
                </a:solidFill>
                <a:latin typeface="SamsungOne 400" pitchFamily="34" charset="0"/>
                <a:ea typeface="SamsungOne 400" pitchFamily="34" charset="0"/>
                <a:cs typeface="Arial"/>
                <a:sym typeface="Arial"/>
              </a:rPr>
              <a:t> era el </a:t>
            </a:r>
            <a:r>
              <a:rPr lang="en-US" sz="1300" dirty="0" err="1">
                <a:solidFill>
                  <a:srgbClr val="262626"/>
                </a:solidFill>
                <a:latin typeface="SamsungOne 400" pitchFamily="34" charset="0"/>
                <a:ea typeface="SamsungOne 400" pitchFamily="34" charset="0"/>
                <a:cs typeface="Arial"/>
                <a:sym typeface="Arial"/>
              </a:rPr>
              <a:t>único</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criterio</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para</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validar</a:t>
            </a:r>
            <a:r>
              <a:rPr lang="en-US" sz="1300" dirty="0">
                <a:solidFill>
                  <a:srgbClr val="262626"/>
                </a:solidFill>
                <a:latin typeface="SamsungOne 400" pitchFamily="34" charset="0"/>
                <a:ea typeface="SamsungOne 400" pitchFamily="34" charset="0"/>
                <a:cs typeface="Arial"/>
                <a:sym typeface="Arial"/>
              </a:rPr>
              <a:t> el </a:t>
            </a:r>
            <a:r>
              <a:rPr lang="en-US" sz="1300" dirty="0" err="1">
                <a:solidFill>
                  <a:srgbClr val="262626"/>
                </a:solidFill>
                <a:latin typeface="SamsungOne 400" pitchFamily="34" charset="0"/>
                <a:ea typeface="SamsungOne 400" pitchFamily="34" charset="0"/>
                <a:cs typeface="Arial"/>
                <a:sym typeface="Arial"/>
              </a:rPr>
              <a:t>modelo</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pero</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existe</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una</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limitación</a:t>
            </a:r>
            <a:r>
              <a:rPr lang="en-US" sz="1300" dirty="0">
                <a:solidFill>
                  <a:srgbClr val="262626"/>
                </a:solidFill>
                <a:latin typeface="SamsungOne 400" pitchFamily="34" charset="0"/>
                <a:ea typeface="SamsungOne 400" pitchFamily="34" charset="0"/>
                <a:cs typeface="Arial"/>
                <a:sym typeface="Arial"/>
              </a:rPr>
              <a:t>. Se </a:t>
            </a:r>
            <a:r>
              <a:rPr lang="en-US" sz="1300" dirty="0" err="1">
                <a:solidFill>
                  <a:srgbClr val="262626"/>
                </a:solidFill>
                <a:latin typeface="SamsungOne 400" pitchFamily="34" charset="0"/>
                <a:ea typeface="SamsungOne 400" pitchFamily="34" charset="0"/>
                <a:cs typeface="Arial"/>
                <a:sym typeface="Arial"/>
              </a:rPr>
              <a:t>necesita</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algo</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más</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que</a:t>
            </a:r>
            <a:r>
              <a:rPr lang="en-US" sz="1300" dirty="0">
                <a:solidFill>
                  <a:srgbClr val="262626"/>
                </a:solidFill>
                <a:latin typeface="SamsungOne 400" pitchFamily="34" charset="0"/>
                <a:ea typeface="SamsungOne 400" pitchFamily="34" charset="0"/>
                <a:cs typeface="Arial"/>
                <a:sym typeface="Arial"/>
              </a:rPr>
              <a:t> la </a:t>
            </a:r>
            <a:r>
              <a:rPr lang="en-US" sz="1300" dirty="0" err="1">
                <a:solidFill>
                  <a:srgbClr val="262626"/>
                </a:solidFill>
                <a:latin typeface="SamsungOne 400" pitchFamily="34" charset="0"/>
                <a:ea typeface="SamsungOne 400" pitchFamily="34" charset="0"/>
                <a:cs typeface="Arial"/>
                <a:sym typeface="Arial"/>
              </a:rPr>
              <a:t>precisión</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para</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evaluar</a:t>
            </a:r>
            <a:r>
              <a:rPr lang="en-US" sz="1300" dirty="0">
                <a:solidFill>
                  <a:srgbClr val="262626"/>
                </a:solidFill>
                <a:latin typeface="SamsungOne 400" pitchFamily="34" charset="0"/>
                <a:ea typeface="SamsungOne 400" pitchFamily="34" charset="0"/>
                <a:cs typeface="Arial"/>
                <a:sym typeface="Arial"/>
              </a:rPr>
              <a:t> el </a:t>
            </a:r>
            <a:r>
              <a:rPr lang="en-US" sz="1300" dirty="0" err="1">
                <a:solidFill>
                  <a:srgbClr val="262626"/>
                </a:solidFill>
                <a:latin typeface="SamsungOne 400" pitchFamily="34" charset="0"/>
                <a:ea typeface="SamsungOne 400" pitchFamily="34" charset="0"/>
                <a:cs typeface="Arial"/>
                <a:sym typeface="Arial"/>
              </a:rPr>
              <a:t>modelo</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adecuadamente</a:t>
            </a:r>
            <a:r>
              <a:rPr lang="en-US" sz="1300" dirty="0">
                <a:solidFill>
                  <a:srgbClr val="262626"/>
                </a:solidFill>
                <a:latin typeface="SamsungOne 400" pitchFamily="34" charset="0"/>
                <a:ea typeface="SamsungOne 400" pitchFamily="34" charset="0"/>
                <a:cs typeface="Arial"/>
                <a:sym typeface="Arial"/>
              </a:rPr>
              <a:t>. Si hay un </a:t>
            </a:r>
            <a:r>
              <a:rPr lang="en-US" sz="1300" dirty="0" err="1">
                <a:solidFill>
                  <a:srgbClr val="262626"/>
                </a:solidFill>
                <a:latin typeface="SamsungOne 400" pitchFamily="34" charset="0"/>
                <a:ea typeface="SamsungOne 400" pitchFamily="34" charset="0"/>
                <a:cs typeface="Arial"/>
                <a:sym typeface="Arial"/>
              </a:rPr>
              <a:t>modelo</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que</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sólo</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predice</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setosa</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incluso</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cuando</a:t>
            </a:r>
            <a:r>
              <a:rPr lang="en-US" sz="1300" dirty="0">
                <a:solidFill>
                  <a:srgbClr val="262626"/>
                </a:solidFill>
                <a:latin typeface="SamsungOne 400" pitchFamily="34" charset="0"/>
                <a:ea typeface="SamsungOne 400" pitchFamily="34" charset="0"/>
                <a:cs typeface="Arial"/>
                <a:sym typeface="Arial"/>
              </a:rPr>
              <a:t> se </a:t>
            </a:r>
            <a:r>
              <a:rPr lang="en-US" sz="1300" dirty="0" err="1">
                <a:solidFill>
                  <a:srgbClr val="262626"/>
                </a:solidFill>
                <a:latin typeface="SamsungOne 400" pitchFamily="34" charset="0"/>
                <a:ea typeface="SamsungOne 400" pitchFamily="34" charset="0"/>
                <a:cs typeface="Arial"/>
                <a:sym typeface="Arial"/>
              </a:rPr>
              <a:t>introducen</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varios</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tipos</a:t>
            </a:r>
            <a:r>
              <a:rPr lang="en-US" sz="1300" dirty="0">
                <a:solidFill>
                  <a:srgbClr val="262626"/>
                </a:solidFill>
                <a:latin typeface="SamsungOne 400" pitchFamily="34" charset="0"/>
                <a:ea typeface="SamsungOne 400" pitchFamily="34" charset="0"/>
                <a:cs typeface="Arial"/>
                <a:sym typeface="Arial"/>
              </a:rPr>
              <a:t> de </a:t>
            </a:r>
            <a:r>
              <a:rPr lang="en-US" sz="1300" dirty="0" err="1">
                <a:solidFill>
                  <a:srgbClr val="262626"/>
                </a:solidFill>
                <a:latin typeface="SamsungOne 400" pitchFamily="34" charset="0"/>
                <a:ea typeface="SamsungOne 400" pitchFamily="34" charset="0"/>
                <a:cs typeface="Arial"/>
                <a:sym typeface="Arial"/>
              </a:rPr>
              <a:t>datos</a:t>
            </a:r>
            <a:r>
              <a:rPr lang="en-US" sz="1300" dirty="0">
                <a:solidFill>
                  <a:srgbClr val="262626"/>
                </a:solidFill>
                <a:latin typeface="SamsungOne 400" pitchFamily="34" charset="0"/>
                <a:ea typeface="SamsungOne 400" pitchFamily="34" charset="0"/>
                <a:cs typeface="Arial"/>
                <a:sym typeface="Arial"/>
              </a:rPr>
              <a:t>, el </a:t>
            </a:r>
            <a:r>
              <a:rPr lang="en-US" sz="1300" dirty="0" err="1">
                <a:solidFill>
                  <a:srgbClr val="262626"/>
                </a:solidFill>
                <a:latin typeface="SamsungOne 400" pitchFamily="34" charset="0"/>
                <a:ea typeface="SamsungOne 400" pitchFamily="34" charset="0"/>
                <a:cs typeface="Arial"/>
                <a:sym typeface="Arial"/>
              </a:rPr>
              <a:t>rendimiento</a:t>
            </a:r>
            <a:r>
              <a:rPr lang="en-US" sz="1300" dirty="0">
                <a:solidFill>
                  <a:srgbClr val="262626"/>
                </a:solidFill>
                <a:latin typeface="SamsungOne 400" pitchFamily="34" charset="0"/>
                <a:ea typeface="SamsungOne 400" pitchFamily="34" charset="0"/>
                <a:cs typeface="Arial"/>
                <a:sym typeface="Arial"/>
              </a:rPr>
              <a:t> del </a:t>
            </a:r>
            <a:r>
              <a:rPr lang="en-US" sz="1300" dirty="0" err="1">
                <a:solidFill>
                  <a:srgbClr val="262626"/>
                </a:solidFill>
                <a:latin typeface="SamsungOne 400" pitchFamily="34" charset="0"/>
                <a:ea typeface="SamsungOne 400" pitchFamily="34" charset="0"/>
                <a:cs typeface="Arial"/>
                <a:sym typeface="Arial"/>
              </a:rPr>
              <a:t>modelo</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sería</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dudoso</a:t>
            </a:r>
            <a:r>
              <a:rPr lang="en-US" sz="1300" dirty="0">
                <a:solidFill>
                  <a:srgbClr val="262626"/>
                </a:solidFill>
                <a:latin typeface="SamsungOne 400" pitchFamily="34" charset="0"/>
                <a:ea typeface="SamsungOne 400" pitchFamily="34" charset="0"/>
                <a:cs typeface="Arial"/>
                <a:sym typeface="Arial"/>
              </a:rPr>
              <a:t>. Sin embargo, </a:t>
            </a:r>
            <a:r>
              <a:rPr lang="en-US" sz="1300" dirty="0" err="1">
                <a:solidFill>
                  <a:srgbClr val="262626"/>
                </a:solidFill>
                <a:latin typeface="SamsungOne 400" pitchFamily="34" charset="0"/>
                <a:ea typeface="SamsungOne 400" pitchFamily="34" charset="0"/>
                <a:cs typeface="Arial"/>
                <a:sym typeface="Arial"/>
              </a:rPr>
              <a:t>supongamos</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que</a:t>
            </a:r>
            <a:r>
              <a:rPr lang="en-US" sz="1300" dirty="0">
                <a:solidFill>
                  <a:srgbClr val="262626"/>
                </a:solidFill>
                <a:latin typeface="SamsungOne 400" pitchFamily="34" charset="0"/>
                <a:ea typeface="SamsungOne 400" pitchFamily="34" charset="0"/>
                <a:cs typeface="Arial"/>
                <a:sym typeface="Arial"/>
              </a:rPr>
              <a:t> hay 48 </a:t>
            </a:r>
            <a:r>
              <a:rPr lang="en-US" sz="1300" dirty="0" err="1">
                <a:solidFill>
                  <a:srgbClr val="262626"/>
                </a:solidFill>
                <a:latin typeface="SamsungOne 400" pitchFamily="34" charset="0"/>
                <a:ea typeface="SamsungOne 400" pitchFamily="34" charset="0"/>
                <a:cs typeface="Arial"/>
                <a:sym typeface="Arial"/>
              </a:rPr>
              <a:t>setosas</a:t>
            </a:r>
            <a:r>
              <a:rPr lang="en-US" sz="1300" dirty="0">
                <a:solidFill>
                  <a:srgbClr val="262626"/>
                </a:solidFill>
                <a:latin typeface="SamsungOne 400" pitchFamily="34" charset="0"/>
                <a:ea typeface="SamsungOne 400" pitchFamily="34" charset="0"/>
                <a:cs typeface="Arial"/>
                <a:sym typeface="Arial"/>
              </a:rPr>
              <a:t>, 1 </a:t>
            </a:r>
            <a:r>
              <a:rPr lang="en-US" sz="1300" dirty="0" err="1">
                <a:solidFill>
                  <a:srgbClr val="262626"/>
                </a:solidFill>
                <a:latin typeface="SamsungOne 400" pitchFamily="34" charset="0"/>
                <a:ea typeface="SamsungOne 400" pitchFamily="34" charset="0"/>
                <a:cs typeface="Arial"/>
                <a:sym typeface="Arial"/>
              </a:rPr>
              <a:t>versicolor</a:t>
            </a:r>
            <a:r>
              <a:rPr lang="en-US" sz="1300" dirty="0">
                <a:solidFill>
                  <a:srgbClr val="262626"/>
                </a:solidFill>
                <a:latin typeface="SamsungOne 400" pitchFamily="34" charset="0"/>
                <a:ea typeface="SamsungOne 400" pitchFamily="34" charset="0"/>
                <a:cs typeface="Arial"/>
                <a:sym typeface="Arial"/>
              </a:rPr>
              <a:t> y 1 </a:t>
            </a:r>
            <a:r>
              <a:rPr lang="en-US" sz="1300" dirty="0" err="1">
                <a:solidFill>
                  <a:srgbClr val="262626"/>
                </a:solidFill>
                <a:latin typeface="SamsungOne 400" pitchFamily="34" charset="0"/>
                <a:ea typeface="SamsungOne 400" pitchFamily="34" charset="0"/>
                <a:cs typeface="Arial"/>
                <a:sym typeface="Arial"/>
              </a:rPr>
              <a:t>virginica</a:t>
            </a:r>
            <a:r>
              <a:rPr lang="en-US" sz="1300" dirty="0">
                <a:solidFill>
                  <a:srgbClr val="262626"/>
                </a:solidFill>
                <a:latin typeface="SamsungOne 400" pitchFamily="34" charset="0"/>
                <a:ea typeface="SamsungOne 400" pitchFamily="34" charset="0"/>
                <a:cs typeface="Arial"/>
                <a:sym typeface="Arial"/>
              </a:rPr>
              <a:t> en el </a:t>
            </a:r>
            <a:r>
              <a:rPr lang="en-US" sz="1300" dirty="0" err="1">
                <a:solidFill>
                  <a:srgbClr val="262626"/>
                </a:solidFill>
                <a:latin typeface="SamsungOne 400" pitchFamily="34" charset="0"/>
                <a:ea typeface="SamsungOne 400" pitchFamily="34" charset="0"/>
                <a:cs typeface="Arial"/>
                <a:sym typeface="Arial"/>
              </a:rPr>
              <a:t>conjunto</a:t>
            </a:r>
            <a:r>
              <a:rPr lang="en-US" sz="1300" dirty="0">
                <a:solidFill>
                  <a:srgbClr val="262626"/>
                </a:solidFill>
                <a:latin typeface="SamsungOne 400" pitchFamily="34" charset="0"/>
                <a:ea typeface="SamsungOne 400" pitchFamily="34" charset="0"/>
                <a:cs typeface="Arial"/>
                <a:sym typeface="Arial"/>
              </a:rPr>
              <a:t> de </a:t>
            </a:r>
            <a:r>
              <a:rPr lang="en-US" sz="1300" dirty="0" err="1">
                <a:solidFill>
                  <a:srgbClr val="262626"/>
                </a:solidFill>
                <a:latin typeface="SamsungOne 400" pitchFamily="34" charset="0"/>
                <a:ea typeface="SamsungOne 400" pitchFamily="34" charset="0"/>
                <a:cs typeface="Arial"/>
                <a:sym typeface="Arial"/>
              </a:rPr>
              <a:t>prueba</a:t>
            </a:r>
            <a:r>
              <a:rPr lang="en-US" sz="1300" dirty="0">
                <a:solidFill>
                  <a:srgbClr val="262626"/>
                </a:solidFill>
                <a:latin typeface="SamsungOne 400" pitchFamily="34" charset="0"/>
                <a:ea typeface="SamsungOne 400" pitchFamily="34" charset="0"/>
                <a:cs typeface="Arial"/>
                <a:sym typeface="Arial"/>
              </a:rPr>
              <a:t>. Al </a:t>
            </a:r>
            <a:r>
              <a:rPr lang="en-US" sz="1300" dirty="0" err="1">
                <a:solidFill>
                  <a:srgbClr val="262626"/>
                </a:solidFill>
                <a:latin typeface="SamsungOne 400" pitchFamily="34" charset="0"/>
                <a:ea typeface="SamsungOne 400" pitchFamily="34" charset="0"/>
                <a:cs typeface="Arial"/>
                <a:sym typeface="Arial"/>
              </a:rPr>
              <a:t>hacer</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una</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evaluación</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utilizando</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este</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conjunto</a:t>
            </a:r>
            <a:r>
              <a:rPr lang="en-US" sz="1300" dirty="0">
                <a:solidFill>
                  <a:srgbClr val="262626"/>
                </a:solidFill>
                <a:latin typeface="SamsungOne 400" pitchFamily="34" charset="0"/>
                <a:ea typeface="SamsungOne 400" pitchFamily="34" charset="0"/>
                <a:cs typeface="Arial"/>
                <a:sym typeface="Arial"/>
              </a:rPr>
              <a:t> de </a:t>
            </a:r>
            <a:r>
              <a:rPr lang="en-US" sz="1300" dirty="0" err="1">
                <a:solidFill>
                  <a:srgbClr val="262626"/>
                </a:solidFill>
                <a:latin typeface="SamsungOne 400" pitchFamily="34" charset="0"/>
                <a:ea typeface="SamsungOne 400" pitchFamily="34" charset="0"/>
                <a:cs typeface="Arial"/>
                <a:sym typeface="Arial"/>
              </a:rPr>
              <a:t>pruebas</a:t>
            </a:r>
            <a:r>
              <a:rPr lang="en-US" sz="1300" dirty="0">
                <a:solidFill>
                  <a:srgbClr val="262626"/>
                </a:solidFill>
                <a:latin typeface="SamsungOne 400" pitchFamily="34" charset="0"/>
                <a:ea typeface="SamsungOne 400" pitchFamily="34" charset="0"/>
                <a:cs typeface="Arial"/>
                <a:sym typeface="Arial"/>
              </a:rPr>
              <a:t>, un </a:t>
            </a:r>
            <a:r>
              <a:rPr lang="en-US" sz="1300" dirty="0" err="1">
                <a:solidFill>
                  <a:srgbClr val="262626"/>
                </a:solidFill>
                <a:latin typeface="SamsungOne 400" pitchFamily="34" charset="0"/>
                <a:ea typeface="SamsungOne 400" pitchFamily="34" charset="0"/>
                <a:cs typeface="Arial"/>
                <a:sym typeface="Arial"/>
              </a:rPr>
              <a:t>problema</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es</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que</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tendría</a:t>
            </a:r>
            <a:r>
              <a:rPr lang="en-US" sz="1300" dirty="0">
                <a:solidFill>
                  <a:srgbClr val="262626"/>
                </a:solidFill>
                <a:latin typeface="SamsungOne 400" pitchFamily="34" charset="0"/>
                <a:ea typeface="SamsungOne 400" pitchFamily="34" charset="0"/>
                <a:cs typeface="Arial"/>
                <a:sym typeface="Arial"/>
              </a:rPr>
              <a:t> un 96% de </a:t>
            </a:r>
            <a:r>
              <a:rPr lang="en-US" sz="1300" dirty="0" err="1">
                <a:solidFill>
                  <a:srgbClr val="262626"/>
                </a:solidFill>
                <a:latin typeface="SamsungOne 400" pitchFamily="34" charset="0"/>
                <a:ea typeface="SamsungOne 400" pitchFamily="34" charset="0"/>
                <a:cs typeface="Arial"/>
                <a:sym typeface="Arial"/>
              </a:rPr>
              <a:t>precisión</a:t>
            </a:r>
            <a:r>
              <a:rPr lang="en-US" sz="1300" dirty="0">
                <a:solidFill>
                  <a:srgbClr val="262626"/>
                </a:solidFill>
                <a:latin typeface="SamsungOne 400" pitchFamily="34" charset="0"/>
                <a:ea typeface="SamsungOne 400" pitchFamily="34" charset="0"/>
                <a:cs typeface="Arial"/>
                <a:sym typeface="Arial"/>
              </a:rPr>
              <a:t>. Sin embargo, no </a:t>
            </a:r>
            <a:r>
              <a:rPr lang="en-US" sz="1300" dirty="0" err="1">
                <a:solidFill>
                  <a:srgbClr val="262626"/>
                </a:solidFill>
                <a:latin typeface="SamsungOne 400" pitchFamily="34" charset="0"/>
                <a:ea typeface="SamsungOne 400" pitchFamily="34" charset="0"/>
                <a:cs typeface="Arial"/>
                <a:sym typeface="Arial"/>
              </a:rPr>
              <a:t>es</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porque</a:t>
            </a:r>
            <a:r>
              <a:rPr lang="en-US" sz="1300" dirty="0">
                <a:solidFill>
                  <a:srgbClr val="262626"/>
                </a:solidFill>
                <a:latin typeface="SamsungOne 400" pitchFamily="34" charset="0"/>
                <a:ea typeface="SamsungOne 400" pitchFamily="34" charset="0"/>
                <a:cs typeface="Arial"/>
                <a:sym typeface="Arial"/>
              </a:rPr>
              <a:t> el </a:t>
            </a:r>
            <a:r>
              <a:rPr lang="en-US" sz="1300" dirty="0" err="1">
                <a:solidFill>
                  <a:srgbClr val="262626"/>
                </a:solidFill>
                <a:latin typeface="SamsungOne 400" pitchFamily="34" charset="0"/>
                <a:ea typeface="SamsungOne 400" pitchFamily="34" charset="0"/>
                <a:cs typeface="Arial"/>
                <a:sym typeface="Arial"/>
              </a:rPr>
              <a:t>rendimiento</a:t>
            </a:r>
            <a:r>
              <a:rPr lang="en-US" sz="1300" dirty="0">
                <a:solidFill>
                  <a:srgbClr val="262626"/>
                </a:solidFill>
                <a:latin typeface="SamsungOne 400" pitchFamily="34" charset="0"/>
                <a:ea typeface="SamsungOne 400" pitchFamily="34" charset="0"/>
                <a:cs typeface="Arial"/>
                <a:sym typeface="Arial"/>
              </a:rPr>
              <a:t> del </a:t>
            </a:r>
            <a:r>
              <a:rPr lang="en-US" sz="1300" dirty="0" err="1">
                <a:solidFill>
                  <a:srgbClr val="262626"/>
                </a:solidFill>
                <a:latin typeface="SamsungOne 400" pitchFamily="34" charset="0"/>
                <a:ea typeface="SamsungOne 400" pitchFamily="34" charset="0"/>
                <a:cs typeface="Arial"/>
                <a:sym typeface="Arial"/>
              </a:rPr>
              <a:t>modelo</a:t>
            </a:r>
            <a:r>
              <a:rPr lang="en-US" sz="1300" dirty="0">
                <a:solidFill>
                  <a:srgbClr val="262626"/>
                </a:solidFill>
                <a:latin typeface="SamsungOne 400" pitchFamily="34" charset="0"/>
                <a:ea typeface="SamsungOne 400" pitchFamily="34" charset="0"/>
                <a:cs typeface="Arial"/>
                <a:sym typeface="Arial"/>
              </a:rPr>
              <a:t> sea </a:t>
            </a:r>
            <a:r>
              <a:rPr lang="en-US" sz="1300" dirty="0" err="1">
                <a:solidFill>
                  <a:srgbClr val="262626"/>
                </a:solidFill>
                <a:latin typeface="SamsungOne 400" pitchFamily="34" charset="0"/>
                <a:ea typeface="SamsungOne 400" pitchFamily="34" charset="0"/>
                <a:cs typeface="Arial"/>
                <a:sym typeface="Arial"/>
              </a:rPr>
              <a:t>grande</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Sería</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necesario</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comprobar</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también</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otros</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criterios</a:t>
            </a:r>
            <a:r>
              <a:rPr lang="en-US" sz="1300" dirty="0">
                <a:solidFill>
                  <a:srgbClr val="262626"/>
                </a:solidFill>
                <a:latin typeface="SamsungOne 400" pitchFamily="34" charset="0"/>
                <a:ea typeface="SamsungOne 400" pitchFamily="34" charset="0"/>
                <a:cs typeface="Arial"/>
                <a:sym typeface="Arial"/>
              </a:rPr>
              <a:t> de </a:t>
            </a:r>
            <a:r>
              <a:rPr lang="en-US" sz="1300" dirty="0" err="1">
                <a:solidFill>
                  <a:srgbClr val="262626"/>
                </a:solidFill>
                <a:latin typeface="SamsungOne 400" pitchFamily="34" charset="0"/>
                <a:ea typeface="SamsungOne 400" pitchFamily="34" charset="0"/>
                <a:cs typeface="Arial"/>
                <a:sym typeface="Arial"/>
              </a:rPr>
              <a:t>evaluación</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para</a:t>
            </a:r>
            <a:r>
              <a:rPr lang="en-US" sz="1300" dirty="0">
                <a:solidFill>
                  <a:srgbClr val="262626"/>
                </a:solidFill>
                <a:latin typeface="SamsungOne 400" pitchFamily="34" charset="0"/>
                <a:ea typeface="SamsungOne 400" pitchFamily="34" charset="0"/>
                <a:cs typeface="Arial"/>
                <a:sym typeface="Arial"/>
              </a:rPr>
              <a:t> </a:t>
            </a:r>
            <a:r>
              <a:rPr lang="en-US" sz="1300" dirty="0" err="1">
                <a:solidFill>
                  <a:srgbClr val="262626"/>
                </a:solidFill>
                <a:latin typeface="SamsungOne 400" pitchFamily="34" charset="0"/>
                <a:ea typeface="SamsungOne 400" pitchFamily="34" charset="0"/>
                <a:cs typeface="Arial"/>
                <a:sym typeface="Arial"/>
              </a:rPr>
              <a:t>evaluar</a:t>
            </a:r>
            <a:r>
              <a:rPr lang="en-US" sz="1300" dirty="0">
                <a:solidFill>
                  <a:srgbClr val="262626"/>
                </a:solidFill>
                <a:latin typeface="SamsungOne 400" pitchFamily="34" charset="0"/>
                <a:ea typeface="SamsungOne 400" pitchFamily="34" charset="0"/>
                <a:cs typeface="Arial"/>
                <a:sym typeface="Arial"/>
              </a:rPr>
              <a:t> con </a:t>
            </a:r>
            <a:r>
              <a:rPr lang="en-US" sz="1300" dirty="0" err="1">
                <a:solidFill>
                  <a:srgbClr val="262626"/>
                </a:solidFill>
                <a:latin typeface="SamsungOne 400" pitchFamily="34" charset="0"/>
                <a:ea typeface="SamsungOne 400" pitchFamily="34" charset="0"/>
                <a:cs typeface="Arial"/>
                <a:sym typeface="Arial"/>
              </a:rPr>
              <a:t>precisión</a:t>
            </a:r>
            <a:r>
              <a:rPr lang="en-US" sz="1300" dirty="0">
                <a:solidFill>
                  <a:srgbClr val="262626"/>
                </a:solidFill>
                <a:latin typeface="SamsungOne 400" pitchFamily="34" charset="0"/>
                <a:ea typeface="SamsungOne 400" pitchFamily="34" charset="0"/>
                <a:cs typeface="Arial"/>
                <a:sym typeface="Arial"/>
              </a:rPr>
              <a:t> el </a:t>
            </a:r>
            <a:r>
              <a:rPr lang="en-US" sz="1300" dirty="0" err="1">
                <a:solidFill>
                  <a:srgbClr val="262626"/>
                </a:solidFill>
                <a:latin typeface="SamsungOne 400" pitchFamily="34" charset="0"/>
                <a:ea typeface="SamsungOne 400" pitchFamily="34" charset="0"/>
                <a:cs typeface="Arial"/>
                <a:sym typeface="Arial"/>
              </a:rPr>
              <a:t>rendimiento</a:t>
            </a:r>
            <a:r>
              <a:rPr lang="en-US" sz="1300" dirty="0">
                <a:solidFill>
                  <a:srgbClr val="262626"/>
                </a:solidFill>
                <a:latin typeface="SamsungOne 400" pitchFamily="34" charset="0"/>
                <a:ea typeface="SamsungOne 400" pitchFamily="34" charset="0"/>
                <a:cs typeface="Arial"/>
                <a:sym typeface="Arial"/>
              </a:rPr>
              <a:t> del </a:t>
            </a:r>
            <a:r>
              <a:rPr lang="en-US" sz="1300" dirty="0" err="1">
                <a:solidFill>
                  <a:srgbClr val="262626"/>
                </a:solidFill>
                <a:latin typeface="SamsungOne 400" pitchFamily="34" charset="0"/>
                <a:ea typeface="SamsungOne 400" pitchFamily="34" charset="0"/>
                <a:cs typeface="Arial"/>
                <a:sym typeface="Arial"/>
              </a:rPr>
              <a:t>modelo</a:t>
            </a:r>
            <a:r>
              <a:rPr lang="en-US" sz="1300" dirty="0">
                <a:solidFill>
                  <a:srgbClr val="262626"/>
                </a:solidFill>
                <a:latin typeface="SamsungOne 400" pitchFamily="34" charset="0"/>
                <a:ea typeface="SamsungOne 400" pitchFamily="34" charset="0"/>
                <a:cs typeface="Arial"/>
                <a:sym typeface="Arial"/>
              </a:rPr>
              <a:t>. </a:t>
            </a:r>
            <a:endParaRPr sz="1300" dirty="0">
              <a:solidFill>
                <a:srgbClr val="262626"/>
              </a:solidFill>
              <a:latin typeface="SamsungOne 400" pitchFamily="34" charset="0"/>
              <a:ea typeface="SamsungOne 400" pitchFamily="34" charset="0"/>
              <a:cs typeface="Arial"/>
              <a:sym typeface="Arial"/>
            </a:endParaRPr>
          </a:p>
          <a:p>
            <a:pPr marL="361950" lvl="1" indent="-98425" algn="l" rtl="0">
              <a:lnSpc>
                <a:spcPct val="100000"/>
              </a:lnSpc>
              <a:spcBef>
                <a:spcPts val="800"/>
              </a:spcBef>
              <a:spcAft>
                <a:spcPts val="0"/>
              </a:spcAft>
              <a:buClr>
                <a:srgbClr val="193EB0"/>
              </a:buClr>
              <a:buSzPts val="1300"/>
              <a:buFont typeface="Arial"/>
              <a:buNone/>
            </a:pPr>
            <a:endParaRPr sz="1300" dirty="0">
              <a:solidFill>
                <a:srgbClr val="262626"/>
              </a:solidFill>
              <a:latin typeface="SamsungOne 400" pitchFamily="34" charset="0"/>
              <a:ea typeface="SamsungOne 400" pitchFamily="34" charset="0"/>
              <a:cs typeface="Arial"/>
              <a:sym typeface="Arial"/>
            </a:endParaRPr>
          </a:p>
          <a:p>
            <a:pPr marL="0" marR="0" lvl="0" indent="0" algn="l" rtl="0">
              <a:lnSpc>
                <a:spcPct val="100000"/>
              </a:lnSpc>
              <a:spcBef>
                <a:spcPts val="800"/>
              </a:spcBef>
              <a:spcAft>
                <a:spcPts val="0"/>
              </a:spcAft>
              <a:buClr>
                <a:schemeClr val="dk1"/>
              </a:buClr>
              <a:buSzPts val="1200"/>
              <a:buFont typeface="Malgun Gothic"/>
              <a:buNone/>
            </a:pPr>
            <a:endParaRPr dirty="0"/>
          </a:p>
        </p:txBody>
      </p:sp>
      <p:sp>
        <p:nvSpPr>
          <p:cNvPr id="3671" name="Google Shape;3671;p5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55</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485539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0"/>
        <p:cNvGrpSpPr/>
        <p:nvPr/>
      </p:nvGrpSpPr>
      <p:grpSpPr>
        <a:xfrm>
          <a:off x="0" y="0"/>
          <a:ext cx="0" cy="0"/>
          <a:chOff x="0" y="0"/>
          <a:chExt cx="0" cy="0"/>
        </a:xfrm>
      </p:grpSpPr>
      <p:sp>
        <p:nvSpPr>
          <p:cNvPr id="3681" name="Google Shape;3681;p5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2" name="Google Shape;3682;p5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683" name="Google Shape;3683;p5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56</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0011783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3"/>
        <p:cNvGrpSpPr/>
        <p:nvPr/>
      </p:nvGrpSpPr>
      <p:grpSpPr>
        <a:xfrm>
          <a:off x="0" y="0"/>
          <a:ext cx="0" cy="0"/>
          <a:chOff x="0" y="0"/>
          <a:chExt cx="0" cy="0"/>
        </a:xfrm>
      </p:grpSpPr>
      <p:sp>
        <p:nvSpPr>
          <p:cNvPr id="3694" name="Google Shape;3694;p5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5" name="Google Shape;3695;p5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62626"/>
              </a:buClr>
              <a:buSzPts val="1200"/>
              <a:buFont typeface="Arial"/>
              <a:buNone/>
            </a:pPr>
            <a:r>
              <a:rPr lang="en-US" sz="1200" dirty="0" err="1">
                <a:solidFill>
                  <a:srgbClr val="262626"/>
                </a:solidFill>
                <a:latin typeface="SamsungOne 400" pitchFamily="34" charset="0"/>
                <a:ea typeface="SamsungOne 400" pitchFamily="34" charset="0"/>
                <a:cs typeface="Arial"/>
                <a:sym typeface="Arial"/>
              </a:rPr>
              <a:t>Utilice</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matriz</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confusión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analizar</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resultados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predichos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correctos</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erróneos</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matriz</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confusión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puede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validar</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rendimiento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diferentes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maneras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ver</a:t>
            </a:r>
            <a:r>
              <a:rPr lang="en-US" sz="1200" dirty="0">
                <a:solidFill>
                  <a:srgbClr val="262626"/>
                </a:solidFill>
                <a:latin typeface="SamsungOne 400" pitchFamily="34" charset="0"/>
                <a:ea typeface="SamsungOne 400" pitchFamily="34" charset="0"/>
                <a:cs typeface="Arial"/>
                <a:sym typeface="Arial"/>
              </a:rPr>
              <a:t> lo </a:t>
            </a:r>
            <a:r>
              <a:rPr lang="en-US" sz="1200" dirty="0" err="1">
                <a:solidFill>
                  <a:srgbClr val="262626"/>
                </a:solidFill>
                <a:latin typeface="SamsungOne 400" pitchFamily="34" charset="0"/>
                <a:ea typeface="SamsungOne 400" pitchFamily="34" charset="0"/>
                <a:cs typeface="Arial"/>
                <a:sym typeface="Arial"/>
              </a:rPr>
              <a:t>bien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acertaron</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objetivos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predichos</a:t>
            </a:r>
            <a:r>
              <a:rPr lang="en-US" sz="1200" dirty="0">
                <a:solidFill>
                  <a:srgbClr val="262626"/>
                </a:solidFill>
                <a:latin typeface="SamsungOne 400" pitchFamily="34" charset="0"/>
                <a:ea typeface="SamsungOne 400" pitchFamily="34" charset="0"/>
                <a:cs typeface="Arial"/>
                <a:sym typeface="Arial"/>
              </a:rPr>
              <a:t> y los </a:t>
            </a:r>
            <a:r>
              <a:rPr lang="en-US" sz="1200" dirty="0" err="1">
                <a:solidFill>
                  <a:srgbClr val="262626"/>
                </a:solidFill>
                <a:latin typeface="SamsungOne 400" pitchFamily="34" charset="0"/>
                <a:ea typeface="SamsungOne 400" pitchFamily="34" charset="0"/>
                <a:cs typeface="Arial"/>
                <a:sym typeface="Arial"/>
              </a:rPr>
              <a:t>reales</a:t>
            </a:r>
            <a:r>
              <a:rPr lang="en-US" sz="1200" dirty="0">
                <a:solidFill>
                  <a:srgbClr val="262626"/>
                </a:solidFill>
                <a:latin typeface="SamsungOne 400" pitchFamily="34" charset="0"/>
                <a:ea typeface="SamsungOne 400" pitchFamily="34" charset="0"/>
                <a:cs typeface="Arial"/>
                <a:sym typeface="Arial"/>
              </a:rPr>
              <a:t>. </a:t>
            </a:r>
            <a:endParaRPr sz="1200" dirty="0">
              <a:solidFill>
                <a:srgbClr val="262626"/>
              </a:solidFill>
              <a:latin typeface="SamsungOne 400" pitchFamily="34" charset="0"/>
              <a:ea typeface="SamsungOne 400" pitchFamily="34" charset="0"/>
              <a:cs typeface="Arial"/>
              <a:sym typeface="Arial"/>
            </a:endParaRPr>
          </a:p>
        </p:txBody>
      </p:sp>
      <p:sp>
        <p:nvSpPr>
          <p:cNvPr id="3696" name="Google Shape;3696;p5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57</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1638767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5"/>
        <p:cNvGrpSpPr/>
        <p:nvPr/>
      </p:nvGrpSpPr>
      <p:grpSpPr>
        <a:xfrm>
          <a:off x="0" y="0"/>
          <a:ext cx="0" cy="0"/>
          <a:chOff x="0" y="0"/>
          <a:chExt cx="0" cy="0"/>
        </a:xfrm>
      </p:grpSpPr>
      <p:sp>
        <p:nvSpPr>
          <p:cNvPr id="3706" name="Google Shape;3706;p5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7" name="Google Shape;3707;p5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62626"/>
              </a:buClr>
              <a:buSzPts val="1200"/>
              <a:buFont typeface="Arial"/>
              <a:buNone/>
            </a:pPr>
            <a:r>
              <a:rPr lang="en-US" sz="1200" dirty="0">
                <a:solidFill>
                  <a:srgbClr val="262626"/>
                </a:solidFill>
                <a:latin typeface="SamsungOne 400" pitchFamily="34" charset="0"/>
                <a:ea typeface="SamsungOne 400" pitchFamily="34" charset="0"/>
                <a:cs typeface="Arial"/>
                <a:sym typeface="Arial"/>
              </a:rPr>
              <a:t>Dado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del iris son un </a:t>
            </a:r>
            <a:r>
              <a:rPr lang="en-US" sz="1200" dirty="0" err="1">
                <a:solidFill>
                  <a:srgbClr val="262626"/>
                </a:solidFill>
                <a:latin typeface="SamsungOne 400" pitchFamily="34" charset="0"/>
                <a:ea typeface="SamsungOne 400" pitchFamily="34" charset="0"/>
                <a:cs typeface="Arial"/>
                <a:sym typeface="Arial"/>
              </a:rPr>
              <a:t>problema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clasificación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multietiqueta</a:t>
            </a:r>
            <a:r>
              <a:rPr lang="en-US" sz="1200" dirty="0">
                <a:solidFill>
                  <a:srgbClr val="262626"/>
                </a:solidFill>
                <a:latin typeface="SamsungOne 400" pitchFamily="34" charset="0"/>
                <a:ea typeface="SamsungOne 400" pitchFamily="34" charset="0"/>
                <a:cs typeface="Arial"/>
                <a:sym typeface="Arial"/>
              </a:rPr>
              <a:t>, no </a:t>
            </a:r>
            <a:r>
              <a:rPr lang="en-US" sz="1200" dirty="0" err="1">
                <a:solidFill>
                  <a:srgbClr val="262626"/>
                </a:solidFill>
                <a:latin typeface="SamsungOne 400" pitchFamily="34" charset="0"/>
                <a:ea typeface="SamsungOne 400" pitchFamily="34" charset="0"/>
                <a:cs typeface="Arial"/>
                <a:sym typeface="Arial"/>
              </a:rPr>
              <a:t>pueden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expresarse</a:t>
            </a:r>
            <a:r>
              <a:rPr lang="en-US" sz="1200" dirty="0">
                <a:solidFill>
                  <a:srgbClr val="262626"/>
                </a:solidFill>
                <a:latin typeface="SamsungOne 400" pitchFamily="34" charset="0"/>
                <a:ea typeface="SamsungOne 400" pitchFamily="34" charset="0"/>
                <a:cs typeface="Arial"/>
                <a:sym typeface="Arial"/>
              </a:rPr>
              <a:t> en </a:t>
            </a:r>
            <a:r>
              <a:rPr lang="en-US" sz="1200" dirty="0" err="1">
                <a:solidFill>
                  <a:srgbClr val="262626"/>
                </a:solidFill>
                <a:latin typeface="SamsungOne 400" pitchFamily="34" charset="0"/>
                <a:ea typeface="SamsungOne 400" pitchFamily="34" charset="0"/>
                <a:cs typeface="Arial"/>
                <a:sym typeface="Arial"/>
              </a:rPr>
              <a:t>cuatro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conceptos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diferentes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solamente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se ha </a:t>
            </a:r>
            <a:r>
              <a:rPr lang="en-US" sz="1200" dirty="0" err="1">
                <a:solidFill>
                  <a:srgbClr val="262626"/>
                </a:solidFill>
                <a:latin typeface="SamsungOne 400" pitchFamily="34" charset="0"/>
                <a:ea typeface="SamsungOne 400" pitchFamily="34" charset="0"/>
                <a:cs typeface="Arial"/>
                <a:sym typeface="Arial"/>
              </a:rPr>
              <a:t>indicado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anteriormente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Por</a:t>
            </a:r>
            <a:r>
              <a:rPr lang="en-US" sz="1200" dirty="0">
                <a:solidFill>
                  <a:srgbClr val="262626"/>
                </a:solidFill>
                <a:latin typeface="SamsungOne 400" pitchFamily="34" charset="0"/>
                <a:ea typeface="SamsungOne 400" pitchFamily="34" charset="0"/>
                <a:cs typeface="Arial"/>
                <a:sym typeface="Arial"/>
              </a:rPr>
              <a:t> lo </a:t>
            </a:r>
            <a:r>
              <a:rPr lang="en-US" sz="1200" dirty="0" err="1">
                <a:solidFill>
                  <a:srgbClr val="262626"/>
                </a:solidFill>
                <a:latin typeface="SamsungOne 400" pitchFamily="34" charset="0"/>
                <a:ea typeface="SamsungOne 400" pitchFamily="34" charset="0"/>
                <a:cs typeface="Arial"/>
                <a:sym typeface="Arial"/>
              </a:rPr>
              <a:t>tanto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cree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tres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índices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cada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setosa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versicolor</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virginica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considerando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cada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uno</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ellos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un </a:t>
            </a:r>
            <a:r>
              <a:rPr lang="en-US" sz="1200" dirty="0" err="1">
                <a:solidFill>
                  <a:srgbClr val="262626"/>
                </a:solidFill>
                <a:latin typeface="SamsungOne 400" pitchFamily="34" charset="0"/>
                <a:ea typeface="SamsungOne 400" pitchFamily="34" charset="0"/>
                <a:cs typeface="Arial"/>
                <a:sym typeface="Arial"/>
              </a:rPr>
              <a:t>problema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clasificación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binaria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Tomemos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ejemplo</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setosa</a:t>
            </a:r>
            <a:r>
              <a:rPr lang="en-US" sz="1200" dirty="0">
                <a:solidFill>
                  <a:srgbClr val="262626"/>
                </a:solidFill>
                <a:latin typeface="SamsungOne 400" pitchFamily="34" charset="0"/>
                <a:ea typeface="SamsungOne 400" pitchFamily="34" charset="0"/>
                <a:cs typeface="Arial"/>
                <a:sym typeface="Arial"/>
              </a:rPr>
              <a:t>.</a:t>
            </a:r>
            <a:endParaRPr dirty="0"/>
          </a:p>
          <a:p>
            <a:pPr marL="0" marR="0" lvl="0" indent="0" algn="l" rtl="0">
              <a:lnSpc>
                <a:spcPct val="100000"/>
              </a:lnSpc>
              <a:spcBef>
                <a:spcPts val="0"/>
              </a:spcBef>
              <a:spcAft>
                <a:spcPts val="0"/>
              </a:spcAft>
              <a:buClr>
                <a:schemeClr val="dk1"/>
              </a:buClr>
              <a:buSzPts val="1200"/>
              <a:buFont typeface="Malgun Gothic"/>
              <a:buNone/>
            </a:pPr>
            <a:endParaRPr dirty="0"/>
          </a:p>
        </p:txBody>
      </p:sp>
      <p:sp>
        <p:nvSpPr>
          <p:cNvPr id="3708" name="Google Shape;3708;p5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58</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8340950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6"/>
        <p:cNvGrpSpPr/>
        <p:nvPr/>
      </p:nvGrpSpPr>
      <p:grpSpPr>
        <a:xfrm>
          <a:off x="0" y="0"/>
          <a:ext cx="0" cy="0"/>
          <a:chOff x="0" y="0"/>
          <a:chExt cx="0" cy="0"/>
        </a:xfrm>
      </p:grpSpPr>
      <p:sp>
        <p:nvSpPr>
          <p:cNvPr id="3717" name="Google Shape;3717;p5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8" name="Google Shape;3718;p5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62626"/>
              </a:buClr>
              <a:buSzPts val="1200"/>
              <a:buFont typeface="Arial"/>
              <a:buNone/>
            </a:pPr>
            <a:r>
              <a:rPr lang="en-US" sz="1200" dirty="0">
                <a:solidFill>
                  <a:srgbClr val="262626"/>
                </a:solidFill>
                <a:latin typeface="SamsungOne 400" pitchFamily="34" charset="0"/>
                <a:ea typeface="SamsungOne 400" pitchFamily="34" charset="0"/>
                <a:cs typeface="Arial"/>
                <a:sym typeface="Arial"/>
              </a:rPr>
              <a:t>Con </a:t>
            </a:r>
            <a:r>
              <a:rPr lang="en-US" sz="1200" dirty="0" err="1">
                <a:solidFill>
                  <a:srgbClr val="262626"/>
                </a:solidFill>
                <a:latin typeface="SamsungOne 400" pitchFamily="34" charset="0"/>
                <a:ea typeface="SamsungOne 400" pitchFamily="34" charset="0"/>
                <a:cs typeface="Arial"/>
                <a:sym typeface="Arial"/>
              </a:rPr>
              <a:t>scikit</a:t>
            </a:r>
            <a:r>
              <a:rPr lang="en-US" sz="1200" dirty="0">
                <a:solidFill>
                  <a:srgbClr val="262626"/>
                </a:solidFill>
                <a:latin typeface="SamsungOne 400" pitchFamily="34" charset="0"/>
                <a:ea typeface="SamsungOne 400" pitchFamily="34" charset="0"/>
                <a:cs typeface="Arial"/>
                <a:sym typeface="Arial"/>
              </a:rPr>
              <a:t>-learn, </a:t>
            </a:r>
            <a:r>
              <a:rPr lang="en-US" sz="1200" dirty="0" err="1">
                <a:solidFill>
                  <a:srgbClr val="262626"/>
                </a:solidFill>
                <a:latin typeface="SamsungOne 400" pitchFamily="34" charset="0"/>
                <a:ea typeface="SamsungOne 400" pitchFamily="34" charset="0"/>
                <a:cs typeface="Arial"/>
                <a:sym typeface="Arial"/>
              </a:rPr>
              <a: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posible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calcular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fácilmente</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matriz</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confusión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utilizando</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función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confusion_matrix</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Envía</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argumentos</a:t>
            </a:r>
            <a:r>
              <a:rPr lang="en-US" sz="1200" dirty="0">
                <a:solidFill>
                  <a:srgbClr val="262626"/>
                </a:solidFill>
                <a:latin typeface="SamsungOne 400" pitchFamily="34" charset="0"/>
                <a:ea typeface="SamsungOne 400" pitchFamily="34" charset="0"/>
                <a:cs typeface="Arial"/>
                <a:sym typeface="Arial"/>
              </a:rPr>
              <a:t> a la </a:t>
            </a:r>
            <a:r>
              <a:rPr lang="en-US" sz="1200" dirty="0" err="1">
                <a:solidFill>
                  <a:srgbClr val="262626"/>
                </a:solidFill>
                <a:latin typeface="SamsungOne 400" pitchFamily="34" charset="0"/>
                <a:ea typeface="SamsungOne 400" pitchFamily="34" charset="0"/>
                <a:cs typeface="Arial"/>
                <a:sym typeface="Arial"/>
              </a:rPr>
              <a:t>clase</a:t>
            </a:r>
            <a:r>
              <a:rPr lang="en-US" sz="1200" dirty="0">
                <a:solidFill>
                  <a:srgbClr val="262626"/>
                </a:solidFill>
                <a:latin typeface="SamsungOne 400" pitchFamily="34" charset="0"/>
                <a:ea typeface="SamsungOne 400" pitchFamily="34" charset="0"/>
                <a:cs typeface="Arial"/>
                <a:sym typeface="Arial"/>
              </a:rPr>
              <a:t> real y </a:t>
            </a:r>
            <a:r>
              <a:rPr lang="en-US" sz="1200" dirty="0" err="1">
                <a:solidFill>
                  <a:srgbClr val="262626"/>
                </a:solidFill>
                <a:latin typeface="SamsungOne 400" pitchFamily="34" charset="0"/>
                <a:ea typeface="SamsungOne 400" pitchFamily="34" charset="0"/>
                <a:cs typeface="Arial"/>
                <a:sym typeface="Arial"/>
              </a:rPr>
              <a:t>luego</a:t>
            </a:r>
            <a:r>
              <a:rPr lang="en-US" sz="1200" dirty="0">
                <a:solidFill>
                  <a:srgbClr val="262626"/>
                </a:solidFill>
                <a:latin typeface="SamsungOne 400" pitchFamily="34" charset="0"/>
                <a:ea typeface="SamsungOne 400" pitchFamily="34" charset="0"/>
                <a:cs typeface="Arial"/>
                <a:sym typeface="Arial"/>
              </a:rPr>
              <a:t> a la </a:t>
            </a:r>
            <a:r>
              <a:rPr lang="en-US" sz="1200" dirty="0" err="1">
                <a:solidFill>
                  <a:srgbClr val="262626"/>
                </a:solidFill>
                <a:latin typeface="SamsungOne 400" pitchFamily="34" charset="0"/>
                <a:ea typeface="SamsungOne 400" pitchFamily="34" charset="0"/>
                <a:cs typeface="Arial"/>
                <a:sym typeface="Arial"/>
              </a:rPr>
              <a:t>clase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predicha</a:t>
            </a:r>
            <a:r>
              <a:rPr lang="en-US" sz="1200" dirty="0">
                <a:solidFill>
                  <a:srgbClr val="262626"/>
                </a:solidFill>
                <a:latin typeface="SamsungOne 400" pitchFamily="34" charset="0"/>
                <a:ea typeface="SamsungOne 400" pitchFamily="34" charset="0"/>
                <a:cs typeface="Arial"/>
                <a:sym typeface="Arial"/>
              </a:rPr>
              <a:t>.</a:t>
            </a:r>
            <a:endParaRPr dirty="0"/>
          </a:p>
        </p:txBody>
      </p:sp>
      <p:sp>
        <p:nvSpPr>
          <p:cNvPr id="3719" name="Google Shape;3719;p5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59</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40491786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8"/>
        <p:cNvGrpSpPr/>
        <p:nvPr/>
      </p:nvGrpSpPr>
      <p:grpSpPr>
        <a:xfrm>
          <a:off x="0" y="0"/>
          <a:ext cx="0" cy="0"/>
          <a:chOff x="0" y="0"/>
          <a:chExt cx="0" cy="0"/>
        </a:xfrm>
      </p:grpSpPr>
      <p:sp>
        <p:nvSpPr>
          <p:cNvPr id="3729" name="Google Shape;3729;p5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0" name="Google Shape;3730;p5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62626"/>
              </a:buClr>
              <a:buSzPts val="1200"/>
              <a:buFont typeface="Arial"/>
              <a:buNone/>
            </a:pPr>
            <a:r>
              <a:rPr lang="en-US" sz="1200" dirty="0" err="1">
                <a:solidFill>
                  <a:srgbClr val="262626"/>
                </a:solidFill>
                <a:latin typeface="SamsungOne 400" pitchFamily="34" charset="0"/>
                <a:ea typeface="SamsungOne 400" pitchFamily="34" charset="0"/>
                <a:cs typeface="Arial"/>
                <a:sym typeface="Arial"/>
              </a:rPr>
              <a:t>Utilice</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scikit</a:t>
            </a:r>
            <a:r>
              <a:rPr lang="en-US" sz="1200" dirty="0">
                <a:solidFill>
                  <a:srgbClr val="262626"/>
                </a:solidFill>
                <a:latin typeface="SamsungOne 400" pitchFamily="34" charset="0"/>
                <a:ea typeface="SamsungOne 400" pitchFamily="34" charset="0"/>
                <a:cs typeface="Arial"/>
                <a:sym typeface="Arial"/>
              </a:rPr>
              <a:t>-plot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visualizar</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matriz</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confusión</a:t>
            </a:r>
            <a:r>
              <a:rPr lang="en-US" sz="1200" dirty="0">
                <a:solidFill>
                  <a:srgbClr val="262626"/>
                </a:solidFill>
                <a:latin typeface="SamsungOne 400" pitchFamily="34" charset="0"/>
                <a:ea typeface="SamsungOne 400" pitchFamily="34" charset="0"/>
                <a:cs typeface="Arial"/>
                <a:sym typeface="Arial"/>
              </a:rPr>
              <a:t> en un </a:t>
            </a:r>
            <a:r>
              <a:rPr lang="en-US" sz="1200" dirty="0" err="1">
                <a:solidFill>
                  <a:srgbClr val="262626"/>
                </a:solidFill>
                <a:latin typeface="SamsungOne 400" pitchFamily="34" charset="0"/>
                <a:ea typeface="SamsungOne 400" pitchFamily="34" charset="0"/>
                <a:cs typeface="Arial"/>
                <a:sym typeface="Arial"/>
              </a:rPr>
              <a:t>mapa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calor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más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intuitivo</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scikit</a:t>
            </a:r>
            <a:r>
              <a:rPr lang="en-US" sz="1200" dirty="0">
                <a:solidFill>
                  <a:srgbClr val="262626"/>
                </a:solidFill>
                <a:latin typeface="SamsungOne 400" pitchFamily="34" charset="0"/>
                <a:ea typeface="SamsungOne 400" pitchFamily="34" charset="0"/>
                <a:cs typeface="Arial"/>
                <a:sym typeface="Arial"/>
              </a:rPr>
              <a:t>-learn no </a:t>
            </a:r>
            <a:r>
              <a:rPr lang="en-US" sz="1200" dirty="0" err="1">
                <a:solidFill>
                  <a:srgbClr val="262626"/>
                </a:solidFill>
                <a:latin typeface="SamsungOne 400" pitchFamily="34" charset="0"/>
                <a:ea typeface="SamsungOne 400" pitchFamily="34" charset="0"/>
                <a:cs typeface="Arial"/>
                <a:sym typeface="Arial"/>
              </a:rPr>
              <a:t>tenía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etiquetas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eje</a:t>
            </a:r>
            <a:r>
              <a:rPr lang="en-US" sz="1200" dirty="0">
                <a:solidFill>
                  <a:srgbClr val="262626"/>
                </a:solidFill>
                <a:latin typeface="SamsungOne 400" pitchFamily="34" charset="0"/>
                <a:ea typeface="SamsungOne 400" pitchFamily="34" charset="0"/>
                <a:cs typeface="Arial"/>
                <a:sym typeface="Arial"/>
              </a:rPr>
              <a:t> x y el </a:t>
            </a:r>
            <a:r>
              <a:rPr lang="en-US" sz="1200" dirty="0" err="1">
                <a:solidFill>
                  <a:srgbClr val="262626"/>
                </a:solidFill>
                <a:latin typeface="SamsungOne 400" pitchFamily="34" charset="0"/>
                <a:ea typeface="SamsungOne 400" pitchFamily="34" charset="0"/>
                <a:cs typeface="Arial"/>
                <a:sym typeface="Arial"/>
              </a:rPr>
              <a:t>eje</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pero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scikit</a:t>
            </a:r>
            <a:r>
              <a:rPr lang="en-US" sz="1200" dirty="0">
                <a:solidFill>
                  <a:srgbClr val="262626"/>
                </a:solidFill>
                <a:latin typeface="SamsungOne 400" pitchFamily="34" charset="0"/>
                <a:ea typeface="SamsungOne 400" pitchFamily="34" charset="0"/>
                <a:cs typeface="Arial"/>
                <a:sym typeface="Arial"/>
              </a:rPr>
              <a:t>-plot </a:t>
            </a:r>
            <a:r>
              <a:rPr lang="en-US" sz="1200" dirty="0" err="1">
                <a:solidFill>
                  <a:srgbClr val="262626"/>
                </a:solidFill>
                <a:latin typeface="SamsungOne 400" pitchFamily="34" charset="0"/>
                <a:ea typeface="SamsungOne 400" pitchFamily="34" charset="0"/>
                <a:cs typeface="Arial"/>
                <a:sym typeface="Arial"/>
              </a:rPr>
              <a:t>tiene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etiquetas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el </a:t>
            </a:r>
            <a:r>
              <a:rPr lang="en-US" sz="1200" dirty="0" err="1">
                <a:solidFill>
                  <a:srgbClr val="262626"/>
                </a:solidFill>
                <a:latin typeface="SamsungOne 400" pitchFamily="34" charset="0"/>
                <a:ea typeface="SamsungOne 400" pitchFamily="34" charset="0"/>
                <a:cs typeface="Arial"/>
                <a:sym typeface="Arial"/>
              </a:rPr>
              <a:t>eje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facilitar</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interpretación</a:t>
            </a:r>
            <a:r>
              <a:rPr lang="en-US" sz="1200" dirty="0">
                <a:solidFill>
                  <a:srgbClr val="262626"/>
                </a:solidFill>
                <a:latin typeface="SamsungOne 400" pitchFamily="34" charset="0"/>
                <a:ea typeface="SamsungOne 400" pitchFamily="34" charset="0"/>
                <a:cs typeface="Arial"/>
                <a:sym typeface="Arial"/>
              </a:rPr>
              <a:t> de los </a:t>
            </a:r>
            <a:r>
              <a:rPr lang="en-US" sz="1200" dirty="0" err="1">
                <a:solidFill>
                  <a:srgbClr val="262626"/>
                </a:solidFill>
                <a:latin typeface="SamsungOne 400" pitchFamily="34" charset="0"/>
                <a:ea typeface="SamsungOne 400" pitchFamily="34" charset="0"/>
                <a:cs typeface="Arial"/>
                <a:sym typeface="Arial"/>
              </a:rPr>
              <a:t>resultados</a:t>
            </a:r>
            <a:r>
              <a:rPr lang="en-US" sz="1200" dirty="0">
                <a:solidFill>
                  <a:srgbClr val="262626"/>
                </a:solidFill>
                <a:latin typeface="SamsungOne 400" pitchFamily="34" charset="0"/>
                <a:ea typeface="SamsungOne 400" pitchFamily="34" charset="0"/>
                <a:cs typeface="Arial"/>
                <a:sym typeface="Arial"/>
              </a:rPr>
              <a:t>.</a:t>
            </a:r>
            <a:endParaRPr sz="1200" dirty="0">
              <a:solidFill>
                <a:srgbClr val="262626"/>
              </a:solidFill>
              <a:latin typeface="SamsungOne 400" pitchFamily="34" charset="0"/>
              <a:ea typeface="SamsungOne 400" pitchFamily="34" charset="0"/>
              <a:cs typeface="Arial"/>
              <a:sym typeface="Arial"/>
            </a:endParaRPr>
          </a:p>
        </p:txBody>
      </p:sp>
      <p:sp>
        <p:nvSpPr>
          <p:cNvPr id="3731" name="Google Shape;3731;p5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60</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7105087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9"/>
        <p:cNvGrpSpPr/>
        <p:nvPr/>
      </p:nvGrpSpPr>
      <p:grpSpPr>
        <a:xfrm>
          <a:off x="0" y="0"/>
          <a:ext cx="0" cy="0"/>
          <a:chOff x="0" y="0"/>
          <a:chExt cx="0" cy="0"/>
        </a:xfrm>
      </p:grpSpPr>
      <p:sp>
        <p:nvSpPr>
          <p:cNvPr id="3760" name="Google Shape;3760;p5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1" name="Google Shape;3761;p5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dirty="0" err="1">
                <a:solidFill>
                  <a:srgbClr val="262626"/>
                </a:solidFill>
                <a:latin typeface="SamsungOne 400" pitchFamily="34" charset="0"/>
                <a:ea typeface="SamsungOne 400" pitchFamily="34" charset="0"/>
                <a:cs typeface="Arial"/>
                <a:sym typeface="Arial"/>
              </a:rPr>
              <a:t>Puntúa</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resultados</a:t>
            </a:r>
            <a:r>
              <a:rPr lang="en-US" sz="1200" dirty="0">
                <a:solidFill>
                  <a:srgbClr val="262626"/>
                </a:solidFill>
                <a:latin typeface="SamsungOne 400" pitchFamily="34" charset="0"/>
                <a:ea typeface="SamsungOne 400" pitchFamily="34" charset="0"/>
                <a:cs typeface="Arial"/>
                <a:sym typeface="Arial"/>
              </a:rPr>
              <a:t> de la </a:t>
            </a:r>
            <a:r>
              <a:rPr lang="en-US" sz="1200" dirty="0" err="1">
                <a:solidFill>
                  <a:srgbClr val="262626"/>
                </a:solidFill>
                <a:latin typeface="SamsungOne 400" pitchFamily="34" charset="0"/>
                <a:ea typeface="SamsungOne 400" pitchFamily="34" charset="0"/>
                <a:cs typeface="Arial"/>
                <a:sym typeface="Arial"/>
              </a:rPr>
              <a:t>evaluación</a:t>
            </a:r>
            <a:r>
              <a:rPr lang="en-US" sz="1200" dirty="0">
                <a:solidFill>
                  <a:srgbClr val="262626"/>
                </a:solidFill>
                <a:latin typeface="SamsungOne 400" pitchFamily="34" charset="0"/>
                <a:ea typeface="SamsungOne 400" pitchFamily="34" charset="0"/>
                <a:cs typeface="Arial"/>
                <a:sym typeface="Arial"/>
              </a:rPr>
              <a:t> en </a:t>
            </a:r>
            <a:r>
              <a:rPr lang="en-US" sz="1200" dirty="0" err="1">
                <a:solidFill>
                  <a:srgbClr val="262626"/>
                </a:solidFill>
                <a:latin typeface="SamsungOne 400" pitchFamily="34" charset="0"/>
                <a:ea typeface="SamsungOne 400" pitchFamily="34" charset="0"/>
                <a:cs typeface="Arial"/>
                <a:sym typeface="Arial"/>
              </a:rPr>
              <a:t>función</a:t>
            </a:r>
            <a:r>
              <a:rPr lang="en-US" sz="1200" dirty="0">
                <a:solidFill>
                  <a:srgbClr val="262626"/>
                </a:solidFill>
                <a:latin typeface="SamsungOne 400" pitchFamily="34" charset="0"/>
                <a:ea typeface="SamsungOne 400" pitchFamily="34" charset="0"/>
                <a:cs typeface="Arial"/>
                <a:sym typeface="Arial"/>
              </a:rPr>
              <a:t> de los TP, TN, FP, FN de la </a:t>
            </a:r>
            <a:r>
              <a:rPr lang="en-US" sz="1200" dirty="0" err="1">
                <a:solidFill>
                  <a:srgbClr val="262626"/>
                </a:solidFill>
                <a:latin typeface="SamsungOne 400" pitchFamily="34" charset="0"/>
                <a:ea typeface="SamsungOne 400" pitchFamily="34" charset="0"/>
                <a:cs typeface="Arial"/>
                <a:sym typeface="Arial"/>
              </a:rPr>
              <a:t>matriz</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confusión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Estos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cuatro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conceptos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sólo</a:t>
            </a:r>
            <a:r>
              <a:rPr lang="en-US" sz="1200" dirty="0">
                <a:solidFill>
                  <a:srgbClr val="262626"/>
                </a:solidFill>
                <a:latin typeface="SamsungOne 400" pitchFamily="34" charset="0"/>
                <a:ea typeface="SamsungOne 400" pitchFamily="34" charset="0"/>
                <a:cs typeface="Arial"/>
                <a:sym typeface="Arial"/>
              </a:rPr>
              <a:t> son </a:t>
            </a:r>
            <a:r>
              <a:rPr lang="en-US" sz="1200" dirty="0" err="1">
                <a:solidFill>
                  <a:srgbClr val="262626"/>
                </a:solidFill>
                <a:latin typeface="SamsungOne 400" pitchFamily="34" charset="0"/>
                <a:ea typeface="SamsungOne 400" pitchFamily="34" charset="0"/>
                <a:cs typeface="Arial"/>
                <a:sym typeface="Arial"/>
              </a:rPr>
              <a:t>posibles</a:t>
            </a:r>
            <a:r>
              <a:rPr lang="en-US" sz="1200" dirty="0">
                <a:solidFill>
                  <a:srgbClr val="262626"/>
                </a:solidFill>
                <a:latin typeface="SamsungOne 400" pitchFamily="34" charset="0"/>
                <a:ea typeface="SamsungOne 400" pitchFamily="34" charset="0"/>
                <a:cs typeface="Arial"/>
                <a:sym typeface="Arial"/>
              </a:rPr>
              <a:t> en </a:t>
            </a:r>
            <a:r>
              <a:rPr lang="en-US" sz="1200" dirty="0" err="1">
                <a:solidFill>
                  <a:srgbClr val="262626"/>
                </a:solidFill>
                <a:latin typeface="SamsungOne 400" pitchFamily="34" charset="0"/>
                <a:ea typeface="SamsungOne 400" pitchFamily="34" charset="0"/>
                <a:cs typeface="Arial"/>
                <a:sym typeface="Arial"/>
              </a:rPr>
              <a:t>problemas</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clasificación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binaria</a:t>
            </a:r>
            <a:r>
              <a:rPr lang="en-US" sz="1200" dirty="0">
                <a:solidFill>
                  <a:srgbClr val="262626"/>
                </a:solidFill>
                <a:latin typeface="SamsungOne 400" pitchFamily="34" charset="0"/>
                <a:ea typeface="SamsungOne 400" pitchFamily="34" charset="0"/>
                <a:cs typeface="Arial"/>
                <a:sym typeface="Arial"/>
              </a:rPr>
              <a:t>. Para los </a:t>
            </a:r>
            <a:r>
              <a:rPr lang="en-US" sz="1200" dirty="0" err="1">
                <a:solidFill>
                  <a:srgbClr val="262626"/>
                </a:solidFill>
                <a:latin typeface="SamsungOne 400" pitchFamily="34" charset="0"/>
                <a:ea typeface="SamsungOne 400" pitchFamily="34" charset="0"/>
                <a:cs typeface="Arial"/>
                <a:sym typeface="Arial"/>
              </a:rPr>
              <a:t>problemas</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clasificación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multietiqueta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tienen</a:t>
            </a:r>
            <a:r>
              <a:rPr lang="en-US" sz="1200" dirty="0">
                <a:solidFill>
                  <a:srgbClr val="262626"/>
                </a:solidFill>
                <a:latin typeface="SamsungOne 400" pitchFamily="34" charset="0"/>
                <a:ea typeface="SamsungOne 400" pitchFamily="34" charset="0"/>
                <a:cs typeface="Arial"/>
                <a:sym typeface="Arial"/>
              </a:rPr>
              <a:t> N </a:t>
            </a:r>
            <a:r>
              <a:rPr lang="en-US" sz="1200" dirty="0" err="1">
                <a:solidFill>
                  <a:srgbClr val="262626"/>
                </a:solidFill>
                <a:latin typeface="SamsungOne 400" pitchFamily="34" charset="0"/>
                <a:ea typeface="SamsungOne 400" pitchFamily="34" charset="0"/>
                <a:cs typeface="Arial"/>
                <a:sym typeface="Arial"/>
              </a:rPr>
              <a:t>clases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objetivo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los </a:t>
            </a:r>
            <a:r>
              <a:rPr lang="en-US" sz="1200" dirty="0" err="1">
                <a:solidFill>
                  <a:srgbClr val="262626"/>
                </a:solidFill>
                <a:latin typeface="SamsungOne 400" pitchFamily="34" charset="0"/>
                <a:ea typeface="SamsungOne 400" pitchFamily="34" charset="0"/>
                <a:cs typeface="Arial"/>
                <a:sym typeface="Arial"/>
              </a:rPr>
              <a:t>datos</a:t>
            </a:r>
            <a:r>
              <a:rPr lang="en-US" sz="1200" dirty="0">
                <a:solidFill>
                  <a:srgbClr val="262626"/>
                </a:solidFill>
                <a:latin typeface="SamsungOne 400" pitchFamily="34" charset="0"/>
                <a:ea typeface="SamsungOne 400" pitchFamily="34" charset="0"/>
                <a:cs typeface="Arial"/>
                <a:sym typeface="Arial"/>
              </a:rPr>
              <a:t> del iris, </a:t>
            </a:r>
            <a:r>
              <a:rPr lang="en-US" sz="1200" dirty="0" err="1">
                <a:solidFill>
                  <a:srgbClr val="262626"/>
                </a:solidFill>
                <a:latin typeface="SamsungOne 400" pitchFamily="34" charset="0"/>
                <a:ea typeface="SamsungOne 400" pitchFamily="34" charset="0"/>
                <a:cs typeface="Arial"/>
                <a:sym typeface="Arial"/>
              </a:rPr>
              <a:t>considere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cada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clase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objetivo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una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clasificación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binaria</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obtenga</a:t>
            </a:r>
            <a:r>
              <a:rPr lang="en-US" sz="1200" dirty="0">
                <a:solidFill>
                  <a:srgbClr val="262626"/>
                </a:solidFill>
                <a:latin typeface="SamsungOne 400" pitchFamily="34" charset="0"/>
                <a:ea typeface="SamsungOne 400" pitchFamily="34" charset="0"/>
                <a:cs typeface="Arial"/>
                <a:sym typeface="Arial"/>
              </a:rPr>
              <a:t> N matrices de </a:t>
            </a:r>
            <a:r>
              <a:rPr lang="en-US" sz="1200" dirty="0" err="1">
                <a:solidFill>
                  <a:srgbClr val="262626"/>
                </a:solidFill>
                <a:latin typeface="SamsungOne 400" pitchFamily="34" charset="0"/>
                <a:ea typeface="SamsungOne 400" pitchFamily="34" charset="0"/>
                <a:cs typeface="Arial"/>
                <a:sym typeface="Arial"/>
              </a:rPr>
              <a:t>confusión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Considere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cada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una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las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clases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setosa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versicolor</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virginica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como</a:t>
            </a:r>
            <a:r>
              <a:rPr lang="en-US" sz="1200" dirty="0">
                <a:solidFill>
                  <a:srgbClr val="262626"/>
                </a:solidFill>
                <a:latin typeface="SamsungOne 400" pitchFamily="34" charset="0"/>
                <a:ea typeface="SamsungOne 400" pitchFamily="34" charset="0"/>
                <a:cs typeface="Arial"/>
                <a:sym typeface="Arial"/>
              </a:rPr>
              <a:t> un </a:t>
            </a:r>
            <a:r>
              <a:rPr lang="en-US" sz="1200" dirty="0" err="1">
                <a:solidFill>
                  <a:srgbClr val="262626"/>
                </a:solidFill>
                <a:latin typeface="SamsungOne 400" pitchFamily="34" charset="0"/>
                <a:ea typeface="SamsungOne 400" pitchFamily="34" charset="0"/>
                <a:cs typeface="Arial"/>
                <a:sym typeface="Arial"/>
              </a:rPr>
              <a:t>problema</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clasificación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binaria</a:t>
            </a:r>
            <a:r>
              <a:rPr lang="en-US" sz="1200" dirty="0">
                <a:solidFill>
                  <a:srgbClr val="262626"/>
                </a:solidFill>
                <a:latin typeface="SamsungOne 400" pitchFamily="34" charset="0"/>
                <a:ea typeface="SamsungOne 400" pitchFamily="34" charset="0"/>
                <a:cs typeface="Arial"/>
                <a:sym typeface="Arial"/>
              </a:rPr>
              <a:t> y </a:t>
            </a:r>
            <a:r>
              <a:rPr lang="en-US" sz="1200" dirty="0" err="1">
                <a:solidFill>
                  <a:srgbClr val="262626"/>
                </a:solidFill>
                <a:latin typeface="SamsungOne 400" pitchFamily="34" charset="0"/>
                <a:ea typeface="SamsungOne 400" pitchFamily="34" charset="0"/>
                <a:cs typeface="Arial"/>
                <a:sym typeface="Arial"/>
              </a:rPr>
              <a:t>cree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tres</a:t>
            </a:r>
            <a:r>
              <a:rPr lang="en-US" sz="1200" dirty="0">
                <a:solidFill>
                  <a:srgbClr val="262626"/>
                </a:solidFill>
                <a:latin typeface="SamsungOne 400" pitchFamily="34" charset="0"/>
                <a:ea typeface="SamsungOne 400" pitchFamily="34" charset="0"/>
                <a:cs typeface="Arial"/>
                <a:sym typeface="Arial"/>
              </a:rPr>
              <a:t> matrices de </a:t>
            </a:r>
            <a:r>
              <a:rPr lang="en-US" sz="1200" dirty="0" err="1">
                <a:solidFill>
                  <a:srgbClr val="262626"/>
                </a:solidFill>
                <a:latin typeface="SamsungOne 400" pitchFamily="34" charset="0"/>
                <a:ea typeface="SamsungOne 400" pitchFamily="34" charset="0"/>
                <a:cs typeface="Arial"/>
                <a:sym typeface="Arial"/>
              </a:rPr>
              <a:t>confusión</a:t>
            </a:r>
            <a:r>
              <a:rPr lang="en-US" sz="1200" dirty="0">
                <a:solidFill>
                  <a:srgbClr val="262626"/>
                </a:solidFill>
                <a:latin typeface="SamsungOne 400" pitchFamily="34" charset="0"/>
                <a:ea typeface="SamsungOne 400" pitchFamily="34" charset="0"/>
                <a:cs typeface="Arial"/>
                <a:sym typeface="Arial"/>
              </a:rPr>
              <a:t>. </a:t>
            </a:r>
            <a:endParaRPr dirty="0"/>
          </a:p>
          <a:p>
            <a:pPr marL="0" lvl="0" indent="0" algn="l" rtl="0">
              <a:lnSpc>
                <a:spcPct val="100000"/>
              </a:lnSpc>
              <a:spcBef>
                <a:spcPts val="800"/>
              </a:spcBef>
              <a:spcAft>
                <a:spcPts val="0"/>
              </a:spcAft>
              <a:buSzPts val="1400"/>
              <a:buNone/>
            </a:pPr>
            <a:r>
              <a:rPr lang="en-US" sz="1200" dirty="0">
                <a:solidFill>
                  <a:srgbClr val="262626"/>
                </a:solidFill>
                <a:latin typeface="SamsungOne 400" pitchFamily="34" charset="0"/>
                <a:ea typeface="SamsungOne 400" pitchFamily="34" charset="0"/>
                <a:cs typeface="Arial"/>
                <a:sym typeface="Arial"/>
              </a:rPr>
              <a:t>A </a:t>
            </a:r>
            <a:r>
              <a:rPr lang="en-US" sz="1200" dirty="0" err="1">
                <a:solidFill>
                  <a:srgbClr val="262626"/>
                </a:solidFill>
                <a:latin typeface="SamsungOne 400" pitchFamily="34" charset="0"/>
                <a:ea typeface="SamsungOne 400" pitchFamily="34" charset="0"/>
                <a:cs typeface="Arial"/>
                <a:sym typeface="Arial"/>
              </a:rPr>
              <a:t>continuación</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muestra</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matriz</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confusión</a:t>
            </a:r>
            <a:r>
              <a:rPr lang="en-US" sz="1200" dirty="0">
                <a:solidFill>
                  <a:srgbClr val="262626"/>
                </a:solidFill>
                <a:latin typeface="SamsungOne 400" pitchFamily="34" charset="0"/>
                <a:ea typeface="SamsungOne 400" pitchFamily="34" charset="0"/>
                <a:cs typeface="Arial"/>
                <a:sym typeface="Arial"/>
              </a:rPr>
              <a:t> de </a:t>
            </a:r>
            <a:r>
              <a:rPr lang="en-US" sz="1200" dirty="0" err="1">
                <a:solidFill>
                  <a:srgbClr val="262626"/>
                </a:solidFill>
                <a:latin typeface="SamsungOne 400" pitchFamily="34" charset="0"/>
                <a:ea typeface="SamsungOne 400" pitchFamily="34" charset="0"/>
                <a:cs typeface="Arial"/>
                <a:sym typeface="Arial"/>
              </a:rPr>
              <a:t>setosa</a:t>
            </a:r>
            <a:r>
              <a:rPr lang="en-US" sz="1200" dirty="0">
                <a:solidFill>
                  <a:srgbClr val="262626"/>
                </a:solidFill>
                <a:latin typeface="SamsungOne 400" pitchFamily="34" charset="0"/>
                <a:ea typeface="SamsungOne 400" pitchFamily="34" charset="0"/>
                <a:cs typeface="Arial"/>
                <a:sym typeface="Arial"/>
              </a:rPr>
              <a:t>. </a:t>
            </a:r>
            <a:endParaRPr dirty="0"/>
          </a:p>
          <a:p>
            <a:pPr marL="0" marR="0" lvl="0" indent="0" algn="l" rtl="0">
              <a:lnSpc>
                <a:spcPct val="100000"/>
              </a:lnSpc>
              <a:spcBef>
                <a:spcPts val="800"/>
              </a:spcBef>
              <a:spcAft>
                <a:spcPts val="0"/>
              </a:spcAft>
              <a:buClr>
                <a:schemeClr val="dk1"/>
              </a:buClr>
              <a:buSzPts val="1200"/>
              <a:buFont typeface="Malgun Gothic"/>
              <a:buNone/>
            </a:pPr>
            <a:endParaRPr dirty="0"/>
          </a:p>
        </p:txBody>
      </p:sp>
      <p:sp>
        <p:nvSpPr>
          <p:cNvPr id="3762" name="Google Shape;3762;p5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61</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5455073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4"/>
        <p:cNvGrpSpPr/>
        <p:nvPr/>
      </p:nvGrpSpPr>
      <p:grpSpPr>
        <a:xfrm>
          <a:off x="0" y="0"/>
          <a:ext cx="0" cy="0"/>
          <a:chOff x="0" y="0"/>
          <a:chExt cx="0" cy="0"/>
        </a:xfrm>
      </p:grpSpPr>
      <p:sp>
        <p:nvSpPr>
          <p:cNvPr id="3775" name="Google Shape;3775;p5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6" name="Google Shape;3776;p5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777" name="Google Shape;3777;p5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62</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711645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Aquí se ilustra el flujo de trabajo del aprendizaje automático.</a:t>
            </a:r>
            <a:endParaRPr/>
          </a:p>
        </p:txBody>
      </p:sp>
      <p:sp>
        <p:nvSpPr>
          <p:cNvPr id="337" name="Google Shape;33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6</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652940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7"/>
        <p:cNvGrpSpPr/>
        <p:nvPr/>
      </p:nvGrpSpPr>
      <p:grpSpPr>
        <a:xfrm>
          <a:off x="0" y="0"/>
          <a:ext cx="0" cy="0"/>
          <a:chOff x="0" y="0"/>
          <a:chExt cx="0" cy="0"/>
        </a:xfrm>
      </p:grpSpPr>
      <p:sp>
        <p:nvSpPr>
          <p:cNvPr id="3798" name="Google Shape;3798;p5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9" name="Google Shape;3799;p5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800" name="Google Shape;3800;p5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63</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8136014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3"/>
        <p:cNvGrpSpPr/>
        <p:nvPr/>
      </p:nvGrpSpPr>
      <p:grpSpPr>
        <a:xfrm>
          <a:off x="0" y="0"/>
          <a:ext cx="0" cy="0"/>
          <a:chOff x="0" y="0"/>
          <a:chExt cx="0" cy="0"/>
        </a:xfrm>
      </p:grpSpPr>
      <p:sp>
        <p:nvSpPr>
          <p:cNvPr id="3814" name="Google Shape;3814;p5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5" name="Google Shape;3815;p5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816" name="Google Shape;3816;p5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64</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9516800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5"/>
        <p:cNvGrpSpPr/>
        <p:nvPr/>
      </p:nvGrpSpPr>
      <p:grpSpPr>
        <a:xfrm>
          <a:off x="0" y="0"/>
          <a:ext cx="0" cy="0"/>
          <a:chOff x="0" y="0"/>
          <a:chExt cx="0" cy="0"/>
        </a:xfrm>
      </p:grpSpPr>
      <p:sp>
        <p:nvSpPr>
          <p:cNvPr id="3826" name="Google Shape;3826;p5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7" name="Google Shape;3827;p5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62626"/>
              </a:buClr>
              <a:buSzPts val="1200"/>
              <a:buFont typeface="Arial"/>
              <a:buNone/>
            </a:pPr>
            <a:r>
              <a:rPr lang="en-US" sz="1200" dirty="0" err="1">
                <a:solidFill>
                  <a:srgbClr val="262626"/>
                </a:solidFill>
                <a:latin typeface="SamsungOne 400" pitchFamily="34" charset="0"/>
                <a:ea typeface="SamsungOne 400" pitchFamily="34" charset="0"/>
                <a:cs typeface="Arial"/>
                <a:sym typeface="Arial"/>
              </a:rPr>
              <a:t>Medida</a:t>
            </a:r>
            <a:r>
              <a:rPr lang="en-US" sz="1200" dirty="0">
                <a:solidFill>
                  <a:srgbClr val="262626"/>
                </a:solidFill>
                <a:latin typeface="SamsungOne 400" pitchFamily="34" charset="0"/>
                <a:ea typeface="SamsungOne 400" pitchFamily="34" charset="0"/>
                <a:cs typeface="Arial"/>
                <a:sym typeface="Arial"/>
              </a:rPr>
              <a:t> #F1: la </a:t>
            </a:r>
            <a:r>
              <a:rPr lang="en-US" sz="1200" dirty="0" err="1">
                <a:solidFill>
                  <a:srgbClr val="262626"/>
                </a:solidFill>
                <a:latin typeface="SamsungOne 400" pitchFamily="34" charset="0"/>
                <a:ea typeface="SamsungOne 400" pitchFamily="34" charset="0"/>
                <a:cs typeface="Arial"/>
                <a:sym typeface="Arial"/>
              </a:rPr>
              <a:t>precisión</a:t>
            </a:r>
            <a:r>
              <a:rPr lang="en-US" sz="1200" dirty="0">
                <a:solidFill>
                  <a:srgbClr val="262626"/>
                </a:solidFill>
                <a:latin typeface="SamsungOne 400" pitchFamily="34" charset="0"/>
                <a:ea typeface="SamsungOne 400" pitchFamily="34" charset="0"/>
                <a:cs typeface="Arial"/>
                <a:sym typeface="Arial"/>
              </a:rPr>
              <a:t> y la </a:t>
            </a:r>
            <a:r>
              <a:rPr lang="en-US" sz="1200" dirty="0" err="1">
                <a:solidFill>
                  <a:srgbClr val="262626"/>
                </a:solidFill>
                <a:latin typeface="SamsungOne 400" pitchFamily="34" charset="0"/>
                <a:ea typeface="SamsungOne 400" pitchFamily="34" charset="0"/>
                <a:cs typeface="Arial"/>
                <a:sym typeface="Arial"/>
              </a:rPr>
              <a:t>recuperación</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ponderan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por</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igual</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puntuación</a:t>
            </a:r>
            <a:r>
              <a:rPr lang="en-US" sz="1200" dirty="0">
                <a:solidFill>
                  <a:srgbClr val="262626"/>
                </a:solidFill>
                <a:latin typeface="SamsungOne 400" pitchFamily="34" charset="0"/>
                <a:ea typeface="SamsungOne 400" pitchFamily="34" charset="0"/>
                <a:cs typeface="Arial"/>
                <a:sym typeface="Arial"/>
              </a:rPr>
              <a:t> F1 se </a:t>
            </a:r>
            <a:r>
              <a:rPr lang="en-US" sz="1200" dirty="0" err="1">
                <a:solidFill>
                  <a:srgbClr val="262626"/>
                </a:solidFill>
                <a:latin typeface="SamsungOne 400" pitchFamily="34" charset="0"/>
                <a:ea typeface="SamsungOne 400" pitchFamily="34" charset="0"/>
                <a:cs typeface="Arial"/>
                <a:sym typeface="Arial"/>
              </a:rPr>
              <a:t>utiliza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para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calcular</a:t>
            </a:r>
            <a:r>
              <a:rPr lang="en-US" sz="1200" dirty="0">
                <a:solidFill>
                  <a:srgbClr val="262626"/>
                </a:solidFill>
                <a:latin typeface="SamsungOne 400" pitchFamily="34" charset="0"/>
                <a:ea typeface="SamsungOne 400" pitchFamily="34" charset="0"/>
                <a:cs typeface="Arial"/>
                <a:sym typeface="Arial"/>
              </a:rPr>
              <a:t> la media a </a:t>
            </a:r>
            <a:r>
              <a:rPr lang="en-US" sz="1200" dirty="0" err="1">
                <a:solidFill>
                  <a:srgbClr val="262626"/>
                </a:solidFill>
                <a:latin typeface="SamsungOne 400" pitchFamily="34" charset="0"/>
                <a:ea typeface="SamsungOne 400" pitchFamily="34" charset="0"/>
                <a:cs typeface="Arial"/>
                <a:sym typeface="Arial"/>
              </a:rPr>
              <a:t>partir</a:t>
            </a:r>
            <a:r>
              <a:rPr lang="en-US" sz="1200" dirty="0">
                <a:solidFill>
                  <a:srgbClr val="262626"/>
                </a:solidFill>
                <a:latin typeface="SamsungOne 400" pitchFamily="34" charset="0"/>
                <a:ea typeface="SamsungOne 400" pitchFamily="34" charset="0"/>
                <a:cs typeface="Arial"/>
                <a:sym typeface="Arial"/>
              </a:rPr>
              <a:t> de la media </a:t>
            </a:r>
            <a:r>
              <a:rPr lang="en-US" sz="1200" dirty="0" err="1">
                <a:solidFill>
                  <a:srgbClr val="262626"/>
                </a:solidFill>
                <a:latin typeface="SamsungOne 400" pitchFamily="34" charset="0"/>
                <a:ea typeface="SamsungOne 400" pitchFamily="34" charset="0"/>
                <a:cs typeface="Arial"/>
                <a:sym typeface="Arial"/>
              </a:rPr>
              <a:t>armónica</a:t>
            </a:r>
            <a:r>
              <a:rPr lang="en-US" sz="1200" dirty="0">
                <a:solidFill>
                  <a:srgbClr val="262626"/>
                </a:solidFill>
                <a:latin typeface="SamsungOne 400" pitchFamily="34" charset="0"/>
                <a:ea typeface="SamsungOne 400" pitchFamily="34" charset="0"/>
                <a:cs typeface="Arial"/>
                <a:sym typeface="Arial"/>
              </a:rPr>
              <a:t> de la </a:t>
            </a:r>
            <a:r>
              <a:rPr lang="en-US" sz="1200" dirty="0" err="1">
                <a:solidFill>
                  <a:srgbClr val="262626"/>
                </a:solidFill>
                <a:latin typeface="SamsungOne 400" pitchFamily="34" charset="0"/>
                <a:ea typeface="SamsungOne 400" pitchFamily="34" charset="0"/>
                <a:cs typeface="Arial"/>
                <a:sym typeface="Arial"/>
              </a:rPr>
              <a:t>precisión</a:t>
            </a:r>
            <a:r>
              <a:rPr lang="en-US" sz="1200" dirty="0">
                <a:solidFill>
                  <a:srgbClr val="262626"/>
                </a:solidFill>
                <a:latin typeface="SamsungOne 400" pitchFamily="34" charset="0"/>
                <a:ea typeface="SamsungOne 400" pitchFamily="34" charset="0"/>
                <a:cs typeface="Arial"/>
                <a:sym typeface="Arial"/>
              </a:rPr>
              <a:t> y la </a:t>
            </a:r>
            <a:r>
              <a:rPr lang="en-US" sz="1200" dirty="0" err="1">
                <a:solidFill>
                  <a:srgbClr val="262626"/>
                </a:solidFill>
                <a:latin typeface="SamsungOne 400" pitchFamily="34" charset="0"/>
                <a:ea typeface="SamsungOne 400" pitchFamily="34" charset="0"/>
                <a:cs typeface="Arial"/>
                <a:sym typeface="Arial"/>
              </a:rPr>
              <a:t>recuperación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sensibilidad</a:t>
            </a:r>
            <a:r>
              <a:rPr lang="en-US" sz="1200" dirty="0">
                <a:solidFill>
                  <a:srgbClr val="262626"/>
                </a:solidFill>
                <a:latin typeface="SamsungOne 400" pitchFamily="34" charset="0"/>
                <a:ea typeface="SamsungOne 400" pitchFamily="34" charset="0"/>
                <a:cs typeface="Arial"/>
                <a:sym typeface="Arial"/>
              </a:rPr>
              <a:t>) y la </a:t>
            </a:r>
            <a:r>
              <a:rPr lang="en-US" sz="1200" dirty="0" err="1">
                <a:solidFill>
                  <a:srgbClr val="262626"/>
                </a:solidFill>
                <a:latin typeface="SamsungOne 400" pitchFamily="34" charset="0"/>
                <a:ea typeface="SamsungOne 400" pitchFamily="34" charset="0"/>
                <a:cs typeface="Arial"/>
                <a:sym typeface="Arial"/>
              </a:rPr>
              <a:t>ponderación</a:t>
            </a:r>
            <a:r>
              <a:rPr lang="en-US" sz="1200" dirty="0">
                <a:solidFill>
                  <a:srgbClr val="262626"/>
                </a:solidFill>
                <a:latin typeface="SamsungOne 400" pitchFamily="34" charset="0"/>
                <a:ea typeface="SamsungOne 400" pitchFamily="34" charset="0"/>
                <a:cs typeface="Arial"/>
                <a:sym typeface="Arial"/>
              </a:rPr>
              <a:t> de la </a:t>
            </a:r>
            <a:r>
              <a:rPr lang="en-US" sz="1200" dirty="0" err="1">
                <a:solidFill>
                  <a:srgbClr val="262626"/>
                </a:solidFill>
                <a:latin typeface="SamsungOne 400" pitchFamily="34" charset="0"/>
                <a:ea typeface="SamsungOne 400" pitchFamily="34" charset="0"/>
                <a:cs typeface="Arial"/>
                <a:sym typeface="Arial"/>
              </a:rPr>
              <a:t>precisión</a:t>
            </a:r>
            <a:r>
              <a:rPr lang="en-US" sz="1200" dirty="0">
                <a:solidFill>
                  <a:srgbClr val="262626"/>
                </a:solidFill>
                <a:latin typeface="SamsungOne 400" pitchFamily="34" charset="0"/>
                <a:ea typeface="SamsungOne 400" pitchFamily="34" charset="0"/>
                <a:cs typeface="Arial"/>
                <a:sym typeface="Arial"/>
              </a:rPr>
              <a:t> y la </a:t>
            </a:r>
            <a:r>
              <a:rPr lang="en-US" sz="1200" dirty="0" err="1">
                <a:solidFill>
                  <a:srgbClr val="262626"/>
                </a:solidFill>
                <a:latin typeface="SamsungOne 400" pitchFamily="34" charset="0"/>
                <a:ea typeface="SamsungOne 400" pitchFamily="34" charset="0"/>
                <a:cs typeface="Arial"/>
                <a:sym typeface="Arial"/>
              </a:rPr>
              <a:t>recuperación</a:t>
            </a:r>
            <a:r>
              <a:rPr lang="en-US" sz="1200" dirty="0">
                <a:solidFill>
                  <a:srgbClr val="262626"/>
                </a:solidFill>
                <a:latin typeface="SamsungOne 400" pitchFamily="34" charset="0"/>
                <a:ea typeface="SamsungOne 400" pitchFamily="34" charset="0"/>
                <a:cs typeface="Arial"/>
                <a:sym typeface="Arial"/>
              </a:rPr>
              <a:t>. </a:t>
            </a:r>
            <a:endParaRPr dirty="0"/>
          </a:p>
          <a:p>
            <a:pPr marL="0" marR="0" lvl="0" indent="0" algn="l" rtl="0">
              <a:lnSpc>
                <a:spcPct val="100000"/>
              </a:lnSpc>
              <a:spcBef>
                <a:spcPts val="0"/>
              </a:spcBef>
              <a:spcAft>
                <a:spcPts val="0"/>
              </a:spcAft>
              <a:buClr>
                <a:srgbClr val="262626"/>
              </a:buClr>
              <a:buSzPts val="1200"/>
              <a:buFont typeface="Arial"/>
              <a:buNone/>
            </a:pPr>
            <a:r>
              <a:rPr lang="en-US" sz="1200" dirty="0">
                <a:solidFill>
                  <a:srgbClr val="262626"/>
                </a:solidFill>
                <a:latin typeface="SamsungOne 400" pitchFamily="34" charset="0"/>
                <a:ea typeface="SamsungOne 400" pitchFamily="34" charset="0"/>
                <a:cs typeface="Arial"/>
                <a:sym typeface="Arial"/>
              </a:rPr>
              <a:t>#a (</a:t>
            </a:r>
            <a:r>
              <a:rPr lang="en-US" sz="1200" dirty="0" err="1">
                <a:solidFill>
                  <a:srgbClr val="262626"/>
                </a:solidFill>
                <a:latin typeface="SamsungOne 400" pitchFamily="34" charset="0"/>
                <a:ea typeface="SamsungOne 400" pitchFamily="34" charset="0"/>
                <a:cs typeface="Arial"/>
                <a:sym typeface="Arial"/>
              </a:rPr>
              <a:t>precisión</a:t>
            </a:r>
            <a:r>
              <a:rPr lang="en-US" sz="1200" dirty="0">
                <a:solidFill>
                  <a:srgbClr val="262626"/>
                </a:solidFill>
                <a:latin typeface="SamsungOne 400" pitchFamily="34" charset="0"/>
                <a:ea typeface="SamsungOne 400" pitchFamily="34" charset="0"/>
                <a:cs typeface="Arial"/>
                <a:sym typeface="Arial"/>
              </a:rPr>
              <a:t>), b (</a:t>
            </a:r>
            <a:r>
              <a:rPr lang="en-US" sz="1200" dirty="0" err="1">
                <a:solidFill>
                  <a:srgbClr val="262626"/>
                </a:solidFill>
                <a:latin typeface="SamsungOne 400" pitchFamily="34" charset="0"/>
                <a:ea typeface="SamsungOne 400" pitchFamily="34" charset="0"/>
                <a:cs typeface="Arial"/>
                <a:sym typeface="Arial"/>
              </a:rPr>
              <a:t>recuerdo</a:t>
            </a:r>
            <a:r>
              <a:rPr lang="en-US" sz="1200" dirty="0">
                <a:solidFill>
                  <a:srgbClr val="262626"/>
                </a:solidFill>
                <a:latin typeface="SamsungOne 400" pitchFamily="34" charset="0"/>
                <a:ea typeface="SamsungOne 400" pitchFamily="34" charset="0"/>
                <a:cs typeface="Arial"/>
                <a:sym typeface="Arial"/>
              </a:rPr>
              <a:t>) 2ab/</a:t>
            </a:r>
            <a:r>
              <a:rPr lang="en-US" sz="1200" dirty="0" err="1">
                <a:solidFill>
                  <a:srgbClr val="262626"/>
                </a:solidFill>
                <a:latin typeface="SamsungOne 400" pitchFamily="34" charset="0"/>
                <a:ea typeface="SamsungOne 400" pitchFamily="34" charset="0"/>
                <a:cs typeface="Arial"/>
                <a:sym typeface="Arial"/>
              </a:rPr>
              <a:t>a+b</a:t>
            </a:r>
            <a:endParaRPr sz="1200" dirty="0">
              <a:solidFill>
                <a:srgbClr val="262626"/>
              </a:solidFill>
              <a:latin typeface="SamsungOne 400" pitchFamily="34" charset="0"/>
              <a:ea typeface="SamsungOne 400" pitchFamily="34" charset="0"/>
              <a:cs typeface="Arial"/>
              <a:sym typeface="Arial"/>
            </a:endParaRPr>
          </a:p>
          <a:p>
            <a:pPr marL="0" marR="0" lvl="0" indent="0" algn="l" rtl="0">
              <a:lnSpc>
                <a:spcPct val="100000"/>
              </a:lnSpc>
              <a:spcBef>
                <a:spcPts val="0"/>
              </a:spcBef>
              <a:spcAft>
                <a:spcPts val="0"/>
              </a:spcAft>
              <a:buClr>
                <a:srgbClr val="262626"/>
              </a:buClr>
              <a:buSzPts val="1200"/>
              <a:buFont typeface="Arial"/>
              <a:buNone/>
            </a:pPr>
            <a:r>
              <a:rPr lang="en-US" sz="1200" dirty="0" err="1">
                <a:solidFill>
                  <a:srgbClr val="262626"/>
                </a:solidFill>
                <a:latin typeface="SamsungOne 400" pitchFamily="34" charset="0"/>
                <a:ea typeface="SamsungOne 400" pitchFamily="34" charset="0"/>
                <a:cs typeface="Arial"/>
                <a:sym typeface="Arial"/>
              </a:rPr>
              <a:t>Medida</a:t>
            </a:r>
            <a:r>
              <a:rPr lang="en-US" sz="1200" dirty="0">
                <a:solidFill>
                  <a:srgbClr val="262626"/>
                </a:solidFill>
                <a:latin typeface="SamsungOne 400" pitchFamily="34" charset="0"/>
                <a:ea typeface="SamsungOne 400" pitchFamily="34" charset="0"/>
                <a:cs typeface="Arial"/>
                <a:sym typeface="Arial"/>
              </a:rPr>
              <a:t> #F 0,5 - La </a:t>
            </a:r>
            <a:r>
              <a:rPr lang="en-US" sz="1200" dirty="0" err="1">
                <a:solidFill>
                  <a:srgbClr val="262626"/>
                </a:solidFill>
                <a:latin typeface="SamsungOne 400" pitchFamily="34" charset="0"/>
                <a:ea typeface="SamsungOne 400" pitchFamily="34" charset="0"/>
                <a:cs typeface="Arial"/>
                <a:sym typeface="Arial"/>
              </a:rPr>
              <a:t>precisión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tiene</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más</a:t>
            </a:r>
            <a:r>
              <a:rPr lang="en-US" sz="1200" dirty="0">
                <a:solidFill>
                  <a:srgbClr val="262626"/>
                </a:solidFill>
                <a:latin typeface="SamsungOne 400" pitchFamily="34" charset="0"/>
                <a:ea typeface="SamsungOne 400" pitchFamily="34" charset="0"/>
                <a:cs typeface="Arial"/>
                <a:sym typeface="Arial"/>
              </a:rPr>
              <a:t> peso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recuperación</a:t>
            </a:r>
            <a:r>
              <a:rPr lang="en-US" sz="1200" dirty="0">
                <a:solidFill>
                  <a:srgbClr val="262626"/>
                </a:solidFill>
                <a:latin typeface="SamsungOne 400" pitchFamily="34" charset="0"/>
                <a:ea typeface="SamsungOne 400" pitchFamily="34" charset="0"/>
                <a:cs typeface="Arial"/>
                <a:sym typeface="Arial"/>
              </a:rPr>
              <a:t>. Se </a:t>
            </a:r>
            <a:r>
              <a:rPr lang="en-US" sz="1200" dirty="0" err="1">
                <a:solidFill>
                  <a:srgbClr val="262626"/>
                </a:solidFill>
                <a:latin typeface="SamsungOne 400" pitchFamily="34" charset="0"/>
                <a:ea typeface="SamsungOne 400" pitchFamily="34" charset="0"/>
                <a:cs typeface="Arial"/>
                <a:sym typeface="Arial"/>
              </a:rPr>
              <a:t>aplica</a:t>
            </a:r>
            <a:r>
              <a:rPr lang="en-US" sz="1200" dirty="0">
                <a:solidFill>
                  <a:srgbClr val="262626"/>
                </a:solidFill>
                <a:latin typeface="SamsungOne 400" pitchFamily="34" charset="0"/>
                <a:ea typeface="SamsungOne 400" pitchFamily="34" charset="0"/>
                <a:cs typeface="Arial"/>
                <a:sym typeface="Arial"/>
              </a:rPr>
              <a:t> un peso 0,5 </a:t>
            </a:r>
            <a:r>
              <a:rPr lang="en-US" sz="1200" dirty="0" err="1">
                <a:solidFill>
                  <a:srgbClr val="262626"/>
                </a:solidFill>
                <a:latin typeface="SamsungOne 400" pitchFamily="34" charset="0"/>
                <a:ea typeface="SamsungOne 400" pitchFamily="34" charset="0"/>
                <a:cs typeface="Arial"/>
                <a:sym typeface="Arial"/>
              </a:rPr>
              <a:t>veces</a:t>
            </a:r>
            <a:r>
              <a:rPr lang="en-US" sz="1200" dirty="0">
                <a:solidFill>
                  <a:srgbClr val="262626"/>
                </a:solidFill>
                <a:latin typeface="SamsungOne 400" pitchFamily="34" charset="0"/>
                <a:ea typeface="SamsungOne 400" pitchFamily="34" charset="0"/>
                <a:cs typeface="Arial"/>
                <a:sym typeface="Arial"/>
              </a:rPr>
              <a:t> mayor a la </a:t>
            </a:r>
            <a:r>
              <a:rPr lang="en-US" sz="1200" dirty="0" err="1">
                <a:solidFill>
                  <a:srgbClr val="262626"/>
                </a:solidFill>
                <a:latin typeface="SamsungOne 400" pitchFamily="34" charset="0"/>
                <a:ea typeface="SamsungOne 400" pitchFamily="34" charset="0"/>
                <a:cs typeface="Arial"/>
                <a:sym typeface="Arial"/>
              </a:rPr>
              <a:t>recuperación</a:t>
            </a:r>
            <a:r>
              <a:rPr lang="en-US" sz="1200" dirty="0">
                <a:solidFill>
                  <a:srgbClr val="262626"/>
                </a:solidFill>
                <a:latin typeface="SamsungOne 400" pitchFamily="34" charset="0"/>
                <a:ea typeface="SamsungOne 400" pitchFamily="34" charset="0"/>
                <a:cs typeface="Arial"/>
                <a:sym typeface="Arial"/>
              </a:rPr>
              <a:t> en </a:t>
            </a:r>
            <a:r>
              <a:rPr lang="en-US" sz="1200" dirty="0" err="1">
                <a:solidFill>
                  <a:srgbClr val="262626"/>
                </a:solidFill>
                <a:latin typeface="SamsungOne 400" pitchFamily="34" charset="0"/>
                <a:ea typeface="SamsungOne 400" pitchFamily="34" charset="0"/>
                <a:cs typeface="Arial"/>
                <a:sym typeface="Arial"/>
              </a:rPr>
              <a:t>comparación</a:t>
            </a:r>
            <a:r>
              <a:rPr lang="en-US" sz="1200" dirty="0">
                <a:solidFill>
                  <a:srgbClr val="262626"/>
                </a:solidFill>
                <a:latin typeface="SamsungOne 400" pitchFamily="34" charset="0"/>
                <a:ea typeface="SamsungOne 400" pitchFamily="34" charset="0"/>
                <a:cs typeface="Arial"/>
                <a:sym typeface="Arial"/>
              </a:rPr>
              <a:t> con la </a:t>
            </a:r>
            <a:r>
              <a:rPr lang="en-US" sz="1200" dirty="0" err="1">
                <a:solidFill>
                  <a:srgbClr val="262626"/>
                </a:solidFill>
                <a:latin typeface="SamsungOne 400" pitchFamily="34" charset="0"/>
                <a:ea typeface="SamsungOne 400" pitchFamily="34" charset="0"/>
                <a:cs typeface="Arial"/>
                <a:sym typeface="Arial"/>
              </a:rPr>
              <a:t>precisión</a:t>
            </a:r>
            <a:r>
              <a:rPr lang="en-US" sz="1200" dirty="0">
                <a:solidFill>
                  <a:srgbClr val="262626"/>
                </a:solidFill>
                <a:latin typeface="SamsungOne 400" pitchFamily="34" charset="0"/>
                <a:ea typeface="SamsungOne 400" pitchFamily="34" charset="0"/>
                <a:cs typeface="Arial"/>
                <a:sym typeface="Arial"/>
              </a:rPr>
              <a:t>. </a:t>
            </a:r>
            <a:endParaRPr dirty="0"/>
          </a:p>
          <a:p>
            <a:pPr marL="0" marR="0" lvl="0" indent="0" algn="l" rtl="0">
              <a:lnSpc>
                <a:spcPct val="100000"/>
              </a:lnSpc>
              <a:spcBef>
                <a:spcPts val="0"/>
              </a:spcBef>
              <a:spcAft>
                <a:spcPts val="0"/>
              </a:spcAft>
              <a:buClr>
                <a:srgbClr val="262626"/>
              </a:buClr>
              <a:buSzPts val="1200"/>
              <a:buFont typeface="Arial"/>
              <a:buNone/>
            </a:pPr>
            <a:r>
              <a:rPr lang="en-US" sz="1200" dirty="0" err="1">
                <a:solidFill>
                  <a:srgbClr val="262626"/>
                </a:solidFill>
                <a:latin typeface="SamsungOne 400" pitchFamily="34" charset="0"/>
                <a:ea typeface="SamsungOne 400" pitchFamily="34" charset="0"/>
                <a:cs typeface="Arial"/>
                <a:sym typeface="Arial"/>
              </a:rPr>
              <a:t>Medida</a:t>
            </a:r>
            <a:r>
              <a:rPr lang="en-US" sz="1200" dirty="0">
                <a:solidFill>
                  <a:srgbClr val="262626"/>
                </a:solidFill>
                <a:latin typeface="SamsungOne 400" pitchFamily="34" charset="0"/>
                <a:ea typeface="SamsungOne 400" pitchFamily="34" charset="0"/>
                <a:cs typeface="Arial"/>
                <a:sym typeface="Arial"/>
              </a:rPr>
              <a:t> #F2 - La </a:t>
            </a:r>
            <a:r>
              <a:rPr lang="en-US" sz="1200" dirty="0" err="1">
                <a:solidFill>
                  <a:srgbClr val="262626"/>
                </a:solidFill>
                <a:latin typeface="SamsungOne 400" pitchFamily="34" charset="0"/>
                <a:ea typeface="SamsungOne 400" pitchFamily="34" charset="0"/>
                <a:cs typeface="Arial"/>
                <a:sym typeface="Arial"/>
              </a:rPr>
              <a:t>recuperación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más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ponderada</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recuperación</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es</a:t>
            </a:r>
            <a:r>
              <a:rPr lang="en-US" sz="1200" dirty="0">
                <a:solidFill>
                  <a:srgbClr val="262626"/>
                </a:solidFill>
                <a:latin typeface="SamsungOne 400" pitchFamily="34" charset="0"/>
                <a:ea typeface="SamsungOne 400" pitchFamily="34" charset="0"/>
                <a:cs typeface="Arial"/>
                <a:sym typeface="Arial"/>
              </a:rPr>
              <a:t> 2 </a:t>
            </a:r>
            <a:r>
              <a:rPr lang="en-US" sz="1200" dirty="0" err="1">
                <a:solidFill>
                  <a:srgbClr val="262626"/>
                </a:solidFill>
                <a:latin typeface="SamsungOne 400" pitchFamily="34" charset="0"/>
                <a:ea typeface="SamsungOne 400" pitchFamily="34" charset="0"/>
                <a:cs typeface="Arial"/>
                <a:sym typeface="Arial"/>
              </a:rPr>
              <a:t>veces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más</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ponderada</a:t>
            </a:r>
            <a:r>
              <a:rPr lang="en-US" sz="1200" dirty="0">
                <a:solidFill>
                  <a:srgbClr val="262626"/>
                </a:solidFill>
                <a:latin typeface="SamsungOne 400" pitchFamily="34" charset="0"/>
                <a:ea typeface="SamsungOne 400" pitchFamily="34" charset="0"/>
                <a:cs typeface="Arial"/>
                <a:sym typeface="Arial"/>
              </a:rPr>
              <a:t> </a:t>
            </a:r>
            <a:r>
              <a:rPr lang="en-US" sz="1200" dirty="0" err="1">
                <a:solidFill>
                  <a:srgbClr val="262626"/>
                </a:solidFill>
                <a:latin typeface="SamsungOne 400" pitchFamily="34" charset="0"/>
                <a:ea typeface="SamsungOne 400" pitchFamily="34" charset="0"/>
                <a:cs typeface="Arial"/>
                <a:sym typeface="Arial"/>
              </a:rPr>
              <a:t>que</a:t>
            </a:r>
            <a:r>
              <a:rPr lang="en-US" sz="1200" dirty="0">
                <a:solidFill>
                  <a:srgbClr val="262626"/>
                </a:solidFill>
                <a:latin typeface="SamsungOne 400" pitchFamily="34" charset="0"/>
                <a:ea typeface="SamsungOne 400" pitchFamily="34" charset="0"/>
                <a:cs typeface="Arial"/>
                <a:sym typeface="Arial"/>
              </a:rPr>
              <a:t> la </a:t>
            </a:r>
            <a:r>
              <a:rPr lang="en-US" sz="1200" dirty="0" err="1">
                <a:solidFill>
                  <a:srgbClr val="262626"/>
                </a:solidFill>
                <a:latin typeface="SamsungOne 400" pitchFamily="34" charset="0"/>
                <a:ea typeface="SamsungOne 400" pitchFamily="34" charset="0"/>
                <a:cs typeface="Arial"/>
                <a:sym typeface="Arial"/>
              </a:rPr>
              <a:t>precisión</a:t>
            </a:r>
            <a:r>
              <a:rPr lang="en-US" sz="1200" dirty="0">
                <a:solidFill>
                  <a:srgbClr val="262626"/>
                </a:solidFill>
                <a:latin typeface="SamsungOne 400" pitchFamily="34" charset="0"/>
                <a:ea typeface="SamsungOne 400" pitchFamily="34" charset="0"/>
                <a:cs typeface="Arial"/>
                <a:sym typeface="Arial"/>
              </a:rPr>
              <a:t>. </a:t>
            </a:r>
            <a:endParaRPr sz="1200" dirty="0">
              <a:solidFill>
                <a:srgbClr val="262626"/>
              </a:solidFill>
              <a:latin typeface="SamsungOne 400" pitchFamily="34" charset="0"/>
              <a:ea typeface="SamsungOne 400" pitchFamily="34" charset="0"/>
              <a:cs typeface="Arial"/>
              <a:sym typeface="Arial"/>
            </a:endParaRPr>
          </a:p>
          <a:p>
            <a:pPr marL="0" marR="0" lvl="0" indent="0" algn="l" rtl="0">
              <a:lnSpc>
                <a:spcPct val="100000"/>
              </a:lnSpc>
              <a:spcBef>
                <a:spcPts val="0"/>
              </a:spcBef>
              <a:spcAft>
                <a:spcPts val="0"/>
              </a:spcAft>
              <a:buClr>
                <a:schemeClr val="dk1"/>
              </a:buClr>
              <a:buSzPts val="1200"/>
              <a:buFont typeface="Malgun Gothic"/>
              <a:buNone/>
            </a:pPr>
            <a:endParaRPr dirty="0"/>
          </a:p>
        </p:txBody>
      </p:sp>
      <p:sp>
        <p:nvSpPr>
          <p:cNvPr id="3828" name="Google Shape;3828;p5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65</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4573253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8"/>
        <p:cNvGrpSpPr/>
        <p:nvPr/>
      </p:nvGrpSpPr>
      <p:grpSpPr>
        <a:xfrm>
          <a:off x="0" y="0"/>
          <a:ext cx="0" cy="0"/>
          <a:chOff x="0" y="0"/>
          <a:chExt cx="0" cy="0"/>
        </a:xfrm>
      </p:grpSpPr>
      <p:sp>
        <p:nvSpPr>
          <p:cNvPr id="3839" name="Google Shape;3839;p5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0" name="Google Shape;3840;p5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841" name="Google Shape;3841;p5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66</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3902772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8"/>
        <p:cNvGrpSpPr/>
        <p:nvPr/>
      </p:nvGrpSpPr>
      <p:grpSpPr>
        <a:xfrm>
          <a:off x="0" y="0"/>
          <a:ext cx="0" cy="0"/>
          <a:chOff x="0" y="0"/>
          <a:chExt cx="0" cy="0"/>
        </a:xfrm>
      </p:grpSpPr>
      <p:sp>
        <p:nvSpPr>
          <p:cNvPr id="3849" name="Google Shape;3849;p5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0" name="Google Shape;3850;p5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851" name="Google Shape;3851;p5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67</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2560344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4"/>
        <p:cNvGrpSpPr/>
        <p:nvPr/>
      </p:nvGrpSpPr>
      <p:grpSpPr>
        <a:xfrm>
          <a:off x="0" y="0"/>
          <a:ext cx="0" cy="0"/>
          <a:chOff x="0" y="0"/>
          <a:chExt cx="0" cy="0"/>
        </a:xfrm>
      </p:grpSpPr>
      <p:sp>
        <p:nvSpPr>
          <p:cNvPr id="3865" name="Google Shape;3865;p5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6" name="Google Shape;3866;p5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867" name="Google Shape;3867;p5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68</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7804820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4"/>
        <p:cNvGrpSpPr/>
        <p:nvPr/>
      </p:nvGrpSpPr>
      <p:grpSpPr>
        <a:xfrm>
          <a:off x="0" y="0"/>
          <a:ext cx="0" cy="0"/>
          <a:chOff x="0" y="0"/>
          <a:chExt cx="0" cy="0"/>
        </a:xfrm>
      </p:grpSpPr>
      <p:sp>
        <p:nvSpPr>
          <p:cNvPr id="3875" name="Google Shape;3875;p5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6" name="Google Shape;3876;p5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sz="1200" b="0" i="0">
                <a:solidFill>
                  <a:schemeClr val="dk1"/>
                </a:solidFill>
                <a:latin typeface="Malgun Gothic"/>
                <a:ea typeface="Malgun Gothic"/>
                <a:cs typeface="Malgun Gothic"/>
                <a:sym typeface="Malgun Gothic"/>
              </a:rPr>
              <a:t>El soporte es el número de clases objetivo reales. La media de las puntuaciones de evaluación de cada clase se utiliza como puntuación de rendimiento global del modelo. La media macro se refiere a una media simple, mientras que la media ponderada es una media ponderada del número de muestras de cada clase.</a:t>
            </a:r>
            <a:endParaRPr/>
          </a:p>
        </p:txBody>
      </p:sp>
      <p:sp>
        <p:nvSpPr>
          <p:cNvPr id="3877" name="Google Shape;3877;p5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69</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9343371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6"/>
        <p:cNvGrpSpPr/>
        <p:nvPr/>
      </p:nvGrpSpPr>
      <p:grpSpPr>
        <a:xfrm>
          <a:off x="0" y="0"/>
          <a:ext cx="0" cy="0"/>
          <a:chOff x="0" y="0"/>
          <a:chExt cx="0" cy="0"/>
        </a:xfrm>
      </p:grpSpPr>
      <p:sp>
        <p:nvSpPr>
          <p:cNvPr id="3887" name="Google Shape;3887;p5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8" name="Google Shape;3888;p5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sz="1200" b="0" i="0">
                <a:solidFill>
                  <a:schemeClr val="dk1"/>
                </a:solidFill>
                <a:latin typeface="Malgun Gothic"/>
                <a:ea typeface="Malgun Gothic"/>
                <a:cs typeface="Malgun Gothic"/>
                <a:sym typeface="Malgun Gothic"/>
              </a:rPr>
              <a:t>La curva ROC (Receiver Operating Characteristic) visualiza los cambios en la tasa de recuperación y de falsos positivos en función de los cambios en el valor de determinación de la clase. A medida que el valor de determinación de la clase es menor, aumenta el número de positivos de predicción. Por ejemplo, si la probabilidad de setosa es de 0,6, cuando el valor de referencia es de 0,55, predice positivo, pero si el valor de referencia aumenta a 0,65, la predicción cambia a negativo. El denominador (TP+FN) es el número de muestras positivas reales, por lo que siempre es fijo. Además, como el denominador (FP+TN) de FPR es también el número de negativos reales, siempre es fijo. Dado que la predicción positiva es igual a TP + FP, cuando la predicción positiva se incrementa con un denominador fijo, tanto TP como FP también se incrementan en general. Por lo tanto, la tasa de recuerdo y de falsos positivos está cuantitativamente correlacionada entre sí. </a:t>
            </a:r>
            <a:endParaRPr/>
          </a:p>
        </p:txBody>
      </p:sp>
      <p:sp>
        <p:nvSpPr>
          <p:cNvPr id="3889" name="Google Shape;3889;p5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70</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455351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8"/>
        <p:cNvGrpSpPr/>
        <p:nvPr/>
      </p:nvGrpSpPr>
      <p:grpSpPr>
        <a:xfrm>
          <a:off x="0" y="0"/>
          <a:ext cx="0" cy="0"/>
          <a:chOff x="0" y="0"/>
          <a:chExt cx="0" cy="0"/>
        </a:xfrm>
      </p:grpSpPr>
      <p:sp>
        <p:nvSpPr>
          <p:cNvPr id="3899" name="Google Shape;3899;p5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0" name="Google Shape;3900;p5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901" name="Google Shape;3901;p5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71</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36275735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9"/>
        <p:cNvGrpSpPr/>
        <p:nvPr/>
      </p:nvGrpSpPr>
      <p:grpSpPr>
        <a:xfrm>
          <a:off x="0" y="0"/>
          <a:ext cx="0" cy="0"/>
          <a:chOff x="0" y="0"/>
          <a:chExt cx="0" cy="0"/>
        </a:xfrm>
      </p:grpSpPr>
      <p:sp>
        <p:nvSpPr>
          <p:cNvPr id="3910" name="Google Shape;3910;p5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1" name="Google Shape;3911;p5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912" name="Google Shape;3912;p5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72</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959358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49874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6"/>
        <p:cNvGrpSpPr/>
        <p:nvPr/>
      </p:nvGrpSpPr>
      <p:grpSpPr>
        <a:xfrm>
          <a:off x="0" y="0"/>
          <a:ext cx="0" cy="0"/>
          <a:chOff x="0" y="0"/>
          <a:chExt cx="0" cy="0"/>
        </a:xfrm>
      </p:grpSpPr>
      <p:sp>
        <p:nvSpPr>
          <p:cNvPr id="3927" name="Google Shape;3927;p5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8" name="Google Shape;3928;p5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sz="1200" b="0" i="0">
                <a:solidFill>
                  <a:schemeClr val="dk1"/>
                </a:solidFill>
                <a:latin typeface="Malgun Gothic"/>
                <a:ea typeface="Malgun Gothic"/>
                <a:cs typeface="Malgun Gothic"/>
                <a:sym typeface="Malgun Gothic"/>
              </a:rPr>
              <a:t>El modelo tiene un mejor rendimiento a medida que la curva ROC se desvía hacia arriba de la línea diagonal. Para expresar el gráfico con números, calcule el área inferior de la curva ROC, que estará entre 0 y 1. Esto se denomina AUC (Area Under ROC Curve), y cuando el AUC es 1, el rendimiento del modelo es máximo. Si el AUC es superior a 0,5, tendrá un mejor rendimiento que un modelo de clasificación creado al azar. Por otro lado, si el AUC es inferior a 0,5, es probable que el modelo tenga un problema. El AUC se convierte en 0 cuando la predicción de verdadero y falso es opuesta. </a:t>
            </a:r>
            <a:endParaRPr/>
          </a:p>
          <a:p>
            <a:pPr marL="0" marR="0" lvl="0" indent="0" algn="l" rtl="0">
              <a:lnSpc>
                <a:spcPct val="100000"/>
              </a:lnSpc>
              <a:spcBef>
                <a:spcPts val="0"/>
              </a:spcBef>
              <a:spcAft>
                <a:spcPts val="0"/>
              </a:spcAft>
              <a:buClr>
                <a:schemeClr val="dk1"/>
              </a:buClr>
              <a:buSzPts val="1200"/>
              <a:buFont typeface="Malgun Gothic"/>
              <a:buNone/>
            </a:pPr>
            <a:endParaRPr sz="1200" b="0" i="0">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chemeClr val="dk1"/>
              </a:buClr>
              <a:buSzPts val="1200"/>
              <a:buFont typeface="Malgun Gothic"/>
              <a:buNone/>
            </a:pPr>
            <a:r>
              <a:rPr lang="en-US" sz="1200" b="0" i="0">
                <a:solidFill>
                  <a:schemeClr val="dk1"/>
                </a:solidFill>
                <a:latin typeface="Malgun Gothic"/>
                <a:ea typeface="Malgun Gothic"/>
                <a:cs typeface="Malgun Gothic"/>
                <a:sym typeface="Malgun Gothic"/>
              </a:rPr>
              <a:t>Es fácil entender la curva ROC en un gráfico. Al comparar el rendimiento de los modelos, es posible realizar una comparación intuitiva sin necesidad de interpretar más valores. Además, como compara los falsos positivos y los falsos negativos al mismo tiempo, es muy ventajoso para la clasificación no fragmentaria.</a:t>
            </a:r>
            <a:endParaRPr/>
          </a:p>
        </p:txBody>
      </p:sp>
      <p:sp>
        <p:nvSpPr>
          <p:cNvPr id="3929" name="Google Shape;3929;p5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73</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8685927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9"/>
        <p:cNvGrpSpPr/>
        <p:nvPr/>
      </p:nvGrpSpPr>
      <p:grpSpPr>
        <a:xfrm>
          <a:off x="0" y="0"/>
          <a:ext cx="0" cy="0"/>
          <a:chOff x="0" y="0"/>
          <a:chExt cx="0" cy="0"/>
        </a:xfrm>
      </p:grpSpPr>
      <p:sp>
        <p:nvSpPr>
          <p:cNvPr id="3950" name="Google Shape;3950;p5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1" name="Google Shape;3951;p5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sz="1200" b="0" i="0">
                <a:solidFill>
                  <a:schemeClr val="dk1"/>
                </a:solidFill>
                <a:latin typeface="Malgun Gothic"/>
                <a:ea typeface="Malgun Gothic"/>
                <a:cs typeface="Malgun Gothic"/>
                <a:sym typeface="Malgun Gothic"/>
              </a:rPr>
              <a:t>Si el rendimiento del modelo no cumple con el objetivo del resultado de la evaluación del modelo, vuelva al paso anterior para mantener el modelo. Reorganice los hiperparámetros o cambie el algoritmo. O bien, vuelva al paso de preprocesamiento para escalar las características o reducir el número de características sin sentido. Si los datos son insuficientes o la calidad de los datos es un problema, vuelva a la etapa de recogida de datos.</a:t>
            </a:r>
            <a:endParaRPr/>
          </a:p>
          <a:p>
            <a:pPr marL="0" marR="0" lvl="0" indent="0" algn="l" rtl="0">
              <a:lnSpc>
                <a:spcPct val="100000"/>
              </a:lnSpc>
              <a:spcBef>
                <a:spcPts val="0"/>
              </a:spcBef>
              <a:spcAft>
                <a:spcPts val="0"/>
              </a:spcAft>
              <a:buClr>
                <a:schemeClr val="dk1"/>
              </a:buClr>
              <a:buSzPts val="1200"/>
              <a:buFont typeface="Malgun Gothic"/>
              <a:buNone/>
            </a:pPr>
            <a:endParaRPr sz="1200" b="0" i="0">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chemeClr val="dk1"/>
              </a:buClr>
              <a:buSzPts val="1200"/>
              <a:buFont typeface="Malgun Gothic"/>
              <a:buNone/>
            </a:pPr>
            <a:endParaRPr sz="1200" b="0" i="0">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chemeClr val="dk1"/>
              </a:buClr>
              <a:buSzPts val="1200"/>
              <a:buFont typeface="Malgun Gothic"/>
              <a:buNone/>
            </a:pPr>
            <a:r>
              <a:rPr lang="en-US" sz="1200" b="0" i="0">
                <a:solidFill>
                  <a:schemeClr val="dk1"/>
                </a:solidFill>
                <a:latin typeface="Malgun Gothic"/>
                <a:ea typeface="Malgun Gothic"/>
                <a:cs typeface="Malgun Gothic"/>
                <a:sym typeface="Malgun Gothic"/>
              </a:rPr>
              <a:t>Si el rendimiento del modelo alcanza el objetivo, utilice todos los datos para aprender el modelo final. Como una mayor cantidad de datos de aprendizaje da lugar a un mejor rendimiento del modelo, utilice todos los datos que se dividieron en conjunto de entrenamiento, conjunto de validación y conjunto de prueba. Si el rendimiento disminuye con más datos de entrenamiento, entonces el modelo se está sobreajustando a los datos de entrenamiento, por lo que es necesario mejorar el modelo con la regresión. </a:t>
            </a:r>
            <a:endParaRPr/>
          </a:p>
        </p:txBody>
      </p:sp>
      <p:sp>
        <p:nvSpPr>
          <p:cNvPr id="3952" name="Google Shape;3952;p5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74</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3138918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1"/>
        <p:cNvGrpSpPr/>
        <p:nvPr/>
      </p:nvGrpSpPr>
      <p:grpSpPr>
        <a:xfrm>
          <a:off x="0" y="0"/>
          <a:ext cx="0" cy="0"/>
          <a:chOff x="0" y="0"/>
          <a:chExt cx="0" cy="0"/>
        </a:xfrm>
      </p:grpSpPr>
      <p:sp>
        <p:nvSpPr>
          <p:cNvPr id="3962" name="Google Shape;3962;p5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3" name="Google Shape;3963;p5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964" name="Google Shape;3964;p5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75</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2509219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8"/>
        <p:cNvGrpSpPr/>
        <p:nvPr/>
      </p:nvGrpSpPr>
      <p:grpSpPr>
        <a:xfrm>
          <a:off x="0" y="0"/>
          <a:ext cx="0" cy="0"/>
          <a:chOff x="0" y="0"/>
          <a:chExt cx="0" cy="0"/>
        </a:xfrm>
      </p:grpSpPr>
      <p:sp>
        <p:nvSpPr>
          <p:cNvPr id="3979" name="Google Shape;3979;p5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0" name="Google Shape;3980;p5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981" name="Google Shape;3981;p5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76</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077797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p:cNvGrpSpPr/>
        <p:nvPr/>
      </p:nvGrpSpPr>
      <p:grpSpPr>
        <a:xfrm>
          <a:off x="0" y="0"/>
          <a:ext cx="0" cy="0"/>
          <a:chOff x="0" y="0"/>
          <a:chExt cx="0" cy="0"/>
        </a:xfrm>
      </p:grpSpPr>
      <p:sp>
        <p:nvSpPr>
          <p:cNvPr id="3996" name="Google Shape;3996;p5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7" name="Google Shape;3997;p5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endParaRPr/>
          </a:p>
        </p:txBody>
      </p:sp>
      <p:sp>
        <p:nvSpPr>
          <p:cNvPr id="3998" name="Google Shape;3998;p5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77</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17530263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0f9e089eba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0f9e089eba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0f9e089eba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MX"/>
              <a:t>78</a:t>
            </a:fld>
            <a:endParaRPr/>
          </a:p>
        </p:txBody>
      </p:sp>
    </p:spTree>
    <p:extLst>
      <p:ext uri="{BB962C8B-B14F-4D97-AF65-F5344CB8AC3E}">
        <p14:creationId xmlns:p14="http://schemas.microsoft.com/office/powerpoint/2010/main" val="29324184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0f9e089eba_0_4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0f9e089eba_0_4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30f9e089eba_0_4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MX"/>
              <a:t>79</a:t>
            </a:fld>
            <a:endParaRPr/>
          </a:p>
        </p:txBody>
      </p:sp>
    </p:spTree>
    <p:extLst>
      <p:ext uri="{BB962C8B-B14F-4D97-AF65-F5344CB8AC3E}">
        <p14:creationId xmlns:p14="http://schemas.microsoft.com/office/powerpoint/2010/main" val="866431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El patrón de fachada es uno de los patrones de diseño de ingeniería de software, que se utiliza comúnmente en la programación orientada a objetos. Fachada significa la parte frontal de un edificio, y es un objeto que proporciona una interfaz simplificada con respecto a un código diferente más grande en el software, como la biblioteca de clases, etc.</a:t>
            </a:r>
            <a:endParaRPr/>
          </a:p>
        </p:txBody>
      </p:sp>
      <p:sp>
        <p:nvSpPr>
          <p:cNvPr id="420" name="Google Shape;42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8</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4125520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a:t>Con Scikit-Learn, podemos entrenar fácilmente un modelo y hacer predicciones.</a:t>
            </a:r>
            <a:endParaRPr/>
          </a:p>
          <a:p>
            <a:pPr marL="0" marR="0" lvl="0" indent="0" algn="l" rtl="0">
              <a:lnSpc>
                <a:spcPct val="100000"/>
              </a:lnSpc>
              <a:spcBef>
                <a:spcPts val="0"/>
              </a:spcBef>
              <a:spcAft>
                <a:spcPts val="0"/>
              </a:spcAft>
              <a:buClr>
                <a:schemeClr val="dk1"/>
              </a:buClr>
              <a:buSzPts val="1200"/>
              <a:buFont typeface="Malgun Gothic"/>
              <a:buNone/>
            </a:pPr>
            <a:r>
              <a:rPr lang="en-US"/>
              <a:t>Además, con Scikit-Learn el cálculo de las métricas de rendimiento, el ajuste de los hiperparámetros, etc. es muy sencillo.</a:t>
            </a:r>
            <a:endParaRPr/>
          </a:p>
        </p:txBody>
      </p:sp>
      <p:sp>
        <p:nvSpPr>
          <p:cNvPr id="487" name="Google Shape;48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SamsungOne 400" pitchFamily="34" charset="0"/>
                <a:ea typeface="SamsungOne 400" pitchFamily="34" charset="0"/>
              </a:rPr>
              <a:t>9</a:t>
            </a:fld>
            <a:endParaRPr dirty="0">
              <a:latin typeface="SamsungOne 400" pitchFamily="34" charset="0"/>
              <a:ea typeface="SamsungOne 400" pitchFamily="34" charset="0"/>
            </a:endParaRPr>
          </a:p>
        </p:txBody>
      </p:sp>
    </p:spTree>
    <p:extLst>
      <p:ext uri="{BB962C8B-B14F-4D97-AF65-F5344CB8AC3E}">
        <p14:creationId xmlns:p14="http://schemas.microsoft.com/office/powerpoint/2010/main" val="4215636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2" type="title">
  <p:cSld name="Portada 2">
    <p:spTree>
      <p:nvGrpSpPr>
        <p:cNvPr id="1" name="Shape 16"/>
        <p:cNvGrpSpPr/>
        <p:nvPr/>
      </p:nvGrpSpPr>
      <p:grpSpPr>
        <a:xfrm>
          <a:off x="0" y="0"/>
          <a:ext cx="0" cy="0"/>
          <a:chOff x="0" y="0"/>
          <a:chExt cx="0" cy="0"/>
        </a:xfrm>
      </p:grpSpPr>
      <p:pic>
        <p:nvPicPr>
          <p:cNvPr id="17" name="Google Shape;17;p1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 name="Google Shape;18;p15"/>
          <p:cNvSpPr txBox="1">
            <a:spLocks noGrp="1"/>
          </p:cNvSpPr>
          <p:nvPr>
            <p:ph type="ctrTitle"/>
          </p:nvPr>
        </p:nvSpPr>
        <p:spPr>
          <a:xfrm>
            <a:off x="1524000" y="165576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s-ES"/>
              <a:t>Haga clic para modificar el estilo de título del patrón</a:t>
            </a:r>
            <a:endParaRPr/>
          </a:p>
        </p:txBody>
      </p:sp>
      <p:sp>
        <p:nvSpPr>
          <p:cNvPr id="19" name="Google Shape;19;p15"/>
          <p:cNvSpPr txBox="1">
            <a:spLocks noGrp="1"/>
          </p:cNvSpPr>
          <p:nvPr>
            <p:ph type="subTitle" idx="1"/>
          </p:nvPr>
        </p:nvSpPr>
        <p:spPr>
          <a:xfrm>
            <a:off x="1524000" y="41354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r>
              <a:rPr lang="es-ES"/>
              <a:t>Haga clic para editar el estilo de subtítulo del patrón</a:t>
            </a:r>
            <a:endParaRPr/>
          </a:p>
        </p:txBody>
      </p:sp>
      <p:sp>
        <p:nvSpPr>
          <p:cNvPr id="20" name="Google Shape;2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extLst>
      <p:ext uri="{BB962C8B-B14F-4D97-AF65-F5344CB8AC3E}">
        <p14:creationId xmlns:p14="http://schemas.microsoft.com/office/powerpoint/2010/main" val="38978894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ido 1">
  <p:cSld name="Contenido 1">
    <p:spTree>
      <p:nvGrpSpPr>
        <p:cNvPr id="1" name="Shape 86"/>
        <p:cNvGrpSpPr/>
        <p:nvPr/>
      </p:nvGrpSpPr>
      <p:grpSpPr>
        <a:xfrm>
          <a:off x="0" y="0"/>
          <a:ext cx="0" cy="0"/>
          <a:chOff x="0" y="0"/>
          <a:chExt cx="0" cy="0"/>
        </a:xfrm>
      </p:grpSpPr>
      <p:pic>
        <p:nvPicPr>
          <p:cNvPr id="87" name="Google Shape;87;p2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8" name="Google Shape;88;p24"/>
          <p:cNvSpPr txBox="1">
            <a:spLocks noGrp="1"/>
          </p:cNvSpPr>
          <p:nvPr>
            <p:ph type="title"/>
          </p:nvPr>
        </p:nvSpPr>
        <p:spPr>
          <a:xfrm>
            <a:off x="838200" y="937721"/>
            <a:ext cx="4473900" cy="854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s-ES"/>
              <a:t>Haga clic para modificar el estilo de título del patrón</a:t>
            </a:r>
            <a:endParaRPr/>
          </a:p>
        </p:txBody>
      </p:sp>
      <p:sp>
        <p:nvSpPr>
          <p:cNvPr id="89" name="Google Shape;89;p24"/>
          <p:cNvSpPr txBox="1">
            <a:spLocks noGrp="1"/>
          </p:cNvSpPr>
          <p:nvPr>
            <p:ph type="body" idx="1"/>
          </p:nvPr>
        </p:nvSpPr>
        <p:spPr>
          <a:xfrm>
            <a:off x="838200" y="2113748"/>
            <a:ext cx="4473900" cy="29025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s-ES"/>
              <a:t>Editar el estilo de texto del patrón</a:t>
            </a:r>
          </a:p>
        </p:txBody>
      </p:sp>
      <p:sp>
        <p:nvSpPr>
          <p:cNvPr id="90" name="Google Shape;9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extLst>
      <p:ext uri="{BB962C8B-B14F-4D97-AF65-F5344CB8AC3E}">
        <p14:creationId xmlns:p14="http://schemas.microsoft.com/office/powerpoint/2010/main" val="401933186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ortada 3">
  <p:cSld name="Portada 3">
    <p:spTree>
      <p:nvGrpSpPr>
        <p:cNvPr id="1" name="Shape 93"/>
        <p:cNvGrpSpPr/>
        <p:nvPr/>
      </p:nvGrpSpPr>
      <p:grpSpPr>
        <a:xfrm>
          <a:off x="0" y="0"/>
          <a:ext cx="0" cy="0"/>
          <a:chOff x="0" y="0"/>
          <a:chExt cx="0" cy="0"/>
        </a:xfrm>
      </p:grpSpPr>
      <p:pic>
        <p:nvPicPr>
          <p:cNvPr id="94" name="Google Shape;94;g30f9e089eba_0_4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5" name="Google Shape;95;g30f9e089eba_0_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g30f9e089eba_0_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g30f9e089eba_0_4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pic>
        <p:nvPicPr>
          <p:cNvPr id="98" name="Google Shape;98;g30f9e089eba_0_48"/>
          <p:cNvPicPr preferRelativeResize="0"/>
          <p:nvPr/>
        </p:nvPicPr>
        <p:blipFill rotWithShape="1">
          <a:blip r:embed="rId3">
            <a:alphaModFix/>
          </a:blip>
          <a:srcRect l="21531" b="33660"/>
          <a:stretch/>
        </p:blipFill>
        <p:spPr>
          <a:xfrm>
            <a:off x="1" y="0"/>
            <a:ext cx="12192000" cy="6858002"/>
          </a:xfrm>
          <a:prstGeom prst="rect">
            <a:avLst/>
          </a:prstGeom>
          <a:noFill/>
          <a:ln>
            <a:noFill/>
          </a:ln>
        </p:spPr>
      </p:pic>
      <p:sp>
        <p:nvSpPr>
          <p:cNvPr id="99" name="Google Shape;99;g30f9e089eba_0_48"/>
          <p:cNvSpPr/>
          <p:nvPr/>
        </p:nvSpPr>
        <p:spPr>
          <a:xfrm>
            <a:off x="0" y="0"/>
            <a:ext cx="12192000" cy="6858000"/>
          </a:xfrm>
          <a:prstGeom prst="rect">
            <a:avLst/>
          </a:prstGeom>
          <a:solidFill>
            <a:schemeClr val="dk1">
              <a:alpha val="1451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100" name="Google Shape;100;g30f9e089eba_0_48"/>
          <p:cNvPicPr preferRelativeResize="0"/>
          <p:nvPr/>
        </p:nvPicPr>
        <p:blipFill rotWithShape="1">
          <a:blip r:embed="rId4">
            <a:alphaModFix/>
          </a:blip>
          <a:srcRect/>
          <a:stretch/>
        </p:blipFill>
        <p:spPr>
          <a:xfrm rot="10800000" flipH="1">
            <a:off x="-611864" y="-2147892"/>
            <a:ext cx="2930303" cy="3565310"/>
          </a:xfrm>
          <a:prstGeom prst="rect">
            <a:avLst/>
          </a:prstGeom>
          <a:noFill/>
          <a:ln>
            <a:noFill/>
          </a:ln>
        </p:spPr>
      </p:pic>
      <p:pic>
        <p:nvPicPr>
          <p:cNvPr id="101" name="Google Shape;101;g30f9e089eba_0_48"/>
          <p:cNvPicPr preferRelativeResize="0"/>
          <p:nvPr/>
        </p:nvPicPr>
        <p:blipFill rotWithShape="1">
          <a:blip r:embed="rId4">
            <a:alphaModFix/>
          </a:blip>
          <a:srcRect/>
          <a:stretch/>
        </p:blipFill>
        <p:spPr>
          <a:xfrm rot="10800000" flipH="1">
            <a:off x="6423812" y="-3651122"/>
            <a:ext cx="4914901" cy="5979981"/>
          </a:xfrm>
          <a:prstGeom prst="rect">
            <a:avLst/>
          </a:prstGeom>
          <a:noFill/>
          <a:ln>
            <a:noFill/>
          </a:ln>
        </p:spPr>
      </p:pic>
      <p:pic>
        <p:nvPicPr>
          <p:cNvPr id="102" name="Google Shape;102;g30f9e089eba_0_48"/>
          <p:cNvPicPr preferRelativeResize="0"/>
          <p:nvPr/>
        </p:nvPicPr>
        <p:blipFill rotWithShape="1">
          <a:blip r:embed="rId5">
            <a:alphaModFix/>
          </a:blip>
          <a:srcRect/>
          <a:stretch/>
        </p:blipFill>
        <p:spPr>
          <a:xfrm>
            <a:off x="2715985" y="250111"/>
            <a:ext cx="2185001" cy="2135899"/>
          </a:xfrm>
          <a:prstGeom prst="rect">
            <a:avLst/>
          </a:prstGeom>
          <a:noFill/>
          <a:ln>
            <a:noFill/>
          </a:ln>
        </p:spPr>
      </p:pic>
      <p:pic>
        <p:nvPicPr>
          <p:cNvPr id="103" name="Google Shape;103;g30f9e089eba_0_48"/>
          <p:cNvPicPr preferRelativeResize="0"/>
          <p:nvPr/>
        </p:nvPicPr>
        <p:blipFill rotWithShape="1">
          <a:blip r:embed="rId4">
            <a:alphaModFix/>
          </a:blip>
          <a:srcRect/>
          <a:stretch/>
        </p:blipFill>
        <p:spPr>
          <a:xfrm rot="-5400000" flipH="1">
            <a:off x="8522345" y="4231333"/>
            <a:ext cx="3310914" cy="4028401"/>
          </a:xfrm>
          <a:prstGeom prst="rect">
            <a:avLst/>
          </a:prstGeom>
          <a:noFill/>
          <a:ln>
            <a:noFill/>
          </a:ln>
        </p:spPr>
      </p:pic>
      <p:sp>
        <p:nvSpPr>
          <p:cNvPr id="104" name="Google Shape;104;g30f9e089eba_0_48"/>
          <p:cNvSpPr/>
          <p:nvPr/>
        </p:nvSpPr>
        <p:spPr>
          <a:xfrm>
            <a:off x="0" y="0"/>
            <a:ext cx="12192000" cy="832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105" name="Google Shape;105;g30f9e089eba_0_48"/>
          <p:cNvPicPr preferRelativeResize="0"/>
          <p:nvPr/>
        </p:nvPicPr>
        <p:blipFill rotWithShape="1">
          <a:blip r:embed="rId6">
            <a:alphaModFix/>
          </a:blip>
          <a:srcRect/>
          <a:stretch/>
        </p:blipFill>
        <p:spPr>
          <a:xfrm>
            <a:off x="772998" y="284978"/>
            <a:ext cx="1410575" cy="216000"/>
          </a:xfrm>
          <a:prstGeom prst="rect">
            <a:avLst/>
          </a:prstGeom>
          <a:noFill/>
          <a:ln>
            <a:noFill/>
          </a:ln>
        </p:spPr>
      </p:pic>
      <p:pic>
        <p:nvPicPr>
          <p:cNvPr id="106" name="Google Shape;106;g30f9e089eba_0_48"/>
          <p:cNvPicPr preferRelativeResize="0"/>
          <p:nvPr/>
        </p:nvPicPr>
        <p:blipFill rotWithShape="1">
          <a:blip r:embed="rId7">
            <a:alphaModFix/>
          </a:blip>
          <a:srcRect/>
          <a:stretch/>
        </p:blipFill>
        <p:spPr>
          <a:xfrm>
            <a:off x="10561576" y="284978"/>
            <a:ext cx="857427" cy="216001"/>
          </a:xfrm>
          <a:prstGeom prst="rect">
            <a:avLst/>
          </a:prstGeom>
          <a:noFill/>
          <a:ln>
            <a:noFill/>
          </a:ln>
        </p:spPr>
      </p:pic>
      <p:sp>
        <p:nvSpPr>
          <p:cNvPr id="107" name="Google Shape;107;g30f9e089eba_0_48"/>
          <p:cNvSpPr txBox="1">
            <a:spLocks noGrp="1"/>
          </p:cNvSpPr>
          <p:nvPr>
            <p:ph type="ctrTitle"/>
          </p:nvPr>
        </p:nvSpPr>
        <p:spPr>
          <a:xfrm>
            <a:off x="5951975" y="1731975"/>
            <a:ext cx="5510400" cy="2387700"/>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5400"/>
              <a:buFont typeface="Arial"/>
              <a:buNone/>
              <a:defRPr sz="5400">
                <a:solidFill>
                  <a:schemeClr val="lt1"/>
                </a:solidFill>
              </a:defRPr>
            </a:lvl1pPr>
            <a:lvl2pPr lvl="1" algn="r">
              <a:spcBef>
                <a:spcPts val="0"/>
              </a:spcBef>
              <a:spcAft>
                <a:spcPts val="0"/>
              </a:spcAft>
              <a:buClr>
                <a:schemeClr val="lt1"/>
              </a:buClr>
              <a:buSzPts val="1400"/>
              <a:buNone/>
              <a:defRPr>
                <a:solidFill>
                  <a:schemeClr val="lt1"/>
                </a:solidFill>
              </a:defRPr>
            </a:lvl2pPr>
            <a:lvl3pPr lvl="2" algn="r">
              <a:spcBef>
                <a:spcPts val="0"/>
              </a:spcBef>
              <a:spcAft>
                <a:spcPts val="0"/>
              </a:spcAft>
              <a:buClr>
                <a:schemeClr val="lt1"/>
              </a:buClr>
              <a:buSzPts val="1400"/>
              <a:buNone/>
              <a:defRPr>
                <a:solidFill>
                  <a:schemeClr val="lt1"/>
                </a:solidFill>
              </a:defRPr>
            </a:lvl3pPr>
            <a:lvl4pPr lvl="3" algn="r">
              <a:spcBef>
                <a:spcPts val="0"/>
              </a:spcBef>
              <a:spcAft>
                <a:spcPts val="0"/>
              </a:spcAft>
              <a:buClr>
                <a:schemeClr val="lt1"/>
              </a:buClr>
              <a:buSzPts val="1400"/>
              <a:buNone/>
              <a:defRPr>
                <a:solidFill>
                  <a:schemeClr val="lt1"/>
                </a:solidFill>
              </a:defRPr>
            </a:lvl4pPr>
            <a:lvl5pPr lvl="4" algn="r">
              <a:spcBef>
                <a:spcPts val="0"/>
              </a:spcBef>
              <a:spcAft>
                <a:spcPts val="0"/>
              </a:spcAft>
              <a:buClr>
                <a:schemeClr val="lt1"/>
              </a:buClr>
              <a:buSzPts val="1400"/>
              <a:buNone/>
              <a:defRPr>
                <a:solidFill>
                  <a:schemeClr val="lt1"/>
                </a:solidFill>
              </a:defRPr>
            </a:lvl5pPr>
            <a:lvl6pPr lvl="5" algn="r">
              <a:spcBef>
                <a:spcPts val="0"/>
              </a:spcBef>
              <a:spcAft>
                <a:spcPts val="0"/>
              </a:spcAft>
              <a:buClr>
                <a:schemeClr val="lt1"/>
              </a:buClr>
              <a:buSzPts val="1400"/>
              <a:buNone/>
              <a:defRPr>
                <a:solidFill>
                  <a:schemeClr val="lt1"/>
                </a:solidFill>
              </a:defRPr>
            </a:lvl6pPr>
            <a:lvl7pPr lvl="6" algn="r">
              <a:spcBef>
                <a:spcPts val="0"/>
              </a:spcBef>
              <a:spcAft>
                <a:spcPts val="0"/>
              </a:spcAft>
              <a:buClr>
                <a:schemeClr val="lt1"/>
              </a:buClr>
              <a:buSzPts val="1400"/>
              <a:buNone/>
              <a:defRPr>
                <a:solidFill>
                  <a:schemeClr val="lt1"/>
                </a:solidFill>
              </a:defRPr>
            </a:lvl7pPr>
            <a:lvl8pPr lvl="7" algn="r">
              <a:spcBef>
                <a:spcPts val="0"/>
              </a:spcBef>
              <a:spcAft>
                <a:spcPts val="0"/>
              </a:spcAft>
              <a:buClr>
                <a:schemeClr val="lt1"/>
              </a:buClr>
              <a:buSzPts val="1400"/>
              <a:buNone/>
              <a:defRPr>
                <a:solidFill>
                  <a:schemeClr val="lt1"/>
                </a:solidFill>
              </a:defRPr>
            </a:lvl8pPr>
            <a:lvl9pPr lvl="8" algn="r">
              <a:spcBef>
                <a:spcPts val="0"/>
              </a:spcBef>
              <a:spcAft>
                <a:spcPts val="0"/>
              </a:spcAft>
              <a:buClr>
                <a:schemeClr val="lt1"/>
              </a:buClr>
              <a:buSzPts val="1400"/>
              <a:buNone/>
              <a:defRPr>
                <a:solidFill>
                  <a:schemeClr val="lt1"/>
                </a:solidFill>
              </a:defRPr>
            </a:lvl9pPr>
          </a:lstStyle>
          <a:p>
            <a:r>
              <a:rPr lang="es-ES"/>
              <a:t>Haga clic para modificar el estilo de título del patrón</a:t>
            </a:r>
            <a:endParaRPr/>
          </a:p>
        </p:txBody>
      </p:sp>
      <p:sp>
        <p:nvSpPr>
          <p:cNvPr id="108" name="Google Shape;108;g30f9e089eba_0_48"/>
          <p:cNvSpPr txBox="1">
            <a:spLocks noGrp="1"/>
          </p:cNvSpPr>
          <p:nvPr>
            <p:ph type="subTitle" idx="1"/>
          </p:nvPr>
        </p:nvSpPr>
        <p:spPr>
          <a:xfrm>
            <a:off x="5951975" y="4211650"/>
            <a:ext cx="5510400" cy="1655700"/>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2400"/>
              <a:buNone/>
              <a:defRPr sz="2400">
                <a:solidFill>
                  <a:schemeClr val="lt1"/>
                </a:solidFill>
              </a:defRPr>
            </a:lvl1pPr>
            <a:lvl2pPr lvl="1" algn="r">
              <a:lnSpc>
                <a:spcPct val="90000"/>
              </a:lnSpc>
              <a:spcBef>
                <a:spcPts val="500"/>
              </a:spcBef>
              <a:spcAft>
                <a:spcPts val="0"/>
              </a:spcAft>
              <a:buClr>
                <a:schemeClr val="lt1"/>
              </a:buClr>
              <a:buSzPts val="2000"/>
              <a:buNone/>
              <a:defRPr sz="2000">
                <a:solidFill>
                  <a:schemeClr val="lt1"/>
                </a:solidFill>
              </a:defRPr>
            </a:lvl2pPr>
            <a:lvl3pPr lvl="2" algn="r">
              <a:lnSpc>
                <a:spcPct val="90000"/>
              </a:lnSpc>
              <a:spcBef>
                <a:spcPts val="500"/>
              </a:spcBef>
              <a:spcAft>
                <a:spcPts val="0"/>
              </a:spcAft>
              <a:buClr>
                <a:schemeClr val="lt1"/>
              </a:buClr>
              <a:buSzPts val="1800"/>
              <a:buNone/>
              <a:defRPr sz="1800">
                <a:solidFill>
                  <a:schemeClr val="lt1"/>
                </a:solidFill>
              </a:defRPr>
            </a:lvl3pPr>
            <a:lvl4pPr lvl="3" algn="r">
              <a:lnSpc>
                <a:spcPct val="90000"/>
              </a:lnSpc>
              <a:spcBef>
                <a:spcPts val="500"/>
              </a:spcBef>
              <a:spcAft>
                <a:spcPts val="0"/>
              </a:spcAft>
              <a:buClr>
                <a:schemeClr val="lt1"/>
              </a:buClr>
              <a:buSzPts val="1600"/>
              <a:buNone/>
              <a:defRPr sz="1600">
                <a:solidFill>
                  <a:schemeClr val="lt1"/>
                </a:solidFill>
              </a:defRPr>
            </a:lvl4pPr>
            <a:lvl5pPr lvl="4" algn="r">
              <a:lnSpc>
                <a:spcPct val="90000"/>
              </a:lnSpc>
              <a:spcBef>
                <a:spcPts val="500"/>
              </a:spcBef>
              <a:spcAft>
                <a:spcPts val="0"/>
              </a:spcAft>
              <a:buClr>
                <a:schemeClr val="lt1"/>
              </a:buClr>
              <a:buSzPts val="1600"/>
              <a:buNone/>
              <a:defRPr sz="1600">
                <a:solidFill>
                  <a:schemeClr val="lt1"/>
                </a:solidFill>
              </a:defRPr>
            </a:lvl5pPr>
            <a:lvl6pPr lvl="5" algn="r">
              <a:lnSpc>
                <a:spcPct val="90000"/>
              </a:lnSpc>
              <a:spcBef>
                <a:spcPts val="500"/>
              </a:spcBef>
              <a:spcAft>
                <a:spcPts val="0"/>
              </a:spcAft>
              <a:buClr>
                <a:schemeClr val="lt1"/>
              </a:buClr>
              <a:buSzPts val="1600"/>
              <a:buNone/>
              <a:defRPr sz="1600">
                <a:solidFill>
                  <a:schemeClr val="lt1"/>
                </a:solidFill>
              </a:defRPr>
            </a:lvl6pPr>
            <a:lvl7pPr lvl="6" algn="r">
              <a:lnSpc>
                <a:spcPct val="90000"/>
              </a:lnSpc>
              <a:spcBef>
                <a:spcPts val="500"/>
              </a:spcBef>
              <a:spcAft>
                <a:spcPts val="0"/>
              </a:spcAft>
              <a:buClr>
                <a:schemeClr val="lt1"/>
              </a:buClr>
              <a:buSzPts val="1600"/>
              <a:buNone/>
              <a:defRPr sz="1600">
                <a:solidFill>
                  <a:schemeClr val="lt1"/>
                </a:solidFill>
              </a:defRPr>
            </a:lvl7pPr>
            <a:lvl8pPr lvl="7" algn="r">
              <a:lnSpc>
                <a:spcPct val="90000"/>
              </a:lnSpc>
              <a:spcBef>
                <a:spcPts val="500"/>
              </a:spcBef>
              <a:spcAft>
                <a:spcPts val="0"/>
              </a:spcAft>
              <a:buClr>
                <a:schemeClr val="lt1"/>
              </a:buClr>
              <a:buSzPts val="1600"/>
              <a:buNone/>
              <a:defRPr sz="1600">
                <a:solidFill>
                  <a:schemeClr val="lt1"/>
                </a:solidFill>
              </a:defRPr>
            </a:lvl8pPr>
            <a:lvl9pPr lvl="8" algn="r">
              <a:lnSpc>
                <a:spcPct val="90000"/>
              </a:lnSpc>
              <a:spcBef>
                <a:spcPts val="500"/>
              </a:spcBef>
              <a:spcAft>
                <a:spcPts val="0"/>
              </a:spcAft>
              <a:buClr>
                <a:schemeClr val="lt1"/>
              </a:buClr>
              <a:buSzPts val="1600"/>
              <a:buNone/>
              <a:defRPr sz="1600">
                <a:solidFill>
                  <a:schemeClr val="lt1"/>
                </a:solidFill>
              </a:defRPr>
            </a:lvl9pPr>
          </a:lstStyle>
          <a:p>
            <a:r>
              <a:rPr lang="es-ES"/>
              <a:t>Haga clic para editar el estilo de subtítulo del patrón</a:t>
            </a:r>
            <a:endParaRPr/>
          </a:p>
        </p:txBody>
      </p:sp>
    </p:spTree>
    <p:extLst>
      <p:ext uri="{BB962C8B-B14F-4D97-AF65-F5344CB8AC3E}">
        <p14:creationId xmlns:p14="http://schemas.microsoft.com/office/powerpoint/2010/main" val="65608088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able of Contents">
  <p:cSld name="1_Table of Contents">
    <p:spTree>
      <p:nvGrpSpPr>
        <p:cNvPr id="1" name="Shape 24"/>
        <p:cNvGrpSpPr/>
        <p:nvPr/>
      </p:nvGrpSpPr>
      <p:grpSpPr>
        <a:xfrm>
          <a:off x="0" y="0"/>
          <a:ext cx="0" cy="0"/>
          <a:chOff x="0" y="0"/>
          <a:chExt cx="0" cy="0"/>
        </a:xfrm>
      </p:grpSpPr>
      <p:cxnSp>
        <p:nvCxnSpPr>
          <p:cNvPr id="26" name="Google Shape;26;p433"/>
          <p:cNvCxnSpPr/>
          <p:nvPr userDrawn="1"/>
        </p:nvCxnSpPr>
        <p:spPr>
          <a:xfrm>
            <a:off x="553369" y="6424935"/>
            <a:ext cx="11081354" cy="0"/>
          </a:xfrm>
          <a:prstGeom prst="straightConnector1">
            <a:avLst/>
          </a:prstGeom>
          <a:noFill/>
          <a:ln w="9525" cap="flat" cmpd="sng">
            <a:solidFill>
              <a:srgbClr val="BFBFBF"/>
            </a:solidFill>
            <a:prstDash val="solid"/>
            <a:miter lim="800000"/>
            <a:headEnd type="none" w="sm" len="sm"/>
            <a:tailEnd type="none" w="sm" len="sm"/>
          </a:ln>
        </p:spPr>
      </p:cxnSp>
      <p:sp>
        <p:nvSpPr>
          <p:cNvPr id="29" name="Google Shape;29;p433"/>
          <p:cNvSpPr txBox="1"/>
          <p:nvPr userDrawn="1"/>
        </p:nvSpPr>
        <p:spPr>
          <a:xfrm>
            <a:off x="5786179" y="6498002"/>
            <a:ext cx="5492186"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900"/>
              <a:buFont typeface="Arial"/>
              <a:buNone/>
            </a:pPr>
            <a:r>
              <a:rPr lang="es-ES" sz="900" b="0" i="0" u="none" strike="noStrike" cap="none" noProof="0" dirty="0">
                <a:solidFill>
                  <a:srgbClr val="7F7F7F"/>
                </a:solidFill>
                <a:latin typeface="SamsungOne 400" pitchFamily="34" charset="0"/>
                <a:ea typeface="SamsungOne 400" pitchFamily="34" charset="0"/>
                <a:cs typeface="Arial"/>
                <a:sym typeface="Arial"/>
              </a:rPr>
              <a:t>Capítulo 5. Machine </a:t>
            </a:r>
            <a:r>
              <a:rPr lang="es-ES" sz="900" b="0" i="0" u="none" strike="noStrike" cap="none" noProof="0" dirty="0" err="1">
                <a:solidFill>
                  <a:srgbClr val="7F7F7F"/>
                </a:solidFill>
                <a:latin typeface="SamsungOne 400" pitchFamily="34" charset="0"/>
                <a:ea typeface="SamsungOne 400" pitchFamily="34" charset="0"/>
                <a:cs typeface="Arial"/>
                <a:sym typeface="Arial"/>
              </a:rPr>
              <a:t>Learning</a:t>
            </a:r>
            <a:r>
              <a:rPr lang="es-ES" sz="900" b="0" i="0" u="none" strike="noStrike" cap="none" noProof="0" dirty="0">
                <a:solidFill>
                  <a:srgbClr val="7F7F7F"/>
                </a:solidFill>
                <a:latin typeface="SamsungOne 400" pitchFamily="34" charset="0"/>
                <a:ea typeface="SamsungOne 400" pitchFamily="34" charset="0"/>
                <a:cs typeface="Arial"/>
                <a:sym typeface="Arial"/>
              </a:rPr>
              <a:t> 1 – Aprendizaje</a:t>
            </a:r>
            <a:r>
              <a:rPr lang="es-ES" sz="900" b="0" i="0" u="none" strike="noStrike" cap="none" baseline="0" noProof="0" dirty="0">
                <a:solidFill>
                  <a:srgbClr val="7F7F7F"/>
                </a:solidFill>
                <a:latin typeface="SamsungOne 400" pitchFamily="34" charset="0"/>
                <a:ea typeface="SamsungOne 400" pitchFamily="34" charset="0"/>
                <a:cs typeface="Arial"/>
                <a:sym typeface="Arial"/>
              </a:rPr>
              <a:t> Supervisado</a:t>
            </a:r>
            <a:endParaRPr lang="es-ES" sz="900" b="0" i="0" u="none" strike="noStrike" cap="none" noProof="0" dirty="0">
              <a:solidFill>
                <a:srgbClr val="7F7F7F"/>
              </a:solidFill>
              <a:latin typeface="SamsungOne 400" pitchFamily="34" charset="0"/>
              <a:ea typeface="SamsungOne 400" pitchFamily="34" charset="0"/>
              <a:cs typeface="Arial"/>
              <a:sym typeface="Arial"/>
            </a:endParaRPr>
          </a:p>
        </p:txBody>
      </p:sp>
    </p:spTree>
    <p:extLst>
      <p:ext uri="{BB962C8B-B14F-4D97-AF65-F5344CB8AC3E}">
        <p14:creationId xmlns:p14="http://schemas.microsoft.com/office/powerpoint/2010/main" val="643406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able of Contents">
  <p:cSld name="7_Table of Contents">
    <p:spTree>
      <p:nvGrpSpPr>
        <p:cNvPr id="1" name="Shape 30"/>
        <p:cNvGrpSpPr/>
        <p:nvPr/>
      </p:nvGrpSpPr>
      <p:grpSpPr>
        <a:xfrm>
          <a:off x="0" y="0"/>
          <a:ext cx="0" cy="0"/>
          <a:chOff x="0" y="0"/>
          <a:chExt cx="0" cy="0"/>
        </a:xfrm>
      </p:grpSpPr>
      <p:sp>
        <p:nvSpPr>
          <p:cNvPr id="7" name="Google Shape;29;p433"/>
          <p:cNvSpPr txBox="1"/>
          <p:nvPr userDrawn="1"/>
        </p:nvSpPr>
        <p:spPr>
          <a:xfrm>
            <a:off x="5786179" y="6498002"/>
            <a:ext cx="5492186"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900"/>
              <a:buFont typeface="Arial"/>
              <a:buNone/>
            </a:pPr>
            <a:r>
              <a:rPr lang="es-ES" sz="900" b="0" i="0" u="none" strike="noStrike" cap="none" noProof="0" dirty="0">
                <a:solidFill>
                  <a:srgbClr val="7F7F7F"/>
                </a:solidFill>
                <a:latin typeface="SamsungOne 400" pitchFamily="34" charset="0"/>
                <a:ea typeface="SamsungOne 400" pitchFamily="34" charset="0"/>
                <a:cs typeface="Arial"/>
                <a:sym typeface="Arial"/>
              </a:rPr>
              <a:t>Capítulo 5. Machine </a:t>
            </a:r>
            <a:r>
              <a:rPr lang="es-ES" sz="900" b="0" i="0" u="none" strike="noStrike" cap="none" noProof="0" dirty="0" err="1">
                <a:solidFill>
                  <a:srgbClr val="7F7F7F"/>
                </a:solidFill>
                <a:latin typeface="SamsungOne 400" pitchFamily="34" charset="0"/>
                <a:ea typeface="SamsungOne 400" pitchFamily="34" charset="0"/>
                <a:cs typeface="Arial"/>
                <a:sym typeface="Arial"/>
              </a:rPr>
              <a:t>Learning</a:t>
            </a:r>
            <a:r>
              <a:rPr lang="es-ES" sz="900" b="0" i="0" u="none" strike="noStrike" cap="none" noProof="0" dirty="0">
                <a:solidFill>
                  <a:srgbClr val="7F7F7F"/>
                </a:solidFill>
                <a:latin typeface="SamsungOne 400" pitchFamily="34" charset="0"/>
                <a:ea typeface="SamsungOne 400" pitchFamily="34" charset="0"/>
                <a:cs typeface="Arial"/>
                <a:sym typeface="Arial"/>
              </a:rPr>
              <a:t> 1 – Aprendizaje</a:t>
            </a:r>
            <a:r>
              <a:rPr lang="es-ES" sz="900" b="0" i="0" u="none" strike="noStrike" cap="none" baseline="0" noProof="0" dirty="0">
                <a:solidFill>
                  <a:srgbClr val="7F7F7F"/>
                </a:solidFill>
                <a:latin typeface="SamsungOne 400" pitchFamily="34" charset="0"/>
                <a:ea typeface="SamsungOne 400" pitchFamily="34" charset="0"/>
                <a:cs typeface="Arial"/>
                <a:sym typeface="Arial"/>
              </a:rPr>
              <a:t> Supervisado</a:t>
            </a:r>
            <a:endParaRPr lang="es-ES" sz="900" b="0" i="0" u="none" strike="noStrike" cap="none" noProof="0" dirty="0">
              <a:solidFill>
                <a:srgbClr val="7F7F7F"/>
              </a:solidFill>
              <a:latin typeface="SamsungOne 400" pitchFamily="34" charset="0"/>
              <a:ea typeface="SamsungOne 400" pitchFamily="34" charset="0"/>
              <a:cs typeface="Arial"/>
              <a:sym typeface="Arial"/>
            </a:endParaRPr>
          </a:p>
        </p:txBody>
      </p:sp>
    </p:spTree>
    <p:extLst>
      <p:ext uri="{BB962C8B-B14F-4D97-AF65-F5344CB8AC3E}">
        <p14:creationId xmlns:p14="http://schemas.microsoft.com/office/powerpoint/2010/main" val="1843615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ortada 1">
  <p:cSld name="Portada 1">
    <p:spTree>
      <p:nvGrpSpPr>
        <p:cNvPr id="1" name="Shape 23"/>
        <p:cNvGrpSpPr/>
        <p:nvPr/>
      </p:nvGrpSpPr>
      <p:grpSpPr>
        <a:xfrm>
          <a:off x="0" y="0"/>
          <a:ext cx="0" cy="0"/>
          <a:chOff x="0" y="0"/>
          <a:chExt cx="0" cy="0"/>
        </a:xfrm>
      </p:grpSpPr>
      <p:sp>
        <p:nvSpPr>
          <p:cNvPr id="24" name="Google Shape;24;g30f9e089eba_0_7"/>
          <p:cNvSpPr/>
          <p:nvPr/>
        </p:nvSpPr>
        <p:spPr>
          <a:xfrm>
            <a:off x="0" y="27878"/>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25" name="Google Shape;25;g30f9e089eba_0_7"/>
          <p:cNvPicPr preferRelativeResize="0"/>
          <p:nvPr/>
        </p:nvPicPr>
        <p:blipFill rotWithShape="1">
          <a:blip r:embed="rId2">
            <a:alphaModFix/>
          </a:blip>
          <a:srcRect l="13622" r="28386" b="2171"/>
          <a:stretch/>
        </p:blipFill>
        <p:spPr>
          <a:xfrm flipH="1">
            <a:off x="6096001" y="392978"/>
            <a:ext cx="6096000" cy="6858000"/>
          </a:xfrm>
          <a:prstGeom prst="rect">
            <a:avLst/>
          </a:prstGeom>
          <a:noFill/>
          <a:ln>
            <a:noFill/>
          </a:ln>
        </p:spPr>
      </p:pic>
      <p:sp>
        <p:nvSpPr>
          <p:cNvPr id="26" name="Google Shape;26;g30f9e089eba_0_7"/>
          <p:cNvSpPr/>
          <p:nvPr/>
        </p:nvSpPr>
        <p:spPr>
          <a:xfrm>
            <a:off x="6095999" y="0"/>
            <a:ext cx="6096000" cy="6858000"/>
          </a:xfrm>
          <a:prstGeom prst="rect">
            <a:avLst/>
          </a:prstGeom>
          <a:solidFill>
            <a:schemeClr val="dk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27" name="Google Shape;27;g30f9e089eba_0_7"/>
          <p:cNvPicPr preferRelativeResize="0"/>
          <p:nvPr/>
        </p:nvPicPr>
        <p:blipFill rotWithShape="1">
          <a:blip r:embed="rId3">
            <a:alphaModFix/>
          </a:blip>
          <a:srcRect/>
          <a:stretch/>
        </p:blipFill>
        <p:spPr>
          <a:xfrm>
            <a:off x="5315671" y="1074821"/>
            <a:ext cx="1069087" cy="1052118"/>
          </a:xfrm>
          <a:prstGeom prst="rect">
            <a:avLst/>
          </a:prstGeom>
          <a:noFill/>
          <a:ln>
            <a:noFill/>
          </a:ln>
        </p:spPr>
      </p:pic>
      <p:pic>
        <p:nvPicPr>
          <p:cNvPr id="28" name="Google Shape;28;g30f9e089eba_0_7"/>
          <p:cNvPicPr preferRelativeResize="0"/>
          <p:nvPr/>
        </p:nvPicPr>
        <p:blipFill rotWithShape="1">
          <a:blip r:embed="rId4">
            <a:alphaModFix/>
          </a:blip>
          <a:srcRect/>
          <a:stretch/>
        </p:blipFill>
        <p:spPr>
          <a:xfrm>
            <a:off x="7462805" y="503252"/>
            <a:ext cx="2416401" cy="1812302"/>
          </a:xfrm>
          <a:prstGeom prst="rect">
            <a:avLst/>
          </a:prstGeom>
          <a:noFill/>
          <a:ln>
            <a:noFill/>
          </a:ln>
        </p:spPr>
      </p:pic>
      <p:pic>
        <p:nvPicPr>
          <p:cNvPr id="29" name="Google Shape;29;g30f9e089eba_0_7"/>
          <p:cNvPicPr preferRelativeResize="0"/>
          <p:nvPr/>
        </p:nvPicPr>
        <p:blipFill rotWithShape="1">
          <a:blip r:embed="rId5">
            <a:alphaModFix/>
          </a:blip>
          <a:srcRect/>
          <a:stretch/>
        </p:blipFill>
        <p:spPr>
          <a:xfrm>
            <a:off x="8413256" y="3627400"/>
            <a:ext cx="4238868" cy="2525750"/>
          </a:xfrm>
          <a:prstGeom prst="rect">
            <a:avLst/>
          </a:prstGeom>
          <a:noFill/>
          <a:ln>
            <a:noFill/>
          </a:ln>
        </p:spPr>
      </p:pic>
      <p:pic>
        <p:nvPicPr>
          <p:cNvPr id="30" name="Google Shape;30;g30f9e089eba_0_7"/>
          <p:cNvPicPr preferRelativeResize="0"/>
          <p:nvPr/>
        </p:nvPicPr>
        <p:blipFill rotWithShape="1">
          <a:blip r:embed="rId6">
            <a:alphaModFix/>
          </a:blip>
          <a:srcRect/>
          <a:stretch/>
        </p:blipFill>
        <p:spPr>
          <a:xfrm rot="5400000">
            <a:off x="4232522" y="5397501"/>
            <a:ext cx="1409701" cy="1511301"/>
          </a:xfrm>
          <a:prstGeom prst="rect">
            <a:avLst/>
          </a:prstGeom>
          <a:noFill/>
          <a:ln>
            <a:noFill/>
          </a:ln>
        </p:spPr>
      </p:pic>
      <p:sp>
        <p:nvSpPr>
          <p:cNvPr id="31" name="Google Shape;31;g30f9e089eba_0_7"/>
          <p:cNvSpPr/>
          <p:nvPr/>
        </p:nvSpPr>
        <p:spPr>
          <a:xfrm>
            <a:off x="0" y="-13939"/>
            <a:ext cx="12192000" cy="832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32" name="Google Shape;32;g30f9e089eba_0_7"/>
          <p:cNvSpPr txBox="1">
            <a:spLocks noGrp="1"/>
          </p:cNvSpPr>
          <p:nvPr>
            <p:ph type="ctrTitle"/>
          </p:nvPr>
        </p:nvSpPr>
        <p:spPr>
          <a:xfrm>
            <a:off x="518525" y="1780788"/>
            <a:ext cx="4627800" cy="2387700"/>
          </a:xfrm>
          <a:prstGeom prst="rect">
            <a:avLst/>
          </a:prstGeom>
          <a:noFill/>
          <a:ln>
            <a:noFill/>
          </a:ln>
        </p:spPr>
        <p:txBody>
          <a:bodyPr spcFirstLastPara="1" wrap="square" lIns="91425" tIns="45700" rIns="91425" bIns="45700" anchor="b" anchorCtr="0">
            <a:normAutofit/>
          </a:bodyPr>
          <a:lstStyle>
            <a:lvl1pPr lvl="0">
              <a:lnSpc>
                <a:spcPct val="90000"/>
              </a:lnSpc>
              <a:spcBef>
                <a:spcPts val="0"/>
              </a:spcBef>
              <a:spcAft>
                <a:spcPts val="0"/>
              </a:spcAft>
              <a:buClr>
                <a:schemeClr val="lt1"/>
              </a:buClr>
              <a:buSzPts val="4400"/>
              <a:buFont typeface="Arial"/>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r>
              <a:rPr lang="es-ES"/>
              <a:t>Haga clic para modificar el estilo de título del patrón</a:t>
            </a:r>
            <a:endParaRPr/>
          </a:p>
        </p:txBody>
      </p:sp>
      <p:sp>
        <p:nvSpPr>
          <p:cNvPr id="33" name="Google Shape;33;g30f9e089eba_0_7"/>
          <p:cNvSpPr txBox="1">
            <a:spLocks noGrp="1"/>
          </p:cNvSpPr>
          <p:nvPr>
            <p:ph type="subTitle" idx="1"/>
          </p:nvPr>
        </p:nvSpPr>
        <p:spPr>
          <a:xfrm>
            <a:off x="518525" y="4497450"/>
            <a:ext cx="4833300" cy="951000"/>
          </a:xfrm>
          <a:prstGeom prst="rect">
            <a:avLst/>
          </a:prstGeom>
          <a:noFill/>
          <a:ln>
            <a:noFill/>
          </a:ln>
        </p:spPr>
        <p:txBody>
          <a:bodyPr spcFirstLastPara="1" wrap="square" lIns="91425" tIns="45700" rIns="91425" bIns="45700" anchor="t" anchorCtr="0">
            <a:normAutofit/>
          </a:bodyPr>
          <a:lstStyle>
            <a:lvl1pPr lvl="0">
              <a:lnSpc>
                <a:spcPct val="90000"/>
              </a:lnSpc>
              <a:spcBef>
                <a:spcPts val="1000"/>
              </a:spcBef>
              <a:spcAft>
                <a:spcPts val="0"/>
              </a:spcAft>
              <a:buClr>
                <a:schemeClr val="lt1"/>
              </a:buClr>
              <a:buSzPts val="2400"/>
              <a:buNone/>
              <a:defRPr sz="2400">
                <a:solidFill>
                  <a:schemeClr val="lt1"/>
                </a:solidFill>
              </a:defRPr>
            </a:lvl1pPr>
            <a:lvl2pPr lvl="1">
              <a:lnSpc>
                <a:spcPct val="90000"/>
              </a:lnSpc>
              <a:spcBef>
                <a:spcPts val="500"/>
              </a:spcBef>
              <a:spcAft>
                <a:spcPts val="0"/>
              </a:spcAft>
              <a:buClr>
                <a:schemeClr val="lt1"/>
              </a:buClr>
              <a:buSzPts val="2000"/>
              <a:buNone/>
              <a:defRPr sz="2000">
                <a:solidFill>
                  <a:schemeClr val="lt1"/>
                </a:solidFill>
              </a:defRPr>
            </a:lvl2pPr>
            <a:lvl3pPr lvl="2">
              <a:lnSpc>
                <a:spcPct val="90000"/>
              </a:lnSpc>
              <a:spcBef>
                <a:spcPts val="500"/>
              </a:spcBef>
              <a:spcAft>
                <a:spcPts val="0"/>
              </a:spcAft>
              <a:buClr>
                <a:schemeClr val="lt1"/>
              </a:buClr>
              <a:buSzPts val="1800"/>
              <a:buNone/>
              <a:defRPr sz="1800">
                <a:solidFill>
                  <a:schemeClr val="lt1"/>
                </a:solidFill>
              </a:defRPr>
            </a:lvl3pPr>
            <a:lvl4pPr lvl="3">
              <a:lnSpc>
                <a:spcPct val="90000"/>
              </a:lnSpc>
              <a:spcBef>
                <a:spcPts val="500"/>
              </a:spcBef>
              <a:spcAft>
                <a:spcPts val="0"/>
              </a:spcAft>
              <a:buClr>
                <a:schemeClr val="lt1"/>
              </a:buClr>
              <a:buSzPts val="1600"/>
              <a:buNone/>
              <a:defRPr sz="1600">
                <a:solidFill>
                  <a:schemeClr val="lt1"/>
                </a:solidFill>
              </a:defRPr>
            </a:lvl4pPr>
            <a:lvl5pPr lvl="4">
              <a:lnSpc>
                <a:spcPct val="90000"/>
              </a:lnSpc>
              <a:spcBef>
                <a:spcPts val="500"/>
              </a:spcBef>
              <a:spcAft>
                <a:spcPts val="0"/>
              </a:spcAft>
              <a:buClr>
                <a:schemeClr val="lt1"/>
              </a:buClr>
              <a:buSzPts val="1600"/>
              <a:buNone/>
              <a:defRPr sz="1600">
                <a:solidFill>
                  <a:schemeClr val="lt1"/>
                </a:solidFill>
              </a:defRPr>
            </a:lvl5pPr>
            <a:lvl6pPr lvl="5">
              <a:lnSpc>
                <a:spcPct val="90000"/>
              </a:lnSpc>
              <a:spcBef>
                <a:spcPts val="500"/>
              </a:spcBef>
              <a:spcAft>
                <a:spcPts val="0"/>
              </a:spcAft>
              <a:buClr>
                <a:schemeClr val="lt1"/>
              </a:buClr>
              <a:buSzPts val="1600"/>
              <a:buNone/>
              <a:defRPr sz="1600">
                <a:solidFill>
                  <a:schemeClr val="lt1"/>
                </a:solidFill>
              </a:defRPr>
            </a:lvl6pPr>
            <a:lvl7pPr lvl="6">
              <a:lnSpc>
                <a:spcPct val="90000"/>
              </a:lnSpc>
              <a:spcBef>
                <a:spcPts val="500"/>
              </a:spcBef>
              <a:spcAft>
                <a:spcPts val="0"/>
              </a:spcAft>
              <a:buClr>
                <a:schemeClr val="lt1"/>
              </a:buClr>
              <a:buSzPts val="1600"/>
              <a:buNone/>
              <a:defRPr sz="1600">
                <a:solidFill>
                  <a:schemeClr val="lt1"/>
                </a:solidFill>
              </a:defRPr>
            </a:lvl7pPr>
            <a:lvl8pPr lvl="7">
              <a:lnSpc>
                <a:spcPct val="90000"/>
              </a:lnSpc>
              <a:spcBef>
                <a:spcPts val="500"/>
              </a:spcBef>
              <a:spcAft>
                <a:spcPts val="0"/>
              </a:spcAft>
              <a:buClr>
                <a:schemeClr val="lt1"/>
              </a:buClr>
              <a:buSzPts val="1600"/>
              <a:buNone/>
              <a:defRPr sz="1600">
                <a:solidFill>
                  <a:schemeClr val="lt1"/>
                </a:solidFill>
              </a:defRPr>
            </a:lvl8pPr>
            <a:lvl9pPr lvl="8">
              <a:lnSpc>
                <a:spcPct val="90000"/>
              </a:lnSpc>
              <a:spcBef>
                <a:spcPts val="500"/>
              </a:spcBef>
              <a:spcAft>
                <a:spcPts val="0"/>
              </a:spcAft>
              <a:buClr>
                <a:schemeClr val="lt1"/>
              </a:buClr>
              <a:buSzPts val="1600"/>
              <a:buNone/>
              <a:defRPr sz="1600">
                <a:solidFill>
                  <a:schemeClr val="lt1"/>
                </a:solidFill>
              </a:defRPr>
            </a:lvl9pPr>
          </a:lstStyle>
          <a:p>
            <a:r>
              <a:rPr lang="es-ES"/>
              <a:t>Haga clic para editar el estilo de subtítulo del patrón</a:t>
            </a:r>
            <a:endParaRPr/>
          </a:p>
        </p:txBody>
      </p:sp>
      <p:sp>
        <p:nvSpPr>
          <p:cNvPr id="34" name="Google Shape;34;g30f9e089eba_0_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pic>
        <p:nvPicPr>
          <p:cNvPr id="35" name="Google Shape;35;g30f9e089eba_0_7"/>
          <p:cNvPicPr preferRelativeResize="0"/>
          <p:nvPr/>
        </p:nvPicPr>
        <p:blipFill rotWithShape="1">
          <a:blip r:embed="rId7">
            <a:alphaModFix/>
          </a:blip>
          <a:srcRect/>
          <a:stretch/>
        </p:blipFill>
        <p:spPr>
          <a:xfrm>
            <a:off x="772998" y="284978"/>
            <a:ext cx="1410575" cy="216000"/>
          </a:xfrm>
          <a:prstGeom prst="rect">
            <a:avLst/>
          </a:prstGeom>
          <a:noFill/>
          <a:ln>
            <a:noFill/>
          </a:ln>
        </p:spPr>
      </p:pic>
      <p:pic>
        <p:nvPicPr>
          <p:cNvPr id="36" name="Google Shape;36;g30f9e089eba_0_7"/>
          <p:cNvPicPr preferRelativeResize="0"/>
          <p:nvPr/>
        </p:nvPicPr>
        <p:blipFill rotWithShape="1">
          <a:blip r:embed="rId8">
            <a:alphaModFix/>
          </a:blip>
          <a:srcRect/>
          <a:stretch/>
        </p:blipFill>
        <p:spPr>
          <a:xfrm>
            <a:off x="10561576" y="284978"/>
            <a:ext cx="857427" cy="216001"/>
          </a:xfrm>
          <a:prstGeom prst="rect">
            <a:avLst/>
          </a:prstGeom>
          <a:noFill/>
          <a:ln>
            <a:noFill/>
          </a:ln>
        </p:spPr>
      </p:pic>
    </p:spTree>
    <p:extLst>
      <p:ext uri="{BB962C8B-B14F-4D97-AF65-F5344CB8AC3E}">
        <p14:creationId xmlns:p14="http://schemas.microsoft.com/office/powerpoint/2010/main" val="194511379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ortada de Unidad">
  <p:cSld name="Portada de Unidad">
    <p:spTree>
      <p:nvGrpSpPr>
        <p:cNvPr id="1" name="Shape 37"/>
        <p:cNvGrpSpPr/>
        <p:nvPr/>
      </p:nvGrpSpPr>
      <p:grpSpPr>
        <a:xfrm>
          <a:off x="0" y="0"/>
          <a:ext cx="0" cy="0"/>
          <a:chOff x="0" y="0"/>
          <a:chExt cx="0" cy="0"/>
        </a:xfrm>
      </p:grpSpPr>
      <p:pic>
        <p:nvPicPr>
          <p:cNvPr id="38" name="Google Shape;38;p16"/>
          <p:cNvPicPr preferRelativeResize="0"/>
          <p:nvPr/>
        </p:nvPicPr>
        <p:blipFill rotWithShape="1">
          <a:blip r:embed="rId2">
            <a:alphaModFix/>
          </a:blip>
          <a:srcRect/>
          <a:stretch/>
        </p:blipFill>
        <p:spPr>
          <a:xfrm flipH="1">
            <a:off x="0" y="0"/>
            <a:ext cx="12192000" cy="6858000"/>
          </a:xfrm>
          <a:prstGeom prst="rect">
            <a:avLst/>
          </a:prstGeom>
          <a:noFill/>
          <a:ln>
            <a:noFill/>
          </a:ln>
        </p:spPr>
      </p:pic>
      <p:sp>
        <p:nvSpPr>
          <p:cNvPr id="39" name="Google Shape;3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
        <p:nvSpPr>
          <p:cNvPr id="40" name="Google Shape;40;p16"/>
          <p:cNvSpPr/>
          <p:nvPr/>
        </p:nvSpPr>
        <p:spPr>
          <a:xfrm>
            <a:off x="0" y="-13950"/>
            <a:ext cx="6203400" cy="22929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pic>
        <p:nvPicPr>
          <p:cNvPr id="41" name="Google Shape;41;p16"/>
          <p:cNvPicPr preferRelativeResize="0"/>
          <p:nvPr/>
        </p:nvPicPr>
        <p:blipFill rotWithShape="1">
          <a:blip r:embed="rId3">
            <a:alphaModFix/>
          </a:blip>
          <a:srcRect/>
          <a:stretch/>
        </p:blipFill>
        <p:spPr>
          <a:xfrm>
            <a:off x="772998" y="284978"/>
            <a:ext cx="1410575" cy="216000"/>
          </a:xfrm>
          <a:prstGeom prst="rect">
            <a:avLst/>
          </a:prstGeom>
          <a:noFill/>
          <a:ln>
            <a:noFill/>
          </a:ln>
        </p:spPr>
      </p:pic>
      <p:pic>
        <p:nvPicPr>
          <p:cNvPr id="42" name="Google Shape;42;p16"/>
          <p:cNvPicPr preferRelativeResize="0"/>
          <p:nvPr/>
        </p:nvPicPr>
        <p:blipFill rotWithShape="1">
          <a:blip r:embed="rId4">
            <a:alphaModFix/>
          </a:blip>
          <a:srcRect/>
          <a:stretch/>
        </p:blipFill>
        <p:spPr>
          <a:xfrm>
            <a:off x="10561576" y="284978"/>
            <a:ext cx="857427" cy="216001"/>
          </a:xfrm>
          <a:prstGeom prst="rect">
            <a:avLst/>
          </a:prstGeom>
          <a:noFill/>
          <a:ln>
            <a:noFill/>
          </a:ln>
        </p:spPr>
      </p:pic>
      <p:sp>
        <p:nvSpPr>
          <p:cNvPr id="43" name="Google Shape;43;p16"/>
          <p:cNvSpPr txBox="1">
            <a:spLocks noGrp="1"/>
          </p:cNvSpPr>
          <p:nvPr>
            <p:ph type="title"/>
          </p:nvPr>
        </p:nvSpPr>
        <p:spPr>
          <a:xfrm>
            <a:off x="838200" y="789750"/>
            <a:ext cx="4465500" cy="1099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600"/>
              <a:buFont typeface="Arial"/>
              <a:buNone/>
              <a:defRPr sz="2600">
                <a:solidFill>
                  <a:schemeClr val="lt1"/>
                </a:solidFill>
              </a:defRPr>
            </a:lvl1pPr>
            <a:lvl2pPr lvl="1">
              <a:spcBef>
                <a:spcPts val="0"/>
              </a:spcBef>
              <a:spcAft>
                <a:spcPts val="0"/>
              </a:spcAft>
              <a:buSzPts val="100"/>
              <a:buNone/>
              <a:defRPr sz="400"/>
            </a:lvl2pPr>
            <a:lvl3pPr lvl="2">
              <a:spcBef>
                <a:spcPts val="0"/>
              </a:spcBef>
              <a:spcAft>
                <a:spcPts val="0"/>
              </a:spcAft>
              <a:buSzPts val="100"/>
              <a:buNone/>
              <a:defRPr sz="400"/>
            </a:lvl3pPr>
            <a:lvl4pPr lvl="3">
              <a:spcBef>
                <a:spcPts val="0"/>
              </a:spcBef>
              <a:spcAft>
                <a:spcPts val="0"/>
              </a:spcAft>
              <a:buSzPts val="100"/>
              <a:buNone/>
              <a:defRPr sz="400"/>
            </a:lvl4pPr>
            <a:lvl5pPr lvl="4">
              <a:spcBef>
                <a:spcPts val="0"/>
              </a:spcBef>
              <a:spcAft>
                <a:spcPts val="0"/>
              </a:spcAft>
              <a:buSzPts val="100"/>
              <a:buNone/>
              <a:defRPr sz="400"/>
            </a:lvl5pPr>
            <a:lvl6pPr lvl="5">
              <a:spcBef>
                <a:spcPts val="0"/>
              </a:spcBef>
              <a:spcAft>
                <a:spcPts val="0"/>
              </a:spcAft>
              <a:buSzPts val="100"/>
              <a:buNone/>
              <a:defRPr sz="400"/>
            </a:lvl6pPr>
            <a:lvl7pPr lvl="6">
              <a:spcBef>
                <a:spcPts val="0"/>
              </a:spcBef>
              <a:spcAft>
                <a:spcPts val="0"/>
              </a:spcAft>
              <a:buSzPts val="100"/>
              <a:buNone/>
              <a:defRPr sz="400"/>
            </a:lvl7pPr>
            <a:lvl8pPr lvl="7">
              <a:spcBef>
                <a:spcPts val="0"/>
              </a:spcBef>
              <a:spcAft>
                <a:spcPts val="0"/>
              </a:spcAft>
              <a:buSzPts val="100"/>
              <a:buNone/>
              <a:defRPr sz="400"/>
            </a:lvl8pPr>
            <a:lvl9pPr lvl="8">
              <a:spcBef>
                <a:spcPts val="0"/>
              </a:spcBef>
              <a:spcAft>
                <a:spcPts val="0"/>
              </a:spcAft>
              <a:buSzPts val="100"/>
              <a:buNone/>
              <a:defRPr sz="400"/>
            </a:lvl9pPr>
          </a:lstStyle>
          <a:p>
            <a:r>
              <a:rPr lang="es-ES"/>
              <a:t>Haga clic para modificar el estilo de título del patrón</a:t>
            </a:r>
            <a:endParaRPr/>
          </a:p>
        </p:txBody>
      </p:sp>
      <p:sp>
        <p:nvSpPr>
          <p:cNvPr id="44" name="Google Shape;44;p16"/>
          <p:cNvSpPr txBox="1">
            <a:spLocks noGrp="1"/>
          </p:cNvSpPr>
          <p:nvPr>
            <p:ph type="subTitle" idx="1"/>
          </p:nvPr>
        </p:nvSpPr>
        <p:spPr>
          <a:xfrm>
            <a:off x="838200" y="1922649"/>
            <a:ext cx="4465500" cy="1099200"/>
          </a:xfrm>
          <a:prstGeom prst="rect">
            <a:avLst/>
          </a:prstGeom>
          <a:noFill/>
          <a:ln>
            <a:noFill/>
          </a:ln>
        </p:spPr>
        <p:txBody>
          <a:bodyPr spcFirstLastPara="1" wrap="square" lIns="91425" tIns="45700" rIns="91425" bIns="45700" anchor="t" anchorCtr="0">
            <a:normAutofit/>
          </a:bodyPr>
          <a:lstStyle>
            <a:lvl1pPr lvl="0">
              <a:lnSpc>
                <a:spcPct val="90000"/>
              </a:lnSpc>
              <a:spcBef>
                <a:spcPts val="1000"/>
              </a:spcBef>
              <a:spcAft>
                <a:spcPts val="0"/>
              </a:spcAft>
              <a:buClr>
                <a:schemeClr val="lt1"/>
              </a:buClr>
              <a:buSzPts val="2000"/>
              <a:buNone/>
              <a:defRPr sz="2000">
                <a:solidFill>
                  <a:schemeClr val="lt1"/>
                </a:solidFill>
              </a:defRPr>
            </a:lvl1pPr>
            <a:lvl2pPr lvl="1">
              <a:lnSpc>
                <a:spcPct val="90000"/>
              </a:lnSpc>
              <a:spcBef>
                <a:spcPts val="500"/>
              </a:spcBef>
              <a:spcAft>
                <a:spcPts val="0"/>
              </a:spcAft>
              <a:buClr>
                <a:schemeClr val="lt1"/>
              </a:buClr>
              <a:buSzPts val="1600"/>
              <a:buNone/>
              <a:defRPr sz="1600">
                <a:solidFill>
                  <a:schemeClr val="lt1"/>
                </a:solidFill>
              </a:defRPr>
            </a:lvl2pPr>
            <a:lvl3pPr lvl="2">
              <a:lnSpc>
                <a:spcPct val="90000"/>
              </a:lnSpc>
              <a:spcBef>
                <a:spcPts val="500"/>
              </a:spcBef>
              <a:spcAft>
                <a:spcPts val="0"/>
              </a:spcAft>
              <a:buClr>
                <a:schemeClr val="lt1"/>
              </a:buClr>
              <a:buSzPts val="1400"/>
              <a:buNone/>
              <a:defRPr sz="1400">
                <a:solidFill>
                  <a:schemeClr val="lt1"/>
                </a:solidFill>
              </a:defRPr>
            </a:lvl3pPr>
            <a:lvl4pPr lvl="3">
              <a:lnSpc>
                <a:spcPct val="90000"/>
              </a:lnSpc>
              <a:spcBef>
                <a:spcPts val="500"/>
              </a:spcBef>
              <a:spcAft>
                <a:spcPts val="0"/>
              </a:spcAft>
              <a:buClr>
                <a:schemeClr val="lt1"/>
              </a:buClr>
              <a:buSzPts val="1200"/>
              <a:buNone/>
              <a:defRPr sz="1200">
                <a:solidFill>
                  <a:schemeClr val="lt1"/>
                </a:solidFill>
              </a:defRPr>
            </a:lvl4pPr>
            <a:lvl5pPr lvl="4">
              <a:lnSpc>
                <a:spcPct val="90000"/>
              </a:lnSpc>
              <a:spcBef>
                <a:spcPts val="500"/>
              </a:spcBef>
              <a:spcAft>
                <a:spcPts val="0"/>
              </a:spcAft>
              <a:buClr>
                <a:schemeClr val="lt1"/>
              </a:buClr>
              <a:buSzPts val="1200"/>
              <a:buNone/>
              <a:defRPr sz="1200">
                <a:solidFill>
                  <a:schemeClr val="lt1"/>
                </a:solidFill>
              </a:defRPr>
            </a:lvl5pPr>
            <a:lvl6pPr lvl="5">
              <a:lnSpc>
                <a:spcPct val="90000"/>
              </a:lnSpc>
              <a:spcBef>
                <a:spcPts val="500"/>
              </a:spcBef>
              <a:spcAft>
                <a:spcPts val="0"/>
              </a:spcAft>
              <a:buClr>
                <a:schemeClr val="lt1"/>
              </a:buClr>
              <a:buSzPts val="1200"/>
              <a:buNone/>
              <a:defRPr sz="1200">
                <a:solidFill>
                  <a:schemeClr val="lt1"/>
                </a:solidFill>
              </a:defRPr>
            </a:lvl6pPr>
            <a:lvl7pPr lvl="6">
              <a:lnSpc>
                <a:spcPct val="90000"/>
              </a:lnSpc>
              <a:spcBef>
                <a:spcPts val="500"/>
              </a:spcBef>
              <a:spcAft>
                <a:spcPts val="0"/>
              </a:spcAft>
              <a:buClr>
                <a:schemeClr val="lt1"/>
              </a:buClr>
              <a:buSzPts val="1200"/>
              <a:buNone/>
              <a:defRPr sz="1200">
                <a:solidFill>
                  <a:schemeClr val="lt1"/>
                </a:solidFill>
              </a:defRPr>
            </a:lvl7pPr>
            <a:lvl8pPr lvl="7">
              <a:lnSpc>
                <a:spcPct val="90000"/>
              </a:lnSpc>
              <a:spcBef>
                <a:spcPts val="500"/>
              </a:spcBef>
              <a:spcAft>
                <a:spcPts val="0"/>
              </a:spcAft>
              <a:buClr>
                <a:schemeClr val="lt1"/>
              </a:buClr>
              <a:buSzPts val="1200"/>
              <a:buNone/>
              <a:defRPr sz="1200">
                <a:solidFill>
                  <a:schemeClr val="lt1"/>
                </a:solidFill>
              </a:defRPr>
            </a:lvl8pPr>
            <a:lvl9pPr lvl="8">
              <a:lnSpc>
                <a:spcPct val="90000"/>
              </a:lnSpc>
              <a:spcBef>
                <a:spcPts val="500"/>
              </a:spcBef>
              <a:spcAft>
                <a:spcPts val="0"/>
              </a:spcAft>
              <a:buClr>
                <a:schemeClr val="lt1"/>
              </a:buClr>
              <a:buSzPts val="1200"/>
              <a:buNone/>
              <a:defRPr sz="1200">
                <a:solidFill>
                  <a:schemeClr val="lt1"/>
                </a:solidFill>
              </a:defRPr>
            </a:lvl9pPr>
          </a:lstStyle>
          <a:p>
            <a:r>
              <a:rPr lang="es-ES"/>
              <a:t>Haga clic para editar el estilo de subtítulo del patrón</a:t>
            </a:r>
            <a:endParaRPr/>
          </a:p>
        </p:txBody>
      </p:sp>
      <p:sp>
        <p:nvSpPr>
          <p:cNvPr id="45" name="Google Shape;45;p16"/>
          <p:cNvSpPr txBox="1">
            <a:spLocks noGrp="1"/>
          </p:cNvSpPr>
          <p:nvPr>
            <p:ph type="body" idx="2"/>
          </p:nvPr>
        </p:nvSpPr>
        <p:spPr>
          <a:xfrm>
            <a:off x="6739275" y="1046500"/>
            <a:ext cx="5092200" cy="5229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s-ES"/>
              <a:t>Editar el estilo de texto del patrón</a:t>
            </a:r>
          </a:p>
        </p:txBody>
      </p:sp>
    </p:spTree>
    <p:extLst>
      <p:ext uri="{BB962C8B-B14F-4D97-AF65-F5344CB8AC3E}">
        <p14:creationId xmlns:p14="http://schemas.microsoft.com/office/powerpoint/2010/main" val="188390679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ido 2" type="obj">
  <p:cSld name="Contenido 2">
    <p:spTree>
      <p:nvGrpSpPr>
        <p:cNvPr id="1" name="Shape 46"/>
        <p:cNvGrpSpPr/>
        <p:nvPr/>
      </p:nvGrpSpPr>
      <p:grpSpPr>
        <a:xfrm>
          <a:off x="0" y="0"/>
          <a:ext cx="0" cy="0"/>
          <a:chOff x="0" y="0"/>
          <a:chExt cx="0" cy="0"/>
        </a:xfrm>
      </p:grpSpPr>
      <p:sp>
        <p:nvSpPr>
          <p:cNvPr id="47" name="Google Shape;47;p17"/>
          <p:cNvSpPr txBox="1">
            <a:spLocks noGrp="1"/>
          </p:cNvSpPr>
          <p:nvPr>
            <p:ph type="title"/>
          </p:nvPr>
        </p:nvSpPr>
        <p:spPr>
          <a:xfrm>
            <a:off x="838200" y="1096653"/>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s-ES"/>
              <a:t>Haga clic para modificar el estilo de título del patrón</a:t>
            </a:r>
            <a:endParaRPr/>
          </a:p>
        </p:txBody>
      </p:sp>
      <p:sp>
        <p:nvSpPr>
          <p:cNvPr id="48" name="Google Shape;48;p17"/>
          <p:cNvSpPr txBox="1">
            <a:spLocks noGrp="1"/>
          </p:cNvSpPr>
          <p:nvPr>
            <p:ph type="body" idx="1"/>
          </p:nvPr>
        </p:nvSpPr>
        <p:spPr>
          <a:xfrm>
            <a:off x="838200" y="2464525"/>
            <a:ext cx="10515600" cy="3407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s-ES"/>
              <a:t>Editar el estilo de texto del patrón</a:t>
            </a:r>
          </a:p>
        </p:txBody>
      </p:sp>
      <p:sp>
        <p:nvSpPr>
          <p:cNvPr id="49" name="Google Shape;4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extLst>
      <p:ext uri="{BB962C8B-B14F-4D97-AF65-F5344CB8AC3E}">
        <p14:creationId xmlns:p14="http://schemas.microsoft.com/office/powerpoint/2010/main" val="155683677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ido 2 1">
  <p:cSld name="Contenido 2 1">
    <p:spTree>
      <p:nvGrpSpPr>
        <p:cNvPr id="1" name="Shape 52"/>
        <p:cNvGrpSpPr/>
        <p:nvPr/>
      </p:nvGrpSpPr>
      <p:grpSpPr>
        <a:xfrm>
          <a:off x="0" y="0"/>
          <a:ext cx="0" cy="0"/>
          <a:chOff x="0" y="0"/>
          <a:chExt cx="0" cy="0"/>
        </a:xfrm>
      </p:grpSpPr>
      <p:sp>
        <p:nvSpPr>
          <p:cNvPr id="53" name="Google Shape;53;g30f9e089eba_0_94"/>
          <p:cNvSpPr txBox="1">
            <a:spLocks noGrp="1"/>
          </p:cNvSpPr>
          <p:nvPr>
            <p:ph type="title"/>
          </p:nvPr>
        </p:nvSpPr>
        <p:spPr>
          <a:xfrm>
            <a:off x="2955075" y="91100"/>
            <a:ext cx="6830100" cy="6429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00"/>
              <a:buNone/>
              <a:defRPr sz="3000">
                <a:solidFill>
                  <a:schemeClr val="lt1"/>
                </a:solidFill>
              </a:defRPr>
            </a:lvl1pPr>
            <a:lvl2pPr lvl="1" algn="ctr">
              <a:spcBef>
                <a:spcPts val="0"/>
              </a:spcBef>
              <a:spcAft>
                <a:spcPts val="0"/>
              </a:spcAft>
              <a:buClr>
                <a:schemeClr val="lt1"/>
              </a:buClr>
              <a:buSzPts val="100"/>
              <a:buNone/>
              <a:defRPr sz="400">
                <a:solidFill>
                  <a:schemeClr val="lt1"/>
                </a:solidFill>
              </a:defRPr>
            </a:lvl2pPr>
            <a:lvl3pPr lvl="2" algn="ctr">
              <a:spcBef>
                <a:spcPts val="0"/>
              </a:spcBef>
              <a:spcAft>
                <a:spcPts val="0"/>
              </a:spcAft>
              <a:buClr>
                <a:schemeClr val="lt1"/>
              </a:buClr>
              <a:buSzPts val="100"/>
              <a:buNone/>
              <a:defRPr sz="400">
                <a:solidFill>
                  <a:schemeClr val="lt1"/>
                </a:solidFill>
              </a:defRPr>
            </a:lvl3pPr>
            <a:lvl4pPr lvl="3" algn="ctr">
              <a:spcBef>
                <a:spcPts val="0"/>
              </a:spcBef>
              <a:spcAft>
                <a:spcPts val="0"/>
              </a:spcAft>
              <a:buClr>
                <a:schemeClr val="lt1"/>
              </a:buClr>
              <a:buSzPts val="100"/>
              <a:buNone/>
              <a:defRPr sz="400">
                <a:solidFill>
                  <a:schemeClr val="lt1"/>
                </a:solidFill>
              </a:defRPr>
            </a:lvl4pPr>
            <a:lvl5pPr lvl="4" algn="ctr">
              <a:spcBef>
                <a:spcPts val="0"/>
              </a:spcBef>
              <a:spcAft>
                <a:spcPts val="0"/>
              </a:spcAft>
              <a:buClr>
                <a:schemeClr val="lt1"/>
              </a:buClr>
              <a:buSzPts val="100"/>
              <a:buNone/>
              <a:defRPr sz="400">
                <a:solidFill>
                  <a:schemeClr val="lt1"/>
                </a:solidFill>
              </a:defRPr>
            </a:lvl5pPr>
            <a:lvl6pPr lvl="5" algn="ctr">
              <a:spcBef>
                <a:spcPts val="0"/>
              </a:spcBef>
              <a:spcAft>
                <a:spcPts val="0"/>
              </a:spcAft>
              <a:buClr>
                <a:schemeClr val="lt1"/>
              </a:buClr>
              <a:buSzPts val="100"/>
              <a:buNone/>
              <a:defRPr sz="400">
                <a:solidFill>
                  <a:schemeClr val="lt1"/>
                </a:solidFill>
              </a:defRPr>
            </a:lvl6pPr>
            <a:lvl7pPr lvl="6" algn="ctr">
              <a:spcBef>
                <a:spcPts val="0"/>
              </a:spcBef>
              <a:spcAft>
                <a:spcPts val="0"/>
              </a:spcAft>
              <a:buClr>
                <a:schemeClr val="lt1"/>
              </a:buClr>
              <a:buSzPts val="100"/>
              <a:buNone/>
              <a:defRPr sz="400">
                <a:solidFill>
                  <a:schemeClr val="lt1"/>
                </a:solidFill>
              </a:defRPr>
            </a:lvl7pPr>
            <a:lvl8pPr lvl="7" algn="ctr">
              <a:spcBef>
                <a:spcPts val="0"/>
              </a:spcBef>
              <a:spcAft>
                <a:spcPts val="0"/>
              </a:spcAft>
              <a:buClr>
                <a:schemeClr val="lt1"/>
              </a:buClr>
              <a:buSzPts val="100"/>
              <a:buNone/>
              <a:defRPr sz="400">
                <a:solidFill>
                  <a:schemeClr val="lt1"/>
                </a:solidFill>
              </a:defRPr>
            </a:lvl8pPr>
            <a:lvl9pPr lvl="8" algn="ctr">
              <a:spcBef>
                <a:spcPts val="0"/>
              </a:spcBef>
              <a:spcAft>
                <a:spcPts val="0"/>
              </a:spcAft>
              <a:buClr>
                <a:schemeClr val="lt1"/>
              </a:buClr>
              <a:buSzPts val="100"/>
              <a:buNone/>
              <a:defRPr sz="400">
                <a:solidFill>
                  <a:schemeClr val="lt1"/>
                </a:solidFill>
              </a:defRPr>
            </a:lvl9pPr>
          </a:lstStyle>
          <a:p>
            <a:r>
              <a:rPr lang="es-ES"/>
              <a:t>Haga clic para modificar el estilo de título del patrón</a:t>
            </a:r>
            <a:endParaRPr/>
          </a:p>
        </p:txBody>
      </p:sp>
      <p:sp>
        <p:nvSpPr>
          <p:cNvPr id="54" name="Google Shape;54;g30f9e089eba_0_94"/>
          <p:cNvSpPr txBox="1">
            <a:spLocks noGrp="1"/>
          </p:cNvSpPr>
          <p:nvPr>
            <p:ph type="body" idx="1"/>
          </p:nvPr>
        </p:nvSpPr>
        <p:spPr>
          <a:xfrm>
            <a:off x="838200" y="1231725"/>
            <a:ext cx="10515600" cy="5008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s-ES"/>
              <a:t>Editar el estilo de texto del patrón</a:t>
            </a:r>
          </a:p>
        </p:txBody>
      </p:sp>
      <p:sp>
        <p:nvSpPr>
          <p:cNvPr id="55" name="Google Shape;55;g30f9e089eba_0_9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g30f9e089eba_0_9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g30f9e089eba_0_9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extLst>
      <p:ext uri="{BB962C8B-B14F-4D97-AF65-F5344CB8AC3E}">
        <p14:creationId xmlns:p14="http://schemas.microsoft.com/office/powerpoint/2010/main" val="313519615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ortada 5" type="secHead">
  <p:cSld name="Portada 5">
    <p:spTree>
      <p:nvGrpSpPr>
        <p:cNvPr id="1" name="Shape 58"/>
        <p:cNvGrpSpPr/>
        <p:nvPr/>
      </p:nvGrpSpPr>
      <p:grpSpPr>
        <a:xfrm>
          <a:off x="0" y="0"/>
          <a:ext cx="0" cy="0"/>
          <a:chOff x="0" y="0"/>
          <a:chExt cx="0" cy="0"/>
        </a:xfrm>
      </p:grpSpPr>
      <p:pic>
        <p:nvPicPr>
          <p:cNvPr id="59" name="Google Shape;59;p1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0" name="Google Shape;60;p18"/>
          <p:cNvSpPr txBox="1">
            <a:spLocks noGrp="1"/>
          </p:cNvSpPr>
          <p:nvPr>
            <p:ph type="title"/>
          </p:nvPr>
        </p:nvSpPr>
        <p:spPr>
          <a:xfrm>
            <a:off x="838200" y="1821270"/>
            <a:ext cx="10515600" cy="1699800"/>
          </a:xfrm>
          <a:prstGeom prst="rect">
            <a:avLst/>
          </a:prstGeom>
          <a:noFill/>
          <a:ln>
            <a:noFill/>
          </a:ln>
        </p:spPr>
        <p:txBody>
          <a:bodyPr spcFirstLastPara="1" wrap="square" lIns="91425" tIns="45700" rIns="91425" bIns="45700" anchor="b" anchorCtr="0">
            <a:normAutofit/>
          </a:bodyPr>
          <a:lstStyle>
            <a:lvl1pPr lvl="0">
              <a:lnSpc>
                <a:spcPct val="90000"/>
              </a:lnSpc>
              <a:spcBef>
                <a:spcPts val="0"/>
              </a:spcBef>
              <a:spcAft>
                <a:spcPts val="0"/>
              </a:spcAft>
              <a:buClr>
                <a:schemeClr val="lt1"/>
              </a:buClr>
              <a:buSzPts val="5400"/>
              <a:buFont typeface="Arial"/>
              <a:buNone/>
              <a:defRPr sz="5400">
                <a:solidFill>
                  <a:schemeClr val="lt1"/>
                </a:solidFill>
              </a:defRPr>
            </a:lvl1pPr>
            <a:lvl2pPr lvl="1">
              <a:spcBef>
                <a:spcPts val="0"/>
              </a:spcBef>
              <a:spcAft>
                <a:spcPts val="0"/>
              </a:spcAft>
              <a:buSzPts val="800"/>
              <a:buNone/>
              <a:defRPr sz="1200"/>
            </a:lvl2pPr>
            <a:lvl3pPr lvl="2">
              <a:spcBef>
                <a:spcPts val="0"/>
              </a:spcBef>
              <a:spcAft>
                <a:spcPts val="0"/>
              </a:spcAft>
              <a:buSzPts val="800"/>
              <a:buNone/>
              <a:defRPr sz="1200"/>
            </a:lvl3pPr>
            <a:lvl4pPr lvl="3">
              <a:spcBef>
                <a:spcPts val="0"/>
              </a:spcBef>
              <a:spcAft>
                <a:spcPts val="0"/>
              </a:spcAft>
              <a:buSzPts val="800"/>
              <a:buNone/>
              <a:defRPr sz="1200"/>
            </a:lvl4pPr>
            <a:lvl5pPr lvl="4">
              <a:spcBef>
                <a:spcPts val="0"/>
              </a:spcBef>
              <a:spcAft>
                <a:spcPts val="0"/>
              </a:spcAft>
              <a:buSzPts val="800"/>
              <a:buNone/>
              <a:defRPr sz="1200"/>
            </a:lvl5pPr>
            <a:lvl6pPr lvl="5">
              <a:spcBef>
                <a:spcPts val="0"/>
              </a:spcBef>
              <a:spcAft>
                <a:spcPts val="0"/>
              </a:spcAft>
              <a:buSzPts val="800"/>
              <a:buNone/>
              <a:defRPr sz="1200"/>
            </a:lvl6pPr>
            <a:lvl7pPr lvl="6">
              <a:spcBef>
                <a:spcPts val="0"/>
              </a:spcBef>
              <a:spcAft>
                <a:spcPts val="0"/>
              </a:spcAft>
              <a:buSzPts val="800"/>
              <a:buNone/>
              <a:defRPr sz="1200"/>
            </a:lvl7pPr>
            <a:lvl8pPr lvl="7">
              <a:spcBef>
                <a:spcPts val="0"/>
              </a:spcBef>
              <a:spcAft>
                <a:spcPts val="0"/>
              </a:spcAft>
              <a:buSzPts val="800"/>
              <a:buNone/>
              <a:defRPr sz="1200"/>
            </a:lvl8pPr>
            <a:lvl9pPr lvl="8">
              <a:spcBef>
                <a:spcPts val="0"/>
              </a:spcBef>
              <a:spcAft>
                <a:spcPts val="0"/>
              </a:spcAft>
              <a:buSzPts val="800"/>
              <a:buNone/>
              <a:defRPr sz="1200"/>
            </a:lvl9pPr>
          </a:lstStyle>
          <a:p>
            <a:r>
              <a:rPr lang="es-ES"/>
              <a:t>Haga clic para modificar el estilo de título del patrón</a:t>
            </a:r>
            <a:endParaRPr/>
          </a:p>
        </p:txBody>
      </p:sp>
      <p:sp>
        <p:nvSpPr>
          <p:cNvPr id="61" name="Google Shape;6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
        <p:nvSpPr>
          <p:cNvPr id="64" name="Google Shape;64;p18"/>
          <p:cNvSpPr txBox="1">
            <a:spLocks noGrp="1"/>
          </p:cNvSpPr>
          <p:nvPr>
            <p:ph type="subTitle" idx="1"/>
          </p:nvPr>
        </p:nvSpPr>
        <p:spPr>
          <a:xfrm>
            <a:off x="838200" y="3827646"/>
            <a:ext cx="9144000" cy="1099200"/>
          </a:xfrm>
          <a:prstGeom prst="rect">
            <a:avLst/>
          </a:prstGeom>
          <a:noFill/>
          <a:ln>
            <a:noFill/>
          </a:ln>
        </p:spPr>
        <p:txBody>
          <a:bodyPr spcFirstLastPara="1" wrap="square" lIns="91425" tIns="45700" rIns="91425" bIns="45700" anchor="t" anchorCtr="0">
            <a:normAutofit/>
          </a:bodyPr>
          <a:lstStyle>
            <a:lvl1pPr lvl="0">
              <a:lnSpc>
                <a:spcPct val="90000"/>
              </a:lnSpc>
              <a:spcBef>
                <a:spcPts val="1000"/>
              </a:spcBef>
              <a:spcAft>
                <a:spcPts val="0"/>
              </a:spcAft>
              <a:buClr>
                <a:schemeClr val="lt1"/>
              </a:buClr>
              <a:buSzPts val="2400"/>
              <a:buNone/>
              <a:defRPr sz="2400">
                <a:solidFill>
                  <a:schemeClr val="lt1"/>
                </a:solidFill>
              </a:defRPr>
            </a:lvl1pPr>
            <a:lvl2pPr lvl="1">
              <a:lnSpc>
                <a:spcPct val="90000"/>
              </a:lnSpc>
              <a:spcBef>
                <a:spcPts val="500"/>
              </a:spcBef>
              <a:spcAft>
                <a:spcPts val="0"/>
              </a:spcAft>
              <a:buClr>
                <a:schemeClr val="lt1"/>
              </a:buClr>
              <a:buSzPts val="2000"/>
              <a:buNone/>
              <a:defRPr sz="2000">
                <a:solidFill>
                  <a:schemeClr val="lt1"/>
                </a:solidFill>
              </a:defRPr>
            </a:lvl2pPr>
            <a:lvl3pPr lvl="2">
              <a:lnSpc>
                <a:spcPct val="90000"/>
              </a:lnSpc>
              <a:spcBef>
                <a:spcPts val="500"/>
              </a:spcBef>
              <a:spcAft>
                <a:spcPts val="0"/>
              </a:spcAft>
              <a:buClr>
                <a:schemeClr val="lt1"/>
              </a:buClr>
              <a:buSzPts val="1800"/>
              <a:buNone/>
              <a:defRPr sz="1800">
                <a:solidFill>
                  <a:schemeClr val="lt1"/>
                </a:solidFill>
              </a:defRPr>
            </a:lvl3pPr>
            <a:lvl4pPr lvl="3">
              <a:lnSpc>
                <a:spcPct val="90000"/>
              </a:lnSpc>
              <a:spcBef>
                <a:spcPts val="500"/>
              </a:spcBef>
              <a:spcAft>
                <a:spcPts val="0"/>
              </a:spcAft>
              <a:buClr>
                <a:schemeClr val="lt1"/>
              </a:buClr>
              <a:buSzPts val="1600"/>
              <a:buNone/>
              <a:defRPr sz="1600">
                <a:solidFill>
                  <a:schemeClr val="lt1"/>
                </a:solidFill>
              </a:defRPr>
            </a:lvl4pPr>
            <a:lvl5pPr lvl="4">
              <a:lnSpc>
                <a:spcPct val="90000"/>
              </a:lnSpc>
              <a:spcBef>
                <a:spcPts val="500"/>
              </a:spcBef>
              <a:spcAft>
                <a:spcPts val="0"/>
              </a:spcAft>
              <a:buClr>
                <a:schemeClr val="lt1"/>
              </a:buClr>
              <a:buSzPts val="1600"/>
              <a:buNone/>
              <a:defRPr sz="1600">
                <a:solidFill>
                  <a:schemeClr val="lt1"/>
                </a:solidFill>
              </a:defRPr>
            </a:lvl5pPr>
            <a:lvl6pPr lvl="5">
              <a:lnSpc>
                <a:spcPct val="90000"/>
              </a:lnSpc>
              <a:spcBef>
                <a:spcPts val="500"/>
              </a:spcBef>
              <a:spcAft>
                <a:spcPts val="0"/>
              </a:spcAft>
              <a:buClr>
                <a:schemeClr val="lt1"/>
              </a:buClr>
              <a:buSzPts val="1600"/>
              <a:buNone/>
              <a:defRPr sz="1600">
                <a:solidFill>
                  <a:schemeClr val="lt1"/>
                </a:solidFill>
              </a:defRPr>
            </a:lvl6pPr>
            <a:lvl7pPr lvl="6">
              <a:lnSpc>
                <a:spcPct val="90000"/>
              </a:lnSpc>
              <a:spcBef>
                <a:spcPts val="500"/>
              </a:spcBef>
              <a:spcAft>
                <a:spcPts val="0"/>
              </a:spcAft>
              <a:buClr>
                <a:schemeClr val="lt1"/>
              </a:buClr>
              <a:buSzPts val="1600"/>
              <a:buNone/>
              <a:defRPr sz="1600">
                <a:solidFill>
                  <a:schemeClr val="lt1"/>
                </a:solidFill>
              </a:defRPr>
            </a:lvl7pPr>
            <a:lvl8pPr lvl="7">
              <a:lnSpc>
                <a:spcPct val="90000"/>
              </a:lnSpc>
              <a:spcBef>
                <a:spcPts val="500"/>
              </a:spcBef>
              <a:spcAft>
                <a:spcPts val="0"/>
              </a:spcAft>
              <a:buClr>
                <a:schemeClr val="lt1"/>
              </a:buClr>
              <a:buSzPts val="1600"/>
              <a:buNone/>
              <a:defRPr sz="1600">
                <a:solidFill>
                  <a:schemeClr val="lt1"/>
                </a:solidFill>
              </a:defRPr>
            </a:lvl8pPr>
            <a:lvl9pPr lvl="8">
              <a:lnSpc>
                <a:spcPct val="90000"/>
              </a:lnSpc>
              <a:spcBef>
                <a:spcPts val="500"/>
              </a:spcBef>
              <a:spcAft>
                <a:spcPts val="0"/>
              </a:spcAft>
              <a:buClr>
                <a:schemeClr val="lt1"/>
              </a:buClr>
              <a:buSzPts val="1600"/>
              <a:buNone/>
              <a:defRPr sz="1600">
                <a:solidFill>
                  <a:schemeClr val="lt1"/>
                </a:solidFill>
              </a:defRPr>
            </a:lvl9pPr>
          </a:lstStyle>
          <a:p>
            <a:r>
              <a:rPr lang="es-ES"/>
              <a:t>Haga clic para editar el estilo de subtítulo del patrón</a:t>
            </a:r>
            <a:endParaRPr/>
          </a:p>
        </p:txBody>
      </p:sp>
    </p:spTree>
    <p:extLst>
      <p:ext uri="{BB962C8B-B14F-4D97-AF65-F5344CB8AC3E}">
        <p14:creationId xmlns:p14="http://schemas.microsoft.com/office/powerpoint/2010/main" val="8906975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3" type="twoObj">
  <p:cSld name="Contenido 3">
    <p:spTree>
      <p:nvGrpSpPr>
        <p:cNvPr id="1" name="Shape 65"/>
        <p:cNvGrpSpPr/>
        <p:nvPr/>
      </p:nvGrpSpPr>
      <p:grpSpPr>
        <a:xfrm>
          <a:off x="0" y="0"/>
          <a:ext cx="0" cy="0"/>
          <a:chOff x="0" y="0"/>
          <a:chExt cx="0" cy="0"/>
        </a:xfrm>
      </p:grpSpPr>
      <p:sp>
        <p:nvSpPr>
          <p:cNvPr id="66" name="Google Shape;66;p19"/>
          <p:cNvSpPr txBox="1">
            <a:spLocks noGrp="1"/>
          </p:cNvSpPr>
          <p:nvPr>
            <p:ph type="title"/>
          </p:nvPr>
        </p:nvSpPr>
        <p:spPr>
          <a:xfrm>
            <a:off x="838200" y="1090118"/>
            <a:ext cx="10515600" cy="854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s-ES"/>
              <a:t>Haga clic para modificar el estilo de título del patrón</a:t>
            </a:r>
            <a:endParaRPr/>
          </a:p>
        </p:txBody>
      </p:sp>
      <p:sp>
        <p:nvSpPr>
          <p:cNvPr id="67" name="Google Shape;67;p19"/>
          <p:cNvSpPr txBox="1">
            <a:spLocks noGrp="1"/>
          </p:cNvSpPr>
          <p:nvPr>
            <p:ph type="body" idx="1"/>
          </p:nvPr>
        </p:nvSpPr>
        <p:spPr>
          <a:xfrm>
            <a:off x="838200" y="20542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s-ES"/>
              <a:t>Editar el estilo de texto del patrón</a:t>
            </a:r>
          </a:p>
        </p:txBody>
      </p:sp>
      <p:sp>
        <p:nvSpPr>
          <p:cNvPr id="68" name="Google Shape;68;p19"/>
          <p:cNvSpPr txBox="1">
            <a:spLocks noGrp="1"/>
          </p:cNvSpPr>
          <p:nvPr>
            <p:ph type="body" idx="2"/>
          </p:nvPr>
        </p:nvSpPr>
        <p:spPr>
          <a:xfrm>
            <a:off x="6172200" y="20542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s-ES"/>
              <a:t>Editar el estilo de texto del patrón</a:t>
            </a:r>
          </a:p>
        </p:txBody>
      </p:sp>
      <p:sp>
        <p:nvSpPr>
          <p:cNvPr id="69" name="Google Shape;6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extLst>
      <p:ext uri="{BB962C8B-B14F-4D97-AF65-F5344CB8AC3E}">
        <p14:creationId xmlns:p14="http://schemas.microsoft.com/office/powerpoint/2010/main" val="142228467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ortada 4" type="titleOnly">
  <p:cSld name="Portada 4">
    <p:spTree>
      <p:nvGrpSpPr>
        <p:cNvPr id="1" name="Shape 72"/>
        <p:cNvGrpSpPr/>
        <p:nvPr/>
      </p:nvGrpSpPr>
      <p:grpSpPr>
        <a:xfrm>
          <a:off x="0" y="0"/>
          <a:ext cx="0" cy="0"/>
          <a:chOff x="0" y="0"/>
          <a:chExt cx="0" cy="0"/>
        </a:xfrm>
      </p:grpSpPr>
      <p:pic>
        <p:nvPicPr>
          <p:cNvPr id="73" name="Google Shape;73;p2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4" name="Google Shape;74;p21"/>
          <p:cNvSpPr txBox="1">
            <a:spLocks noGrp="1"/>
          </p:cNvSpPr>
          <p:nvPr>
            <p:ph type="title"/>
          </p:nvPr>
        </p:nvSpPr>
        <p:spPr>
          <a:xfrm>
            <a:off x="838200" y="1096653"/>
            <a:ext cx="8323217"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s-ES"/>
              <a:t>Haga clic para modificar el estilo de título del patrón</a:t>
            </a:r>
            <a:endParaRPr/>
          </a:p>
        </p:txBody>
      </p:sp>
      <p:sp>
        <p:nvSpPr>
          <p:cNvPr id="75" name="Google Shape;7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
        <p:nvSpPr>
          <p:cNvPr id="78" name="Google Shape;78;p21"/>
          <p:cNvSpPr txBox="1">
            <a:spLocks noGrp="1"/>
          </p:cNvSpPr>
          <p:nvPr>
            <p:ph type="subTitle" idx="1"/>
          </p:nvPr>
        </p:nvSpPr>
        <p:spPr>
          <a:xfrm>
            <a:off x="838200" y="2532250"/>
            <a:ext cx="8323200" cy="1099200"/>
          </a:xfrm>
          <a:prstGeom prst="rect">
            <a:avLst/>
          </a:prstGeom>
          <a:noFill/>
          <a:ln>
            <a:noFill/>
          </a:ln>
        </p:spPr>
        <p:txBody>
          <a:bodyPr spcFirstLastPara="1" wrap="square" lIns="91425" tIns="45700" rIns="91425" bIns="45700" anchor="t" anchorCtr="0">
            <a:normAutofit/>
          </a:bodyPr>
          <a:lstStyle>
            <a:lvl1pPr lvl="0">
              <a:lnSpc>
                <a:spcPct val="90000"/>
              </a:lnSpc>
              <a:spcBef>
                <a:spcPts val="1000"/>
              </a:spcBef>
              <a:spcAft>
                <a:spcPts val="0"/>
              </a:spcAft>
              <a:buClr>
                <a:schemeClr val="lt1"/>
              </a:buClr>
              <a:buSzPts val="2400"/>
              <a:buNone/>
              <a:defRPr sz="2400">
                <a:solidFill>
                  <a:schemeClr val="lt1"/>
                </a:solidFill>
              </a:defRPr>
            </a:lvl1pPr>
            <a:lvl2pPr lvl="1">
              <a:lnSpc>
                <a:spcPct val="90000"/>
              </a:lnSpc>
              <a:spcBef>
                <a:spcPts val="500"/>
              </a:spcBef>
              <a:spcAft>
                <a:spcPts val="0"/>
              </a:spcAft>
              <a:buClr>
                <a:schemeClr val="lt1"/>
              </a:buClr>
              <a:buSzPts val="2000"/>
              <a:buNone/>
              <a:defRPr sz="2000">
                <a:solidFill>
                  <a:schemeClr val="lt1"/>
                </a:solidFill>
              </a:defRPr>
            </a:lvl2pPr>
            <a:lvl3pPr lvl="2">
              <a:lnSpc>
                <a:spcPct val="90000"/>
              </a:lnSpc>
              <a:spcBef>
                <a:spcPts val="500"/>
              </a:spcBef>
              <a:spcAft>
                <a:spcPts val="0"/>
              </a:spcAft>
              <a:buClr>
                <a:schemeClr val="lt1"/>
              </a:buClr>
              <a:buSzPts val="1800"/>
              <a:buNone/>
              <a:defRPr sz="1800">
                <a:solidFill>
                  <a:schemeClr val="lt1"/>
                </a:solidFill>
              </a:defRPr>
            </a:lvl3pPr>
            <a:lvl4pPr lvl="3">
              <a:lnSpc>
                <a:spcPct val="90000"/>
              </a:lnSpc>
              <a:spcBef>
                <a:spcPts val="500"/>
              </a:spcBef>
              <a:spcAft>
                <a:spcPts val="0"/>
              </a:spcAft>
              <a:buClr>
                <a:schemeClr val="lt1"/>
              </a:buClr>
              <a:buSzPts val="1600"/>
              <a:buNone/>
              <a:defRPr sz="1600">
                <a:solidFill>
                  <a:schemeClr val="lt1"/>
                </a:solidFill>
              </a:defRPr>
            </a:lvl4pPr>
            <a:lvl5pPr lvl="4">
              <a:lnSpc>
                <a:spcPct val="90000"/>
              </a:lnSpc>
              <a:spcBef>
                <a:spcPts val="500"/>
              </a:spcBef>
              <a:spcAft>
                <a:spcPts val="0"/>
              </a:spcAft>
              <a:buClr>
                <a:schemeClr val="lt1"/>
              </a:buClr>
              <a:buSzPts val="1600"/>
              <a:buNone/>
              <a:defRPr sz="1600">
                <a:solidFill>
                  <a:schemeClr val="lt1"/>
                </a:solidFill>
              </a:defRPr>
            </a:lvl5pPr>
            <a:lvl6pPr lvl="5">
              <a:lnSpc>
                <a:spcPct val="90000"/>
              </a:lnSpc>
              <a:spcBef>
                <a:spcPts val="500"/>
              </a:spcBef>
              <a:spcAft>
                <a:spcPts val="0"/>
              </a:spcAft>
              <a:buClr>
                <a:schemeClr val="lt1"/>
              </a:buClr>
              <a:buSzPts val="1600"/>
              <a:buNone/>
              <a:defRPr sz="1600">
                <a:solidFill>
                  <a:schemeClr val="lt1"/>
                </a:solidFill>
              </a:defRPr>
            </a:lvl6pPr>
            <a:lvl7pPr lvl="6">
              <a:lnSpc>
                <a:spcPct val="90000"/>
              </a:lnSpc>
              <a:spcBef>
                <a:spcPts val="500"/>
              </a:spcBef>
              <a:spcAft>
                <a:spcPts val="0"/>
              </a:spcAft>
              <a:buClr>
                <a:schemeClr val="lt1"/>
              </a:buClr>
              <a:buSzPts val="1600"/>
              <a:buNone/>
              <a:defRPr sz="1600">
                <a:solidFill>
                  <a:schemeClr val="lt1"/>
                </a:solidFill>
              </a:defRPr>
            </a:lvl7pPr>
            <a:lvl8pPr lvl="7">
              <a:lnSpc>
                <a:spcPct val="90000"/>
              </a:lnSpc>
              <a:spcBef>
                <a:spcPts val="500"/>
              </a:spcBef>
              <a:spcAft>
                <a:spcPts val="0"/>
              </a:spcAft>
              <a:buClr>
                <a:schemeClr val="lt1"/>
              </a:buClr>
              <a:buSzPts val="1600"/>
              <a:buNone/>
              <a:defRPr sz="1600">
                <a:solidFill>
                  <a:schemeClr val="lt1"/>
                </a:solidFill>
              </a:defRPr>
            </a:lvl8pPr>
            <a:lvl9pPr lvl="8">
              <a:lnSpc>
                <a:spcPct val="90000"/>
              </a:lnSpc>
              <a:spcBef>
                <a:spcPts val="500"/>
              </a:spcBef>
              <a:spcAft>
                <a:spcPts val="0"/>
              </a:spcAft>
              <a:buClr>
                <a:schemeClr val="lt1"/>
              </a:buClr>
              <a:buSzPts val="1600"/>
              <a:buNone/>
              <a:defRPr sz="1600">
                <a:solidFill>
                  <a:schemeClr val="lt1"/>
                </a:solidFill>
              </a:defRPr>
            </a:lvl9pPr>
          </a:lstStyle>
          <a:p>
            <a:r>
              <a:rPr lang="es-ES"/>
              <a:t>Haga clic para editar el estilo de subtítulo del patrón</a:t>
            </a:r>
            <a:endParaRPr/>
          </a:p>
        </p:txBody>
      </p:sp>
    </p:spTree>
    <p:extLst>
      <p:ext uri="{BB962C8B-B14F-4D97-AF65-F5344CB8AC3E}">
        <p14:creationId xmlns:p14="http://schemas.microsoft.com/office/powerpoint/2010/main" val="287822605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co 3">
  <p:cSld name="Blanco 3">
    <p:spTree>
      <p:nvGrpSpPr>
        <p:cNvPr id="1" name="Shape 84"/>
        <p:cNvGrpSpPr/>
        <p:nvPr/>
      </p:nvGrpSpPr>
      <p:grpSpPr>
        <a:xfrm>
          <a:off x="0" y="0"/>
          <a:ext cx="0" cy="0"/>
          <a:chOff x="0" y="0"/>
          <a:chExt cx="0" cy="0"/>
        </a:xfrm>
      </p:grpSpPr>
      <p:sp>
        <p:nvSpPr>
          <p:cNvPr id="85" name="Google Shape;85;g30f9e089eba_0_82"/>
          <p:cNvSpPr/>
          <p:nvPr/>
        </p:nvSpPr>
        <p:spPr>
          <a:xfrm>
            <a:off x="0" y="-2"/>
            <a:ext cx="12192000" cy="894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093880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4"/>
          <p:cNvPicPr preferRelativeResize="0"/>
          <p:nvPr/>
        </p:nvPicPr>
        <p:blipFill rotWithShape="1">
          <a:blip r:embed="rId15">
            <a:alphaModFix/>
          </a:blip>
          <a:srcRect/>
          <a:stretch/>
        </p:blipFill>
        <p:spPr>
          <a:xfrm>
            <a:off x="0" y="-9820"/>
            <a:ext cx="12192000" cy="6858000"/>
          </a:xfrm>
          <a:prstGeom prst="rect">
            <a:avLst/>
          </a:prstGeom>
          <a:noFill/>
          <a:ln>
            <a:noFill/>
          </a:ln>
        </p:spPr>
      </p:pic>
      <p:sp>
        <p:nvSpPr>
          <p:cNvPr id="11" name="Google Shape;11;p14"/>
          <p:cNvSpPr txBox="1">
            <a:spLocks noGrp="1"/>
          </p:cNvSpPr>
          <p:nvPr>
            <p:ph type="title"/>
          </p:nvPr>
        </p:nvSpPr>
        <p:spPr>
          <a:xfrm>
            <a:off x="838200" y="1096653"/>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4"/>
          <p:cNvSpPr txBox="1">
            <a:spLocks noGrp="1"/>
          </p:cNvSpPr>
          <p:nvPr>
            <p:ph type="body" idx="1"/>
          </p:nvPr>
        </p:nvSpPr>
        <p:spPr>
          <a:xfrm>
            <a:off x="838200" y="2769325"/>
            <a:ext cx="10515600" cy="3407637"/>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a:t>
            </a:fld>
            <a:endParaRPr/>
          </a:p>
        </p:txBody>
      </p:sp>
    </p:spTree>
    <p:extLst>
      <p:ext uri="{BB962C8B-B14F-4D97-AF65-F5344CB8AC3E}">
        <p14:creationId xmlns:p14="http://schemas.microsoft.com/office/powerpoint/2010/main" val="2822941467"/>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3" r:id="rId9"/>
    <p:sldLayoutId id="2147483674" r:id="rId10"/>
    <p:sldLayoutId id="2147483675" r:id="rId11"/>
    <p:sldLayoutId id="2147483679" r:id="rId12"/>
    <p:sldLayoutId id="2147483680" r:id="rId1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21.png"/></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g30f9e089eba_1_0"/>
          <p:cNvPicPr preferRelativeResize="0"/>
          <p:nvPr/>
        </p:nvPicPr>
        <p:blipFill rotWithShape="1">
          <a:blip r:embed="rId3">
            <a:alphaModFix/>
          </a:blip>
          <a:srcRect/>
          <a:stretch/>
        </p:blipFill>
        <p:spPr>
          <a:xfrm>
            <a:off x="917860" y="2229384"/>
            <a:ext cx="3920897" cy="2352538"/>
          </a:xfrm>
          <a:prstGeom prst="rect">
            <a:avLst/>
          </a:prstGeom>
          <a:noFill/>
          <a:ln>
            <a:noFill/>
          </a:ln>
        </p:spPr>
      </p:pic>
      <p:sp>
        <p:nvSpPr>
          <p:cNvPr id="3" name="Google Shape;306;p1"/>
          <p:cNvSpPr/>
          <p:nvPr/>
        </p:nvSpPr>
        <p:spPr>
          <a:xfrm>
            <a:off x="795000" y="4738945"/>
            <a:ext cx="5830657" cy="369214"/>
          </a:xfrm>
          <a:prstGeom prst="rect">
            <a:avLst/>
          </a:prstGeom>
          <a:noFill/>
          <a:ln>
            <a:noFill/>
          </a:ln>
        </p:spPr>
        <p:txBody>
          <a:bodyPr spcFirstLastPara="1" wrap="square" lIns="0" tIns="0" rIns="0" bIns="0" anchor="ctr" anchorCtr="0">
            <a:spAutoFit/>
          </a:bodyPr>
          <a:lstStyle/>
          <a:p>
            <a:pPr>
              <a:buClr>
                <a:srgbClr val="1428A0"/>
              </a:buClr>
              <a:buSzPts val="2399"/>
            </a:pPr>
            <a:r>
              <a:rPr lang="en-US" sz="2399" dirty="0" err="1">
                <a:solidFill>
                  <a:schemeClr val="bg1"/>
                </a:solidFill>
                <a:latin typeface="Samsung Sharp Sans" pitchFamily="2" charset="0"/>
                <a:ea typeface="Samsung Sharp Sans" pitchFamily="2" charset="0"/>
                <a:cs typeface="Samsung Sharp Sans" pitchFamily="2" charset="0"/>
              </a:rPr>
              <a:t>Curso</a:t>
            </a:r>
            <a:r>
              <a:rPr lang="en-US" sz="2399" dirty="0">
                <a:solidFill>
                  <a:schemeClr val="bg1"/>
                </a:solidFill>
                <a:latin typeface="Samsung Sharp Sans" pitchFamily="2" charset="0"/>
                <a:ea typeface="Samsung Sharp Sans" pitchFamily="2" charset="0"/>
                <a:cs typeface="Samsung Sharp Sans" pitchFamily="2" charset="0"/>
              </a:rPr>
              <a:t> de </a:t>
            </a:r>
            <a:r>
              <a:rPr lang="en-US" sz="2399" dirty="0" err="1">
                <a:solidFill>
                  <a:schemeClr val="bg1"/>
                </a:solidFill>
                <a:latin typeface="Samsung Sharp Sans" pitchFamily="2" charset="0"/>
                <a:ea typeface="Samsung Sharp Sans" pitchFamily="2" charset="0"/>
                <a:cs typeface="Samsung Sharp Sans" pitchFamily="2" charset="0"/>
              </a:rPr>
              <a:t>Inteligencia</a:t>
            </a:r>
            <a:r>
              <a:rPr lang="en-US" sz="2399" dirty="0">
                <a:solidFill>
                  <a:schemeClr val="bg1"/>
                </a:solidFill>
                <a:latin typeface="Samsung Sharp Sans" pitchFamily="2" charset="0"/>
                <a:ea typeface="Samsung Sharp Sans" pitchFamily="2" charset="0"/>
                <a:cs typeface="Samsung Sharp Sans" pitchFamily="2" charset="0"/>
              </a:rPr>
              <a:t> Artificial</a:t>
            </a:r>
            <a:endParaRPr sz="2399" dirty="0">
              <a:solidFill>
                <a:schemeClr val="bg1"/>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2507874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3" name="Google Shape;453;p17"/>
          <p:cNvSpPr/>
          <p:nvPr/>
        </p:nvSpPr>
        <p:spPr>
          <a:xfrm>
            <a:off x="231899" y="1040787"/>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Estimador, clasificador, regresor</a:t>
            </a:r>
            <a:endParaRPr lang="es-ES" dirty="0">
              <a:latin typeface="Samsung Sharp Sans" pitchFamily="2" charset="0"/>
              <a:ea typeface="Samsung Sharp Sans" pitchFamily="2" charset="0"/>
              <a:cs typeface="Samsung Sharp Sans" pitchFamily="2" charset="0"/>
            </a:endParaRPr>
          </a:p>
        </p:txBody>
      </p:sp>
      <p:sp>
        <p:nvSpPr>
          <p:cNvPr id="454" name="Google Shape;454;p17"/>
          <p:cNvSpPr/>
          <p:nvPr/>
        </p:nvSpPr>
        <p:spPr>
          <a:xfrm>
            <a:off x="505766" y="1349940"/>
            <a:ext cx="5298982" cy="1971547"/>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600" dirty="0">
                <a:solidFill>
                  <a:srgbClr val="262626"/>
                </a:solidFill>
                <a:latin typeface="SamsungOne 400" pitchFamily="34" charset="0"/>
                <a:ea typeface="SamsungOne 400" pitchFamily="34" charset="0"/>
              </a:rPr>
              <a:t>El estimador se refiere a un objeto que puede ajustar el modelo y deducir ciertas características de los nuevos datos basándose en los datos de entrenamiento.</a:t>
            </a:r>
          </a:p>
          <a:p>
            <a:pPr marL="182563" indent="-182563">
              <a:spcBef>
                <a:spcPts val="800"/>
              </a:spcBef>
              <a:buClr>
                <a:srgbClr val="193EB0"/>
              </a:buClr>
              <a:buSzPts val="1300"/>
              <a:buFont typeface="Arial"/>
              <a:buChar char="‣"/>
            </a:pPr>
            <a:r>
              <a:rPr lang="es-ES" sz="1600" dirty="0">
                <a:solidFill>
                  <a:srgbClr val="262626"/>
                </a:solidFill>
                <a:latin typeface="SamsungOne 400" pitchFamily="34" charset="0"/>
                <a:ea typeface="SamsungOne 400" pitchFamily="34" charset="0"/>
              </a:rPr>
              <a:t>Clasificador se refiere a una clase que realiza un algoritmo de clasificación, mientras que regresor se refiere a una clase que realiza un algoritmo de regresión.</a:t>
            </a:r>
          </a:p>
        </p:txBody>
      </p:sp>
      <p:grpSp>
        <p:nvGrpSpPr>
          <p:cNvPr id="455" name="Google Shape;455;p17"/>
          <p:cNvGrpSpPr/>
          <p:nvPr/>
        </p:nvGrpSpPr>
        <p:grpSpPr>
          <a:xfrm>
            <a:off x="241424" y="3415196"/>
            <a:ext cx="5357177" cy="2933989"/>
            <a:chOff x="2143100" y="2809757"/>
            <a:chExt cx="5357177" cy="2933989"/>
          </a:xfrm>
        </p:grpSpPr>
        <p:cxnSp>
          <p:nvCxnSpPr>
            <p:cNvPr id="456" name="Google Shape;456;p17"/>
            <p:cNvCxnSpPr>
              <a:stCxn id="457" idx="2"/>
              <a:endCxn id="458" idx="0"/>
            </p:cNvCxnSpPr>
            <p:nvPr/>
          </p:nvCxnSpPr>
          <p:spPr>
            <a:xfrm rot="5400000">
              <a:off x="3804163" y="3290635"/>
              <a:ext cx="552900" cy="1524000"/>
            </a:xfrm>
            <a:prstGeom prst="bentConnector3">
              <a:avLst>
                <a:gd name="adj1" fmla="val -43760"/>
              </a:avLst>
            </a:prstGeom>
            <a:noFill/>
            <a:ln w="12700" cap="flat" cmpd="sng">
              <a:solidFill>
                <a:schemeClr val="dk1"/>
              </a:solidFill>
              <a:prstDash val="solid"/>
              <a:miter lim="800000"/>
              <a:headEnd type="none" w="sm" len="sm"/>
              <a:tailEnd type="none" w="sm" len="sm"/>
            </a:ln>
          </p:spPr>
        </p:cxnSp>
        <p:cxnSp>
          <p:nvCxnSpPr>
            <p:cNvPr id="459" name="Google Shape;459;p17"/>
            <p:cNvCxnSpPr>
              <a:stCxn id="457" idx="2"/>
              <a:endCxn id="460" idx="0"/>
            </p:cNvCxnSpPr>
            <p:nvPr/>
          </p:nvCxnSpPr>
          <p:spPr>
            <a:xfrm rot="-5400000" flipH="1">
              <a:off x="5307163" y="3311635"/>
              <a:ext cx="552900" cy="1482000"/>
            </a:xfrm>
            <a:prstGeom prst="bentConnector3">
              <a:avLst>
                <a:gd name="adj1" fmla="val -43760"/>
              </a:avLst>
            </a:prstGeom>
            <a:noFill/>
            <a:ln w="12700" cap="flat" cmpd="sng">
              <a:solidFill>
                <a:schemeClr val="dk1"/>
              </a:solidFill>
              <a:prstDash val="solid"/>
              <a:miter lim="800000"/>
              <a:headEnd type="none" w="sm" len="sm"/>
              <a:tailEnd type="none" w="sm" len="sm"/>
            </a:ln>
          </p:spPr>
        </p:cxnSp>
        <p:grpSp>
          <p:nvGrpSpPr>
            <p:cNvPr id="461" name="Google Shape;461;p17"/>
            <p:cNvGrpSpPr/>
            <p:nvPr/>
          </p:nvGrpSpPr>
          <p:grpSpPr>
            <a:xfrm>
              <a:off x="3667076" y="2809757"/>
              <a:ext cx="2351074" cy="966428"/>
              <a:chOff x="3716464" y="3032956"/>
              <a:chExt cx="2351074" cy="966428"/>
            </a:xfrm>
          </p:grpSpPr>
          <p:sp>
            <p:nvSpPr>
              <p:cNvPr id="457" name="Google Shape;457;p17"/>
              <p:cNvSpPr/>
              <p:nvPr/>
            </p:nvSpPr>
            <p:spPr>
              <a:xfrm>
                <a:off x="3716464" y="3408849"/>
                <a:ext cx="2351074" cy="590535"/>
              </a:xfrm>
              <a:prstGeom prst="rect">
                <a:avLst/>
              </a:prstGeom>
              <a:solidFill>
                <a:schemeClr val="lt1"/>
              </a:solidFill>
              <a:ln w="1270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algn="ctr">
                  <a:buSzPts val="1300"/>
                </a:pPr>
                <a:r>
                  <a:rPr lang="es-ES" sz="1300">
                    <a:solidFill>
                      <a:schemeClr val="dk1"/>
                    </a:solidFill>
                    <a:latin typeface="SamsungOne 400" pitchFamily="34" charset="0"/>
                    <a:ea typeface="SamsungOne 400" pitchFamily="34" charset="0"/>
                  </a:rPr>
                  <a:t>Entrenamiento: .fit Predicción: .predict</a:t>
                </a:r>
              </a:p>
            </p:txBody>
          </p:sp>
          <p:sp>
            <p:nvSpPr>
              <p:cNvPr id="462" name="Google Shape;462;p17"/>
              <p:cNvSpPr/>
              <p:nvPr/>
            </p:nvSpPr>
            <p:spPr>
              <a:xfrm>
                <a:off x="3716464" y="3032956"/>
                <a:ext cx="2351074" cy="364315"/>
              </a:xfrm>
              <a:prstGeom prst="roundRect">
                <a:avLst>
                  <a:gd name="adj" fmla="val 0"/>
                </a:avLst>
              </a:prstGeom>
              <a:solidFill>
                <a:srgbClr val="2F5496"/>
              </a:solidFill>
              <a:ln w="1270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algn="ctr">
                  <a:buSzPts val="1400"/>
                </a:pPr>
                <a:r>
                  <a:rPr lang="es-ES" b="1">
                    <a:solidFill>
                      <a:schemeClr val="lt1"/>
                    </a:solidFill>
                    <a:latin typeface="SamsungOne 400" pitchFamily="34" charset="0"/>
                    <a:ea typeface="SamsungOne 400" pitchFamily="34" charset="0"/>
                  </a:rPr>
                  <a:t>Estimador</a:t>
                </a:r>
              </a:p>
            </p:txBody>
          </p:sp>
        </p:grpSp>
        <p:grpSp>
          <p:nvGrpSpPr>
            <p:cNvPr id="463" name="Google Shape;463;p17"/>
            <p:cNvGrpSpPr/>
            <p:nvPr/>
          </p:nvGrpSpPr>
          <p:grpSpPr>
            <a:xfrm>
              <a:off x="2143100" y="4329100"/>
              <a:ext cx="2351074" cy="1414646"/>
              <a:chOff x="3716464" y="3032956"/>
              <a:chExt cx="2351074" cy="1414646"/>
            </a:xfrm>
          </p:grpSpPr>
          <p:sp>
            <p:nvSpPr>
              <p:cNvPr id="464" name="Google Shape;464;p17"/>
              <p:cNvSpPr/>
              <p:nvPr/>
            </p:nvSpPr>
            <p:spPr>
              <a:xfrm>
                <a:off x="3716464" y="3408849"/>
                <a:ext cx="2351074" cy="1038753"/>
              </a:xfrm>
              <a:prstGeom prst="rect">
                <a:avLst/>
              </a:prstGeom>
              <a:solidFill>
                <a:schemeClr val="lt1"/>
              </a:solidFill>
              <a:ln w="1270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algn="ctr">
                  <a:buSzPts val="1300"/>
                </a:pPr>
                <a:r>
                  <a:rPr lang="es-ES" sz="1300">
                    <a:solidFill>
                      <a:schemeClr val="dk1"/>
                    </a:solidFill>
                    <a:latin typeface="SamsungOne 400" pitchFamily="34" charset="0"/>
                    <a:ea typeface="SamsungOne 400" pitchFamily="34" charset="0"/>
                  </a:rPr>
                  <a:t>DecisionTreeClassifier</a:t>
                </a:r>
              </a:p>
              <a:p>
                <a:pPr algn="ctr">
                  <a:buSzPts val="1300"/>
                </a:pPr>
                <a:r>
                  <a:rPr lang="es-ES" sz="1300">
                    <a:solidFill>
                      <a:schemeClr val="dk1"/>
                    </a:solidFill>
                    <a:latin typeface="SamsungOne 400" pitchFamily="34" charset="0"/>
                    <a:ea typeface="SamsungOne 400" pitchFamily="34" charset="0"/>
                  </a:rPr>
                  <a:t>KNeighborsClassifier</a:t>
                </a:r>
              </a:p>
              <a:p>
                <a:pPr algn="ctr">
                  <a:buSzPts val="1300"/>
                </a:pPr>
                <a:r>
                  <a:rPr lang="es-ES" sz="1300">
                    <a:solidFill>
                      <a:schemeClr val="dk1"/>
                    </a:solidFill>
                    <a:latin typeface="SamsungOne 400" pitchFamily="34" charset="0"/>
                    <a:ea typeface="SamsungOne 400" pitchFamily="34" charset="0"/>
                  </a:rPr>
                  <a:t>GradientBoostingRegressor</a:t>
                </a:r>
              </a:p>
              <a:p>
                <a:pPr algn="ctr">
                  <a:buSzPts val="1300"/>
                </a:pPr>
                <a:r>
                  <a:rPr lang="es-ES" sz="1300">
                    <a:solidFill>
                      <a:schemeClr val="dk1"/>
                    </a:solidFill>
                    <a:latin typeface="SamsungOne 400" pitchFamily="34" charset="0"/>
                    <a:ea typeface="SamsungOne 400" pitchFamily="34" charset="0"/>
                  </a:rPr>
                  <a:t>Gaussian NB ...</a:t>
                </a:r>
                <a:endParaRPr lang="es-ES">
                  <a:latin typeface="SamsungOne 400" pitchFamily="34" charset="0"/>
                  <a:ea typeface="SamsungOne 400" pitchFamily="34" charset="0"/>
                </a:endParaRPr>
              </a:p>
            </p:txBody>
          </p:sp>
          <p:sp>
            <p:nvSpPr>
              <p:cNvPr id="458" name="Google Shape;458;p17"/>
              <p:cNvSpPr/>
              <p:nvPr/>
            </p:nvSpPr>
            <p:spPr>
              <a:xfrm>
                <a:off x="3716464" y="3032956"/>
                <a:ext cx="2351074" cy="364315"/>
              </a:xfrm>
              <a:prstGeom prst="roundRect">
                <a:avLst>
                  <a:gd name="adj" fmla="val 0"/>
                </a:avLst>
              </a:prstGeom>
              <a:solidFill>
                <a:srgbClr val="2F5496"/>
              </a:solidFill>
              <a:ln w="1270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algn="ctr">
                  <a:buSzPts val="1400"/>
                </a:pPr>
                <a:r>
                  <a:rPr lang="es-ES" b="1">
                    <a:solidFill>
                      <a:schemeClr val="lt1"/>
                    </a:solidFill>
                    <a:latin typeface="SamsungOne 400" pitchFamily="34" charset="0"/>
                    <a:ea typeface="SamsungOne 400" pitchFamily="34" charset="0"/>
                  </a:rPr>
                  <a:t>Clasificador</a:t>
                </a:r>
                <a:endParaRPr lang="es-ES">
                  <a:latin typeface="SamsungOne 400" pitchFamily="34" charset="0"/>
                  <a:ea typeface="SamsungOne 400" pitchFamily="34" charset="0"/>
                </a:endParaRPr>
              </a:p>
            </p:txBody>
          </p:sp>
        </p:grpSp>
        <p:grpSp>
          <p:nvGrpSpPr>
            <p:cNvPr id="465" name="Google Shape;465;p17"/>
            <p:cNvGrpSpPr/>
            <p:nvPr/>
          </p:nvGrpSpPr>
          <p:grpSpPr>
            <a:xfrm>
              <a:off x="5149203" y="4329100"/>
              <a:ext cx="2351074" cy="1414646"/>
              <a:chOff x="3716464" y="3032956"/>
              <a:chExt cx="2351074" cy="1414646"/>
            </a:xfrm>
          </p:grpSpPr>
          <p:sp>
            <p:nvSpPr>
              <p:cNvPr id="466" name="Google Shape;466;p17"/>
              <p:cNvSpPr/>
              <p:nvPr/>
            </p:nvSpPr>
            <p:spPr>
              <a:xfrm>
                <a:off x="3716464" y="3408849"/>
                <a:ext cx="2351074" cy="1038753"/>
              </a:xfrm>
              <a:prstGeom prst="rect">
                <a:avLst/>
              </a:prstGeom>
              <a:solidFill>
                <a:schemeClr val="lt1"/>
              </a:solidFill>
              <a:ln w="1270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algn="ctr">
                  <a:buSzPts val="1300"/>
                </a:pPr>
                <a:r>
                  <a:rPr lang="es-ES" sz="1300">
                    <a:solidFill>
                      <a:schemeClr val="dk1"/>
                    </a:solidFill>
                    <a:latin typeface="SamsungOne 400" pitchFamily="34" charset="0"/>
                    <a:ea typeface="SamsungOne 400" pitchFamily="34" charset="0"/>
                  </a:rPr>
                  <a:t>LinearRegression</a:t>
                </a:r>
              </a:p>
              <a:p>
                <a:pPr algn="ctr">
                  <a:buSzPts val="1300"/>
                </a:pPr>
                <a:r>
                  <a:rPr lang="es-ES" sz="1300">
                    <a:solidFill>
                      <a:schemeClr val="dk1"/>
                    </a:solidFill>
                    <a:latin typeface="SamsungOne 400" pitchFamily="34" charset="0"/>
                    <a:ea typeface="SamsungOne 400" pitchFamily="34" charset="0"/>
                  </a:rPr>
                  <a:t>KNeighborsRegressor</a:t>
                </a:r>
              </a:p>
              <a:p>
                <a:pPr algn="ctr">
                  <a:buSzPts val="1300"/>
                </a:pPr>
                <a:r>
                  <a:rPr lang="es-ES" sz="1300">
                    <a:solidFill>
                      <a:schemeClr val="dk1"/>
                    </a:solidFill>
                    <a:latin typeface="SamsungOne 400" pitchFamily="34" charset="0"/>
                    <a:ea typeface="SamsungOne 400" pitchFamily="34" charset="0"/>
                  </a:rPr>
                  <a:t>GradientBoostingRegressor</a:t>
                </a:r>
              </a:p>
              <a:p>
                <a:pPr algn="ctr">
                  <a:buSzPts val="1300"/>
                </a:pPr>
                <a:r>
                  <a:rPr lang="es-ES" sz="1300">
                    <a:solidFill>
                      <a:schemeClr val="dk1"/>
                    </a:solidFill>
                    <a:latin typeface="SamsungOne 400" pitchFamily="34" charset="0"/>
                    <a:ea typeface="SamsungOne 400" pitchFamily="34" charset="0"/>
                  </a:rPr>
                  <a:t>Ridge ...</a:t>
                </a:r>
                <a:endParaRPr lang="es-ES">
                  <a:latin typeface="SamsungOne 400" pitchFamily="34" charset="0"/>
                  <a:ea typeface="SamsungOne 400" pitchFamily="34" charset="0"/>
                </a:endParaRPr>
              </a:p>
            </p:txBody>
          </p:sp>
          <p:sp>
            <p:nvSpPr>
              <p:cNvPr id="460" name="Google Shape;460;p17"/>
              <p:cNvSpPr/>
              <p:nvPr/>
            </p:nvSpPr>
            <p:spPr>
              <a:xfrm>
                <a:off x="3716464" y="3032956"/>
                <a:ext cx="2351074" cy="364315"/>
              </a:xfrm>
              <a:prstGeom prst="roundRect">
                <a:avLst>
                  <a:gd name="adj" fmla="val 0"/>
                </a:avLst>
              </a:prstGeom>
              <a:solidFill>
                <a:srgbClr val="2F5496"/>
              </a:solidFill>
              <a:ln w="1270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algn="ctr">
                  <a:buSzPts val="1400"/>
                </a:pPr>
                <a:r>
                  <a:rPr lang="es-ES" b="1">
                    <a:solidFill>
                      <a:schemeClr val="lt1"/>
                    </a:solidFill>
                    <a:latin typeface="SamsungOne 400" pitchFamily="34" charset="0"/>
                    <a:ea typeface="SamsungOne 400" pitchFamily="34" charset="0"/>
                  </a:rPr>
                  <a:t>Regressor</a:t>
                </a:r>
              </a:p>
            </p:txBody>
          </p:sp>
        </p:grpSp>
      </p:grpSp>
      <p:sp>
        <p:nvSpPr>
          <p:cNvPr id="21" name="Google Shape;423;p15"/>
          <p:cNvSpPr/>
          <p:nvPr/>
        </p:nvSpPr>
        <p:spPr>
          <a:xfrm>
            <a:off x="2767721" y="228329"/>
            <a:ext cx="7831851" cy="276999"/>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1.2. Biblioteca Python </a:t>
            </a:r>
            <a:r>
              <a:rPr lang="es-ES" sz="1800" dirty="0" err="1">
                <a:solidFill>
                  <a:schemeClr val="lt1"/>
                </a:solidFill>
                <a:latin typeface="Samsung Sharp Sans" pitchFamily="2" charset="0"/>
                <a:ea typeface="Samsung Sharp Sans" pitchFamily="2" charset="0"/>
                <a:cs typeface="Samsung Sharp Sans" pitchFamily="2" charset="0"/>
              </a:rPr>
              <a:t>scikit-learn</a:t>
            </a:r>
            <a:r>
              <a:rPr lang="es-ES" sz="1800" dirty="0">
                <a:solidFill>
                  <a:schemeClr val="lt1"/>
                </a:solidFill>
                <a:latin typeface="Samsung Sharp Sans" pitchFamily="2" charset="0"/>
                <a:ea typeface="Samsung Sharp Sans" pitchFamily="2" charset="0"/>
                <a:cs typeface="Samsung Sharp Sans" pitchFamily="2" charset="0"/>
              </a:rPr>
              <a:t> para el aprendizaje automático </a:t>
            </a:r>
          </a:p>
        </p:txBody>
      </p:sp>
      <p:sp>
        <p:nvSpPr>
          <p:cNvPr id="502" name="Google Shape;502;p20"/>
          <p:cNvSpPr/>
          <p:nvPr/>
        </p:nvSpPr>
        <p:spPr>
          <a:xfrm>
            <a:off x="6040849" y="1609263"/>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Practicando scikit-learn</a:t>
            </a:r>
          </a:p>
        </p:txBody>
      </p:sp>
      <p:sp>
        <p:nvSpPr>
          <p:cNvPr id="503" name="Google Shape;503;p20"/>
          <p:cNvSpPr/>
          <p:nvPr/>
        </p:nvSpPr>
        <p:spPr>
          <a:xfrm>
            <a:off x="6153188" y="1881326"/>
            <a:ext cx="6031484" cy="74557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dirty="0">
                <a:solidFill>
                  <a:srgbClr val="262626"/>
                </a:solidFill>
                <a:latin typeface="SamsungOne 400" pitchFamily="34" charset="0"/>
                <a:ea typeface="SamsungOne 400" pitchFamily="34" charset="0"/>
              </a:rPr>
              <a:t>El módulo </a:t>
            </a:r>
            <a:r>
              <a:rPr lang="es-ES" sz="1300" dirty="0" err="1">
                <a:solidFill>
                  <a:srgbClr val="262626"/>
                </a:solidFill>
                <a:latin typeface="SamsungOne 400" pitchFamily="34" charset="0"/>
                <a:ea typeface="SamsungOne 400" pitchFamily="34" charset="0"/>
              </a:rPr>
              <a:t>sklearn.datasets</a:t>
            </a:r>
            <a:r>
              <a:rPr lang="es-ES" sz="1300" dirty="0">
                <a:solidFill>
                  <a:srgbClr val="262626"/>
                </a:solidFill>
                <a:latin typeface="SamsungOne 400" pitchFamily="34" charset="0"/>
                <a:ea typeface="SamsungOne 400" pitchFamily="34" charset="0"/>
              </a:rPr>
              <a:t> incluye utilidades para cargar conjuntos de datos, incluyendo métodos para cargar y obtener conjuntos de datos de referencia populares. También incluye algunos generadores de datos artificiales.</a:t>
            </a:r>
            <a:endParaRPr lang="es-ES" dirty="0">
              <a:latin typeface="SamsungOne 400" pitchFamily="34" charset="0"/>
              <a:ea typeface="SamsungOne 400" pitchFamily="34" charset="0"/>
            </a:endParaRPr>
          </a:p>
        </p:txBody>
      </p:sp>
      <p:sp>
        <p:nvSpPr>
          <p:cNvPr id="507" name="Google Shape;507;p20"/>
          <p:cNvSpPr/>
          <p:nvPr/>
        </p:nvSpPr>
        <p:spPr>
          <a:xfrm>
            <a:off x="6153187" y="3321487"/>
            <a:ext cx="8632825"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Importar datos con la función load_breast_cancer().</a:t>
            </a:r>
            <a:endParaRPr lang="es-ES">
              <a:latin typeface="SamsungOne 400" pitchFamily="34" charset="0"/>
              <a:ea typeface="SamsungOne 400" pitchFamily="34" charset="0"/>
            </a:endParaRPr>
          </a:p>
        </p:txBody>
      </p:sp>
      <p:sp>
        <p:nvSpPr>
          <p:cNvPr id="511" name="Google Shape;511;p20"/>
          <p:cNvSpPr/>
          <p:nvPr/>
        </p:nvSpPr>
        <p:spPr>
          <a:xfrm>
            <a:off x="6683646" y="5310432"/>
            <a:ext cx="5008813" cy="1391901"/>
          </a:xfrm>
          <a:prstGeom prst="rect">
            <a:avLst/>
          </a:prstGeom>
          <a:noFill/>
          <a:ln>
            <a:solidFill>
              <a:schemeClr val="tx1"/>
            </a:solid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dirty="0">
                <a:solidFill>
                  <a:srgbClr val="262626"/>
                </a:solidFill>
                <a:latin typeface="SamsungOne 400" pitchFamily="34" charset="0"/>
                <a:ea typeface="SamsungOne 400" pitchFamily="34" charset="0"/>
              </a:rPr>
              <a:t>Objeto contenedor que expone las claves como atributos. </a:t>
            </a:r>
            <a:br>
              <a:rPr lang="es-ES" sz="1300" dirty="0">
                <a:solidFill>
                  <a:srgbClr val="262626"/>
                </a:solidFill>
                <a:latin typeface="SamsungOne 400" pitchFamily="34" charset="0"/>
                <a:ea typeface="SamsungOne 400" pitchFamily="34" charset="0"/>
              </a:rPr>
            </a:br>
            <a:r>
              <a:rPr lang="es-ES" sz="1300" dirty="0">
                <a:solidFill>
                  <a:srgbClr val="262626"/>
                </a:solidFill>
                <a:latin typeface="SamsungOne 400" pitchFamily="34" charset="0"/>
                <a:ea typeface="SamsungOne 400" pitchFamily="34" charset="0"/>
              </a:rPr>
              <a:t>Los objetos </a:t>
            </a:r>
            <a:r>
              <a:rPr lang="es-ES" sz="1600" b="1" dirty="0" err="1">
                <a:solidFill>
                  <a:srgbClr val="262626"/>
                </a:solidFill>
                <a:latin typeface="SamsungOne 400" pitchFamily="34" charset="0"/>
                <a:ea typeface="SamsungOne 400" pitchFamily="34" charset="0"/>
              </a:rPr>
              <a:t>bunch</a:t>
            </a:r>
            <a:r>
              <a:rPr lang="es-ES" sz="1300" dirty="0">
                <a:solidFill>
                  <a:srgbClr val="262626"/>
                </a:solidFill>
                <a:latin typeface="SamsungOne 400" pitchFamily="34" charset="0"/>
                <a:ea typeface="SamsungOne 400" pitchFamily="34" charset="0"/>
              </a:rPr>
              <a:t> se utilizan a veces como salida de funciones y métodos. </a:t>
            </a:r>
            <a:br>
              <a:rPr lang="es-ES" sz="1300" dirty="0">
                <a:solidFill>
                  <a:srgbClr val="262626"/>
                </a:solidFill>
                <a:latin typeface="SamsungOne 400" pitchFamily="34" charset="0"/>
                <a:ea typeface="SamsungOne 400" pitchFamily="34" charset="0"/>
              </a:rPr>
            </a:br>
            <a:r>
              <a:rPr lang="es-ES" sz="1300" dirty="0">
                <a:solidFill>
                  <a:srgbClr val="262626"/>
                </a:solidFill>
                <a:latin typeface="SamsungOne 400" pitchFamily="34" charset="0"/>
                <a:ea typeface="SamsungOne 400" pitchFamily="34" charset="0"/>
              </a:rPr>
              <a:t>Amplían los diccionarios permitiendo acceder a los valores por su clave, </a:t>
            </a:r>
            <a:r>
              <a:rPr lang="es-ES" sz="1300" dirty="0" err="1">
                <a:solidFill>
                  <a:srgbClr val="262626"/>
                </a:solidFill>
                <a:latin typeface="SamsungOne 400" pitchFamily="34" charset="0"/>
                <a:ea typeface="SamsungOne 400" pitchFamily="34" charset="0"/>
              </a:rPr>
              <a:t>bunch</a:t>
            </a:r>
            <a:r>
              <a:rPr lang="es-ES" sz="1300" dirty="0">
                <a:solidFill>
                  <a:srgbClr val="262626"/>
                </a:solidFill>
                <a:latin typeface="SamsungOne 400" pitchFamily="34" charset="0"/>
                <a:ea typeface="SamsungOne 400" pitchFamily="34" charset="0"/>
              </a:rPr>
              <a:t>["</a:t>
            </a:r>
            <a:r>
              <a:rPr lang="es-ES" sz="1300" dirty="0" err="1">
                <a:solidFill>
                  <a:srgbClr val="262626"/>
                </a:solidFill>
                <a:latin typeface="SamsungOne 400" pitchFamily="34" charset="0"/>
                <a:ea typeface="SamsungOne 400" pitchFamily="34" charset="0"/>
              </a:rPr>
              <a:t>value_key</a:t>
            </a:r>
            <a:r>
              <a:rPr lang="es-ES" sz="1300" dirty="0">
                <a:solidFill>
                  <a:srgbClr val="262626"/>
                </a:solidFill>
                <a:latin typeface="SamsungOne 400" pitchFamily="34" charset="0"/>
                <a:ea typeface="SamsungOne 400" pitchFamily="34" charset="0"/>
              </a:rPr>
              <a:t>"], o por un atributo, </a:t>
            </a:r>
            <a:r>
              <a:rPr lang="es-ES" sz="1300" dirty="0" err="1">
                <a:solidFill>
                  <a:srgbClr val="262626"/>
                </a:solidFill>
                <a:latin typeface="SamsungOne 400" pitchFamily="34" charset="0"/>
                <a:ea typeface="SamsungOne 400" pitchFamily="34" charset="0"/>
              </a:rPr>
              <a:t>bunch.value_key</a:t>
            </a:r>
            <a:r>
              <a:rPr lang="es-ES" sz="1300" dirty="0">
                <a:solidFill>
                  <a:srgbClr val="262626"/>
                </a:solidFill>
                <a:latin typeface="SamsungOne 400" pitchFamily="34" charset="0"/>
                <a:ea typeface="SamsungOne 400" pitchFamily="34" charset="0"/>
              </a:rPr>
              <a:t>.</a:t>
            </a:r>
            <a:endParaRPr lang="es-ES" dirty="0">
              <a:latin typeface="SamsungOne 400" pitchFamily="34" charset="0"/>
              <a:ea typeface="SamsungOne 400" pitchFamily="34" charset="0"/>
            </a:endParaRPr>
          </a:p>
        </p:txBody>
      </p:sp>
      <p:pic>
        <p:nvPicPr>
          <p:cNvPr id="5" name="Picture 4">
            <a:extLst>
              <a:ext uri="{FF2B5EF4-FFF2-40B4-BE49-F238E27FC236}">
                <a16:creationId xmlns:a16="http://schemas.microsoft.com/office/drawing/2014/main" id="{F63C5B27-293A-9896-4648-57CCE35F0BAA}"/>
              </a:ext>
            </a:extLst>
          </p:cNvPr>
          <p:cNvPicPr>
            <a:picLocks noChangeAspect="1"/>
          </p:cNvPicPr>
          <p:nvPr/>
        </p:nvPicPr>
        <p:blipFill>
          <a:blip r:embed="rId3"/>
          <a:srcRect t="12662" r="42386" b="15770"/>
          <a:stretch/>
        </p:blipFill>
        <p:spPr>
          <a:xfrm>
            <a:off x="6268774" y="2675013"/>
            <a:ext cx="5008813" cy="501757"/>
          </a:xfrm>
          <a:prstGeom prst="rect">
            <a:avLst/>
          </a:prstGeom>
        </p:spPr>
      </p:pic>
      <p:pic>
        <p:nvPicPr>
          <p:cNvPr id="6" name="Picture 5">
            <a:extLst>
              <a:ext uri="{FF2B5EF4-FFF2-40B4-BE49-F238E27FC236}">
                <a16:creationId xmlns:a16="http://schemas.microsoft.com/office/drawing/2014/main" id="{30C91F6C-C9A1-6E72-5D9F-1B195758845E}"/>
              </a:ext>
            </a:extLst>
          </p:cNvPr>
          <p:cNvPicPr>
            <a:picLocks noChangeAspect="1"/>
          </p:cNvPicPr>
          <p:nvPr/>
        </p:nvPicPr>
        <p:blipFill>
          <a:blip r:embed="rId4"/>
          <a:srcRect r="63257"/>
          <a:stretch/>
        </p:blipFill>
        <p:spPr>
          <a:xfrm>
            <a:off x="6268774" y="3724947"/>
            <a:ext cx="3194300" cy="143878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4" name="Google Shape;624;p27"/>
          <p:cNvSpPr/>
          <p:nvPr/>
        </p:nvSpPr>
        <p:spPr>
          <a:xfrm>
            <a:off x="1106610" y="1153286"/>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Practicando scikit-learn</a:t>
            </a:r>
          </a:p>
        </p:txBody>
      </p:sp>
      <p:sp>
        <p:nvSpPr>
          <p:cNvPr id="626" name="Google Shape;626;p27"/>
          <p:cNvSpPr/>
          <p:nvPr/>
        </p:nvSpPr>
        <p:spPr>
          <a:xfrm>
            <a:off x="1236002" y="1501251"/>
            <a:ext cx="10065231" cy="637849"/>
          </a:xfrm>
          <a:prstGeom prst="rect">
            <a:avLst/>
          </a:prstGeom>
          <a:noFill/>
          <a:ln>
            <a:noFill/>
          </a:ln>
        </p:spPr>
        <p:txBody>
          <a:bodyPr spcFirstLastPara="1" wrap="square" lIns="0" tIns="72000" rIns="144000" bIns="72000" anchor="t" anchorCtr="0">
            <a:spAutoFit/>
          </a:bodyPr>
          <a:lstStyle/>
          <a:p>
            <a:pPr marL="182526" indent="-182526">
              <a:buClr>
                <a:srgbClr val="193EB0"/>
              </a:buClr>
              <a:buSzPts val="1300"/>
              <a:buFont typeface="Arial"/>
              <a:buChar char="‣"/>
            </a:pPr>
            <a:r>
              <a:rPr lang="es-ES" sz="1600">
                <a:solidFill>
                  <a:srgbClr val="262626"/>
                </a:solidFill>
                <a:latin typeface="SamsungOne 400" pitchFamily="34" charset="0"/>
                <a:ea typeface="SamsungOne 400" pitchFamily="34" charset="0"/>
              </a:rPr>
              <a:t>Para la instanciación, utilice el hiperparámetro del modelo como argumento. El hiperparámetro es una opción que requiere una configuración humana y afecta mucho al rendimiento del modelo.</a:t>
            </a:r>
            <a:endParaRPr lang="es-ES" sz="1800">
              <a:latin typeface="SamsungOne 400" pitchFamily="34" charset="0"/>
              <a:ea typeface="SamsungOne 400" pitchFamily="34" charset="0"/>
            </a:endParaRPr>
          </a:p>
        </p:txBody>
      </p:sp>
      <p:pic>
        <p:nvPicPr>
          <p:cNvPr id="627" name="Google Shape;627;p27"/>
          <p:cNvPicPr preferRelativeResize="0"/>
          <p:nvPr/>
        </p:nvPicPr>
        <p:blipFill rotWithShape="1">
          <a:blip r:embed="rId3">
            <a:alphaModFix/>
          </a:blip>
          <a:srcRect l="885" t="4224" r="21521"/>
          <a:stretch/>
        </p:blipFill>
        <p:spPr>
          <a:xfrm>
            <a:off x="1757362" y="2314651"/>
            <a:ext cx="8496299" cy="2097443"/>
          </a:xfrm>
          <a:prstGeom prst="rect">
            <a:avLst/>
          </a:prstGeom>
          <a:noFill/>
          <a:ln>
            <a:noFill/>
          </a:ln>
        </p:spPr>
      </p:pic>
      <p:grpSp>
        <p:nvGrpSpPr>
          <p:cNvPr id="628" name="Google Shape;628;p27"/>
          <p:cNvGrpSpPr/>
          <p:nvPr/>
        </p:nvGrpSpPr>
        <p:grpSpPr>
          <a:xfrm>
            <a:off x="1757362" y="4662984"/>
            <a:ext cx="8677275" cy="1620000"/>
            <a:chOff x="559817" y="3081410"/>
            <a:chExt cx="8677275" cy="1620000"/>
          </a:xfrm>
        </p:grpSpPr>
        <p:sp>
          <p:nvSpPr>
            <p:cNvPr id="629" name="Google Shape;629;p27"/>
            <p:cNvSpPr/>
            <p:nvPr/>
          </p:nvSpPr>
          <p:spPr>
            <a:xfrm>
              <a:off x="559817" y="3081410"/>
              <a:ext cx="8677275" cy="1620000"/>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630" name="Google Shape;630;p27" descr="Byte - Free electronics icons"/>
            <p:cNvPicPr preferRelativeResize="0"/>
            <p:nvPr/>
          </p:nvPicPr>
          <p:blipFill rotWithShape="1">
            <a:blip r:embed="rId4">
              <a:alphaModFix/>
            </a:blip>
            <a:srcRect l="13871" t="-7084" r="14480" b="-5938"/>
            <a:stretch/>
          </p:blipFill>
          <p:spPr>
            <a:xfrm>
              <a:off x="676852" y="3200897"/>
              <a:ext cx="295715" cy="244889"/>
            </a:xfrm>
            <a:prstGeom prst="rect">
              <a:avLst/>
            </a:prstGeom>
            <a:noFill/>
            <a:ln>
              <a:noFill/>
            </a:ln>
          </p:spPr>
        </p:pic>
        <p:sp>
          <p:nvSpPr>
            <p:cNvPr id="631" name="Google Shape;631;p27"/>
            <p:cNvSpPr txBox="1"/>
            <p:nvPr/>
          </p:nvSpPr>
          <p:spPr>
            <a:xfrm>
              <a:off x="907642" y="3168074"/>
              <a:ext cx="982500" cy="292500"/>
            </a:xfrm>
            <a:prstGeom prst="rect">
              <a:avLst/>
            </a:prstGeom>
            <a:noFill/>
            <a:ln>
              <a:noFill/>
            </a:ln>
          </p:spPr>
          <p:txBody>
            <a:bodyPr spcFirstLastPara="1" wrap="square" lIns="91425" tIns="45700" rIns="91425" bIns="45700" anchor="t" anchorCtr="0">
              <a:spAutoFit/>
            </a:bodyPr>
            <a:lstStyle/>
            <a:p>
              <a:pPr>
                <a:buSzPts val="1300"/>
              </a:pPr>
              <a:r>
                <a:rPr lang="es-ES" sz="1300" b="1">
                  <a:solidFill>
                    <a:srgbClr val="262626"/>
                  </a:solidFill>
                  <a:latin typeface="SamsungOne 400" pitchFamily="34" charset="0"/>
                  <a:ea typeface="SamsungOne 400" pitchFamily="34" charset="0"/>
                </a:rPr>
                <a:t>Línea 1-5</a:t>
              </a:r>
              <a:endParaRPr lang="es-ES">
                <a:latin typeface="SamsungOne 400" pitchFamily="34" charset="0"/>
                <a:ea typeface="SamsungOne 400" pitchFamily="34" charset="0"/>
              </a:endParaRPr>
            </a:p>
          </p:txBody>
        </p:sp>
        <p:sp>
          <p:nvSpPr>
            <p:cNvPr id="632" name="Google Shape;632;p27"/>
            <p:cNvSpPr txBox="1"/>
            <p:nvPr/>
          </p:nvSpPr>
          <p:spPr>
            <a:xfrm>
              <a:off x="1036273" y="3467475"/>
              <a:ext cx="8167303" cy="215444"/>
            </a:xfrm>
            <a:prstGeom prst="rect">
              <a:avLst/>
            </a:prstGeom>
            <a:noFill/>
            <a:ln>
              <a:noFill/>
            </a:ln>
          </p:spPr>
          <p:txBody>
            <a:bodyPr spcFirstLastPara="1" wrap="square" lIns="0" tIns="0" rIns="0" bIns="0" anchor="t" anchorCtr="0">
              <a:spAutoFit/>
            </a:bodyPr>
            <a:lstStyle/>
            <a:p>
              <a:pPr marL="182563" indent="-182563">
                <a:buClr>
                  <a:srgbClr val="262626"/>
                </a:buClr>
                <a:buSzPts val="1400"/>
                <a:buFont typeface="Arial"/>
                <a:buChar char="•"/>
              </a:pPr>
              <a:r>
                <a:rPr lang="es-ES">
                  <a:solidFill>
                    <a:srgbClr val="262626"/>
                  </a:solidFill>
                  <a:latin typeface="SamsungOne 400" pitchFamily="34" charset="0"/>
                  <a:ea typeface="SamsungOne 400" pitchFamily="34" charset="0"/>
                </a:rPr>
                <a:t>Carga del conjunto de datos de prueba</a:t>
              </a:r>
            </a:p>
          </p:txBody>
        </p:sp>
        <p:pic>
          <p:nvPicPr>
            <p:cNvPr id="633" name="Google Shape;633;p27" descr="Byte - Free electronics icons"/>
            <p:cNvPicPr preferRelativeResize="0"/>
            <p:nvPr/>
          </p:nvPicPr>
          <p:blipFill rotWithShape="1">
            <a:blip r:embed="rId4">
              <a:alphaModFix/>
            </a:blip>
            <a:srcRect l="13871" t="-7084" r="14480" b="-5938"/>
            <a:stretch/>
          </p:blipFill>
          <p:spPr>
            <a:xfrm>
              <a:off x="676852" y="3808986"/>
              <a:ext cx="295715" cy="244889"/>
            </a:xfrm>
            <a:prstGeom prst="rect">
              <a:avLst/>
            </a:prstGeom>
            <a:noFill/>
            <a:ln>
              <a:noFill/>
            </a:ln>
          </p:spPr>
        </p:pic>
        <p:sp>
          <p:nvSpPr>
            <p:cNvPr id="634" name="Google Shape;634;p27"/>
            <p:cNvSpPr txBox="1"/>
            <p:nvPr/>
          </p:nvSpPr>
          <p:spPr>
            <a:xfrm>
              <a:off x="907642" y="3776174"/>
              <a:ext cx="1143900" cy="292500"/>
            </a:xfrm>
            <a:prstGeom prst="rect">
              <a:avLst/>
            </a:prstGeom>
            <a:noFill/>
            <a:ln>
              <a:noFill/>
            </a:ln>
          </p:spPr>
          <p:txBody>
            <a:bodyPr spcFirstLastPara="1" wrap="square" lIns="91425" tIns="45700" rIns="91425" bIns="45700" anchor="t" anchorCtr="0">
              <a:spAutoFit/>
            </a:bodyPr>
            <a:lstStyle/>
            <a:p>
              <a:pPr>
                <a:buSzPts val="1300"/>
              </a:pPr>
              <a:r>
                <a:rPr lang="es-ES" sz="1300" b="1" dirty="0">
                  <a:solidFill>
                    <a:srgbClr val="262626"/>
                  </a:solidFill>
                  <a:latin typeface="SamsungOne 400" pitchFamily="34" charset="0"/>
                  <a:ea typeface="SamsungOne 400" pitchFamily="34" charset="0"/>
                </a:rPr>
                <a:t>Línea 6 a 8</a:t>
              </a:r>
              <a:endParaRPr lang="es-ES" dirty="0">
                <a:latin typeface="SamsungOne 400" pitchFamily="34" charset="0"/>
                <a:ea typeface="SamsungOne 400" pitchFamily="34" charset="0"/>
              </a:endParaRPr>
            </a:p>
          </p:txBody>
        </p:sp>
        <p:sp>
          <p:nvSpPr>
            <p:cNvPr id="635" name="Google Shape;635;p27"/>
            <p:cNvSpPr txBox="1"/>
            <p:nvPr/>
          </p:nvSpPr>
          <p:spPr>
            <a:xfrm>
              <a:off x="1036273" y="4075564"/>
              <a:ext cx="8167303" cy="507831"/>
            </a:xfrm>
            <a:prstGeom prst="rect">
              <a:avLst/>
            </a:prstGeom>
            <a:noFill/>
            <a:ln>
              <a:noFill/>
            </a:ln>
          </p:spPr>
          <p:txBody>
            <a:bodyPr spcFirstLastPara="1" wrap="square" lIns="0" tIns="0" rIns="0" bIns="0" anchor="t" anchorCtr="0">
              <a:spAutoFit/>
            </a:bodyPr>
            <a:lstStyle/>
            <a:p>
              <a:pPr marL="182563" indent="-182563">
                <a:buClr>
                  <a:srgbClr val="262626"/>
                </a:buClr>
                <a:buSzPts val="1400"/>
                <a:buFont typeface="Arial"/>
                <a:buChar char="•"/>
              </a:pPr>
              <a:r>
                <a:rPr lang="es-ES">
                  <a:solidFill>
                    <a:srgbClr val="262626"/>
                  </a:solidFill>
                  <a:latin typeface="SamsungOne 400" pitchFamily="34" charset="0"/>
                  <a:ea typeface="SamsungOne 400" pitchFamily="34" charset="0"/>
                </a:rPr>
                <a:t>Instanciación del estimador y ajuste de los hiperparámetros</a:t>
              </a:r>
              <a:endParaRPr lang="es-ES">
                <a:latin typeface="SamsungOne 400" pitchFamily="34" charset="0"/>
                <a:ea typeface="SamsungOne 400" pitchFamily="34" charset="0"/>
              </a:endParaRPr>
            </a:p>
            <a:p>
              <a:pPr marL="182563" indent="-182563">
                <a:spcBef>
                  <a:spcPts val="600"/>
                </a:spcBef>
                <a:buClr>
                  <a:srgbClr val="262626"/>
                </a:buClr>
                <a:buSzPts val="1400"/>
                <a:buFont typeface="Arial"/>
                <a:buChar char="•"/>
              </a:pPr>
              <a:r>
                <a:rPr lang="es-ES">
                  <a:solidFill>
                    <a:srgbClr val="262626"/>
                  </a:solidFill>
                  <a:latin typeface="SamsungOne 400" pitchFamily="34" charset="0"/>
                  <a:ea typeface="SamsungOne 400" pitchFamily="34" charset="0"/>
                </a:rPr>
                <a:t>Inicialización del modelo mediante el uso de la entropía para la ramificación</a:t>
              </a:r>
            </a:p>
          </p:txBody>
        </p:sp>
      </p:grpSp>
      <p:sp>
        <p:nvSpPr>
          <p:cNvPr id="19" name="Google Shape;423;p15"/>
          <p:cNvSpPr/>
          <p:nvPr/>
        </p:nvSpPr>
        <p:spPr>
          <a:xfrm>
            <a:off x="2767721" y="228329"/>
            <a:ext cx="7831851" cy="276999"/>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1.2. Biblioteca Python </a:t>
            </a:r>
            <a:r>
              <a:rPr lang="es-ES" sz="1800" dirty="0" err="1">
                <a:solidFill>
                  <a:schemeClr val="lt1"/>
                </a:solidFill>
                <a:latin typeface="Samsung Sharp Sans" pitchFamily="2" charset="0"/>
                <a:ea typeface="Samsung Sharp Sans" pitchFamily="2" charset="0"/>
                <a:cs typeface="Samsung Sharp Sans" pitchFamily="2" charset="0"/>
              </a:rPr>
              <a:t>scikit-learn</a:t>
            </a:r>
            <a:r>
              <a:rPr lang="es-ES" sz="1800" dirty="0">
                <a:solidFill>
                  <a:schemeClr val="lt1"/>
                </a:solidFill>
                <a:latin typeface="Samsung Sharp Sans" pitchFamily="2" charset="0"/>
                <a:ea typeface="Samsung Sharp Sans" pitchFamily="2" charset="0"/>
                <a:cs typeface="Samsung Sharp Sans" pitchFamily="2" charset="0"/>
              </a:rPr>
              <a:t> para el aprendizaje automático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4" name="Google Shape;644;p28"/>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fit</a:t>
            </a:r>
          </a:p>
        </p:txBody>
      </p:sp>
      <p:sp>
        <p:nvSpPr>
          <p:cNvPr id="645" name="Google Shape;645;p28"/>
          <p:cNvSpPr/>
          <p:nvPr/>
        </p:nvSpPr>
        <p:spPr>
          <a:xfrm>
            <a:off x="1811338" y="3176972"/>
            <a:ext cx="8677275" cy="1985606"/>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sp>
        <p:nvSpPr>
          <p:cNvPr id="646" name="Google Shape;646;p28"/>
          <p:cNvSpPr/>
          <p:nvPr/>
        </p:nvSpPr>
        <p:spPr>
          <a:xfrm>
            <a:off x="1815850" y="1700808"/>
            <a:ext cx="8632825" cy="545516"/>
          </a:xfrm>
          <a:prstGeom prst="rect">
            <a:avLst/>
          </a:prstGeom>
          <a:noFill/>
          <a:ln>
            <a:noFill/>
          </a:ln>
        </p:spPr>
        <p:txBody>
          <a:bodyPr spcFirstLastPara="1" wrap="square" lIns="0" tIns="72000" rIns="144000" bIns="72000" anchor="t" anchorCtr="0">
            <a:spAutoFit/>
          </a:bodyPr>
          <a:lstStyle/>
          <a:p>
            <a:pPr marL="182526" indent="-182526">
              <a:buClr>
                <a:srgbClr val="193EB0"/>
              </a:buClr>
              <a:buSzPts val="1300"/>
              <a:buFont typeface="Arial"/>
              <a:buChar char="‣"/>
            </a:pPr>
            <a:r>
              <a:rPr lang="es-ES" sz="1300">
                <a:solidFill>
                  <a:srgbClr val="262626"/>
                </a:solidFill>
                <a:latin typeface="SamsungOne 400" pitchFamily="34" charset="0"/>
                <a:ea typeface="SamsungOne 400" pitchFamily="34" charset="0"/>
              </a:rPr>
              <a:t>Utilice el método de ajuste con el estimador de instancia para el entrenamiento. Envíe los datos de entrenamiento y los datos de la etiqueta juntos como argumento al algoritmo de aprendizaje supervisado.</a:t>
            </a:r>
            <a:endParaRPr lang="es-ES">
              <a:latin typeface="SamsungOne 400" pitchFamily="34" charset="0"/>
              <a:ea typeface="SamsungOne 400" pitchFamily="34" charset="0"/>
            </a:endParaRPr>
          </a:p>
        </p:txBody>
      </p:sp>
      <p:grpSp>
        <p:nvGrpSpPr>
          <p:cNvPr id="647" name="Google Shape;647;p28"/>
          <p:cNvGrpSpPr/>
          <p:nvPr/>
        </p:nvGrpSpPr>
        <p:grpSpPr>
          <a:xfrm>
            <a:off x="1811339" y="5255102"/>
            <a:ext cx="8677275" cy="946052"/>
            <a:chOff x="559817" y="3081410"/>
            <a:chExt cx="8677275" cy="946052"/>
          </a:xfrm>
        </p:grpSpPr>
        <p:sp>
          <p:nvSpPr>
            <p:cNvPr id="648" name="Google Shape;648;p28"/>
            <p:cNvSpPr/>
            <p:nvPr/>
          </p:nvSpPr>
          <p:spPr>
            <a:xfrm>
              <a:off x="559817" y="3081410"/>
              <a:ext cx="8677275" cy="946052"/>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649" name="Google Shape;649;p28" descr="Byte - Free electronics icons"/>
            <p:cNvPicPr preferRelativeResize="0"/>
            <p:nvPr/>
          </p:nvPicPr>
          <p:blipFill rotWithShape="1">
            <a:blip r:embed="rId3">
              <a:alphaModFix/>
            </a:blip>
            <a:srcRect l="13871" t="-7084" r="14480" b="-5938"/>
            <a:stretch/>
          </p:blipFill>
          <p:spPr>
            <a:xfrm>
              <a:off x="676852" y="3200897"/>
              <a:ext cx="295715" cy="244889"/>
            </a:xfrm>
            <a:prstGeom prst="rect">
              <a:avLst/>
            </a:prstGeom>
            <a:noFill/>
            <a:ln>
              <a:noFill/>
            </a:ln>
          </p:spPr>
        </p:pic>
        <p:sp>
          <p:nvSpPr>
            <p:cNvPr id="650" name="Google Shape;650;p28"/>
            <p:cNvSpPr txBox="1"/>
            <p:nvPr/>
          </p:nvSpPr>
          <p:spPr>
            <a:xfrm>
              <a:off x="907642" y="3168076"/>
              <a:ext cx="862665" cy="292388"/>
            </a:xfrm>
            <a:prstGeom prst="rect">
              <a:avLst/>
            </a:prstGeom>
            <a:noFill/>
            <a:ln>
              <a:noFill/>
            </a:ln>
          </p:spPr>
          <p:txBody>
            <a:bodyPr spcFirstLastPara="1" wrap="square" lIns="91425" tIns="45700" rIns="91425" bIns="45700" anchor="t" anchorCtr="0">
              <a:spAutoFit/>
            </a:bodyPr>
            <a:lstStyle/>
            <a:p>
              <a:pPr>
                <a:buSzPts val="1300"/>
              </a:pPr>
              <a:r>
                <a:rPr lang="es-ES" sz="1300" b="1">
                  <a:solidFill>
                    <a:srgbClr val="262626"/>
                  </a:solidFill>
                  <a:latin typeface="SamsungOne 400" pitchFamily="34" charset="0"/>
                  <a:ea typeface="SamsungOne 400" pitchFamily="34" charset="0"/>
                </a:rPr>
                <a:t>Línea 2</a:t>
              </a:r>
              <a:endParaRPr lang="es-ES">
                <a:latin typeface="SamsungOne 400" pitchFamily="34" charset="0"/>
                <a:ea typeface="SamsungOne 400" pitchFamily="34" charset="0"/>
              </a:endParaRPr>
            </a:p>
          </p:txBody>
        </p:sp>
        <p:sp>
          <p:nvSpPr>
            <p:cNvPr id="651" name="Google Shape;651;p28"/>
            <p:cNvSpPr txBox="1"/>
            <p:nvPr/>
          </p:nvSpPr>
          <p:spPr>
            <a:xfrm>
              <a:off x="1036273" y="3467475"/>
              <a:ext cx="8167303" cy="430887"/>
            </a:xfrm>
            <a:prstGeom prst="rect">
              <a:avLst/>
            </a:prstGeom>
            <a:noFill/>
            <a:ln>
              <a:noFill/>
            </a:ln>
          </p:spPr>
          <p:txBody>
            <a:bodyPr spcFirstLastPara="1" wrap="square" lIns="0" tIns="0" rIns="0" bIns="0" anchor="t" anchorCtr="0">
              <a:spAutoFit/>
            </a:bodyPr>
            <a:lstStyle/>
            <a:p>
              <a:pPr marL="182563" indent="-182563">
                <a:buClr>
                  <a:srgbClr val="262626"/>
                </a:buClr>
                <a:buSzPts val="1400"/>
                <a:buFont typeface="Arial"/>
                <a:buChar char="•"/>
              </a:pPr>
              <a:r>
                <a:rPr lang="es-ES">
                  <a:solidFill>
                    <a:srgbClr val="262626"/>
                  </a:solidFill>
                  <a:latin typeface="SamsungOne 400" pitchFamily="34" charset="0"/>
                  <a:ea typeface="SamsungOne 400" pitchFamily="34" charset="0"/>
                </a:rPr>
                <a:t>Es un valor estimado, por lo que el valor real de X_test puede variar. </a:t>
              </a:r>
              <a:br>
                <a:rPr lang="es-ES">
                  <a:solidFill>
                    <a:srgbClr val="262626"/>
                  </a:solidFill>
                  <a:latin typeface="SamsungOne 400" pitchFamily="34" charset="0"/>
                  <a:ea typeface="SamsungOne 400" pitchFamily="34" charset="0"/>
                </a:rPr>
              </a:br>
              <a:r>
                <a:rPr lang="es-ES">
                  <a:solidFill>
                    <a:srgbClr val="262626"/>
                  </a:solidFill>
                  <a:latin typeface="SamsungOne 400" pitchFamily="34" charset="0"/>
                  <a:ea typeface="SamsungOne 400" pitchFamily="34" charset="0"/>
                </a:rPr>
                <a:t>Mida la precisión comparando los dos valores. </a:t>
              </a:r>
              <a:endParaRPr lang="es-ES">
                <a:latin typeface="SamsungOne 400" pitchFamily="34" charset="0"/>
                <a:ea typeface="SamsungOne 400" pitchFamily="34" charset="0"/>
              </a:endParaRPr>
            </a:p>
          </p:txBody>
        </p:sp>
      </p:grpSp>
      <p:sp>
        <p:nvSpPr>
          <p:cNvPr id="652" name="Google Shape;652;p28"/>
          <p:cNvSpPr/>
          <p:nvPr/>
        </p:nvSpPr>
        <p:spPr>
          <a:xfrm>
            <a:off x="1703512" y="2348880"/>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predecir</a:t>
            </a:r>
            <a:endParaRPr lang="es-ES" dirty="0">
              <a:latin typeface="Samsung Sharp Sans" pitchFamily="2" charset="0"/>
              <a:ea typeface="Samsung Sharp Sans" pitchFamily="2" charset="0"/>
              <a:cs typeface="Samsung Sharp Sans" pitchFamily="2" charset="0"/>
            </a:endParaRPr>
          </a:p>
        </p:txBody>
      </p:sp>
      <p:sp>
        <p:nvSpPr>
          <p:cNvPr id="653" name="Google Shape;653;p28"/>
          <p:cNvSpPr/>
          <p:nvPr/>
        </p:nvSpPr>
        <p:spPr>
          <a:xfrm>
            <a:off x="1815850" y="2620943"/>
            <a:ext cx="8632825" cy="545516"/>
          </a:xfrm>
          <a:prstGeom prst="rect">
            <a:avLst/>
          </a:prstGeom>
          <a:noFill/>
          <a:ln>
            <a:noFill/>
          </a:ln>
        </p:spPr>
        <p:txBody>
          <a:bodyPr spcFirstLastPara="1" wrap="square" lIns="0" tIns="72000" rIns="144000" bIns="72000" anchor="t" anchorCtr="0">
            <a:spAutoFit/>
          </a:bodyPr>
          <a:lstStyle/>
          <a:p>
            <a:pPr marL="182526" indent="-182526">
              <a:buClr>
                <a:srgbClr val="193EB0"/>
              </a:buClr>
              <a:buSzPts val="1300"/>
              <a:buFont typeface="Arial"/>
              <a:buChar char="‣"/>
            </a:pPr>
            <a:r>
              <a:rPr lang="es-ES" sz="1300" dirty="0">
                <a:solidFill>
                  <a:srgbClr val="262626"/>
                </a:solidFill>
                <a:latin typeface="SamsungOne 400" pitchFamily="34" charset="0"/>
                <a:ea typeface="SamsungOne 400" pitchFamily="34" charset="0"/>
              </a:rPr>
              <a:t>El estimador de instancia que ha completado el entrenamiento con el ajuste puede aplicarse con el método predecir. ‘</a:t>
            </a:r>
            <a:r>
              <a:rPr lang="es-ES" sz="1300" dirty="0" err="1">
                <a:solidFill>
                  <a:srgbClr val="262626"/>
                </a:solidFill>
                <a:latin typeface="SamsungOne 400" pitchFamily="34" charset="0"/>
                <a:ea typeface="SamsungOne 400" pitchFamily="34" charset="0"/>
              </a:rPr>
              <a:t>predict</a:t>
            </a:r>
            <a:r>
              <a:rPr lang="es-ES" sz="1300" dirty="0">
                <a:solidFill>
                  <a:srgbClr val="262626"/>
                </a:solidFill>
                <a:latin typeface="SamsungOne 400" pitchFamily="34" charset="0"/>
                <a:ea typeface="SamsungOne 400" pitchFamily="34" charset="0"/>
              </a:rPr>
              <a:t>', convierte los resultados estimados del modelo respecto a los datos introducidos. </a:t>
            </a:r>
            <a:endParaRPr lang="es-ES" dirty="0">
              <a:latin typeface="SamsungOne 400" pitchFamily="34" charset="0"/>
              <a:ea typeface="SamsungOne 400" pitchFamily="34" charset="0"/>
            </a:endParaRPr>
          </a:p>
        </p:txBody>
      </p:sp>
      <p:pic>
        <p:nvPicPr>
          <p:cNvPr id="654" name="Google Shape;654;p28"/>
          <p:cNvPicPr preferRelativeResize="0"/>
          <p:nvPr/>
        </p:nvPicPr>
        <p:blipFill rotWithShape="1">
          <a:blip r:embed="rId4">
            <a:alphaModFix/>
          </a:blip>
          <a:srcRect l="825" r="23896"/>
          <a:stretch/>
        </p:blipFill>
        <p:spPr>
          <a:xfrm>
            <a:off x="1992313" y="3221567"/>
            <a:ext cx="8496300" cy="1869830"/>
          </a:xfrm>
          <a:prstGeom prst="rect">
            <a:avLst/>
          </a:prstGeom>
          <a:noFill/>
          <a:ln>
            <a:noFill/>
          </a:ln>
        </p:spPr>
      </p:pic>
      <p:sp>
        <p:nvSpPr>
          <p:cNvPr id="15"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8" name="Google Shape;423;p15"/>
          <p:cNvSpPr/>
          <p:nvPr/>
        </p:nvSpPr>
        <p:spPr>
          <a:xfrm>
            <a:off x="2767721" y="228329"/>
            <a:ext cx="7831851" cy="276999"/>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1.2. Biblioteca Python </a:t>
            </a:r>
            <a:r>
              <a:rPr lang="es-ES" sz="1800" dirty="0" err="1">
                <a:solidFill>
                  <a:schemeClr val="lt1"/>
                </a:solidFill>
                <a:latin typeface="Samsung Sharp Sans" pitchFamily="2" charset="0"/>
                <a:ea typeface="Samsung Sharp Sans" pitchFamily="2" charset="0"/>
                <a:cs typeface="Samsung Sharp Sans" pitchFamily="2" charset="0"/>
              </a:rPr>
              <a:t>scikit-learn</a:t>
            </a:r>
            <a:r>
              <a:rPr lang="es-ES" sz="1800" dirty="0">
                <a:solidFill>
                  <a:schemeClr val="lt1"/>
                </a:solidFill>
                <a:latin typeface="Samsung Sharp Sans" pitchFamily="2" charset="0"/>
                <a:ea typeface="Samsung Sharp Sans" pitchFamily="2" charset="0"/>
                <a:cs typeface="Samsung Sharp Sans" pitchFamily="2" charset="0"/>
              </a:rPr>
              <a:t> para el aprendizaje automático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4" name="Google Shape;914;p46"/>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Principales módulos de </a:t>
            </a:r>
            <a:r>
              <a:rPr lang="es-ES" dirty="0" err="1">
                <a:solidFill>
                  <a:schemeClr val="dk1"/>
                </a:solidFill>
                <a:latin typeface="Samsung Sharp Sans" pitchFamily="2" charset="0"/>
                <a:ea typeface="Samsung Sharp Sans" pitchFamily="2" charset="0"/>
                <a:cs typeface="Samsung Sharp Sans" pitchFamily="2" charset="0"/>
              </a:rPr>
              <a:t>scikit</a:t>
            </a:r>
            <a:endParaRPr lang="es-ES" dirty="0">
              <a:solidFill>
                <a:schemeClr val="dk1"/>
              </a:solidFill>
              <a:latin typeface="Samsung Sharp Sans" pitchFamily="2" charset="0"/>
              <a:ea typeface="Samsung Sharp Sans" pitchFamily="2" charset="0"/>
              <a:cs typeface="Samsung Sharp Sans" pitchFamily="2" charset="0"/>
            </a:endParaRPr>
          </a:p>
        </p:txBody>
      </p:sp>
      <p:graphicFrame>
        <p:nvGraphicFramePr>
          <p:cNvPr id="915" name="Google Shape;915;p46"/>
          <p:cNvGraphicFramePr/>
          <p:nvPr>
            <p:extLst>
              <p:ext uri="{D42A27DB-BD31-4B8C-83A1-F6EECF244321}">
                <p14:modId xmlns:p14="http://schemas.microsoft.com/office/powerpoint/2010/main" val="2839079493"/>
              </p:ext>
            </p:extLst>
          </p:nvPr>
        </p:nvGraphicFramePr>
        <p:xfrm>
          <a:off x="1811340" y="1776242"/>
          <a:ext cx="8677275" cy="3104360"/>
        </p:xfrm>
        <a:graphic>
          <a:graphicData uri="http://schemas.openxmlformats.org/drawingml/2006/table">
            <a:tbl>
              <a:tblPr firstRow="1" bandRow="1">
                <a:noFill/>
                <a:tableStyleId>{9B22849D-4F7D-401C-9C3F-F2295EAA4DA1}</a:tableStyleId>
              </a:tblPr>
              <a:tblGrid>
                <a:gridCol w="1332325">
                  <a:extLst>
                    <a:ext uri="{9D8B030D-6E8A-4147-A177-3AD203B41FA5}">
                      <a16:colId xmlns:a16="http://schemas.microsoft.com/office/drawing/2014/main" val="20000"/>
                    </a:ext>
                  </a:extLst>
                </a:gridCol>
                <a:gridCol w="2160250">
                  <a:extLst>
                    <a:ext uri="{9D8B030D-6E8A-4147-A177-3AD203B41FA5}">
                      <a16:colId xmlns:a16="http://schemas.microsoft.com/office/drawing/2014/main" val="20001"/>
                    </a:ext>
                  </a:extLst>
                </a:gridCol>
                <a:gridCol w="5184700">
                  <a:extLst>
                    <a:ext uri="{9D8B030D-6E8A-4147-A177-3AD203B41FA5}">
                      <a16:colId xmlns:a16="http://schemas.microsoft.com/office/drawing/2014/main" val="20002"/>
                    </a:ext>
                  </a:extLst>
                </a:gridCol>
              </a:tblGrid>
              <a:tr h="304025">
                <a:tc>
                  <a:txBody>
                    <a:bodyPr/>
                    <a:lstStyle/>
                    <a:p>
                      <a:pPr marL="0" marR="0" lvl="0" indent="0" algn="ctr" rtl="0">
                        <a:lnSpc>
                          <a:spcPct val="100000"/>
                        </a:lnSpc>
                        <a:spcBef>
                          <a:spcPts val="0"/>
                        </a:spcBef>
                        <a:spcAft>
                          <a:spcPts val="0"/>
                        </a:spcAft>
                        <a:buClr>
                          <a:schemeClr val="dk1"/>
                        </a:buClr>
                        <a:buSzPts val="1400"/>
                        <a:buFont typeface="Arial"/>
                        <a:buNone/>
                      </a:pPr>
                      <a:r>
                        <a:rPr lang="es-ES" sz="1400" b="0" u="none" strike="noStrike" cap="none" noProof="0">
                          <a:solidFill>
                            <a:schemeClr val="dk1"/>
                          </a:solidFill>
                          <a:latin typeface="Samsung Sharp Sans" pitchFamily="2" charset="0"/>
                          <a:ea typeface="Samsung Sharp Sans" pitchFamily="2" charset="0"/>
                          <a:cs typeface="Samsung Sharp Sans" pitchFamily="2" charset="0"/>
                          <a:sym typeface="Arial"/>
                        </a:rPr>
                        <a:t>Clasificación</a:t>
                      </a: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400"/>
                        <a:buFont typeface="Arial"/>
                        <a:buNone/>
                      </a:pPr>
                      <a:r>
                        <a:rPr lang="es-ES" sz="1400" b="0" u="none" strike="noStrike" cap="none" noProof="0" dirty="0">
                          <a:solidFill>
                            <a:schemeClr val="dk1"/>
                          </a:solidFill>
                          <a:latin typeface="Samsung Sharp Sans" pitchFamily="2" charset="0"/>
                          <a:ea typeface="Samsung Sharp Sans" pitchFamily="2" charset="0"/>
                          <a:cs typeface="Samsung Sharp Sans" pitchFamily="2" charset="0"/>
                          <a:sym typeface="Arial"/>
                        </a:rPr>
                        <a:t>Módulo</a:t>
                      </a: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400"/>
                        <a:buFont typeface="Arial"/>
                        <a:buNone/>
                      </a:pPr>
                      <a:r>
                        <a:rPr lang="es-ES" sz="1400" b="0" u="none" strike="noStrike" cap="none" noProof="0">
                          <a:solidFill>
                            <a:schemeClr val="dk1"/>
                          </a:solidFill>
                          <a:latin typeface="Samsung Sharp Sans" pitchFamily="2" charset="0"/>
                          <a:ea typeface="Samsung Sharp Sans" pitchFamily="2" charset="0"/>
                          <a:cs typeface="Samsung Sharp Sans" pitchFamily="2" charset="0"/>
                          <a:sym typeface="Arial"/>
                        </a:rPr>
                        <a:t>Funciones integradas</a:t>
                      </a: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269450">
                <a:tc rowSpan="7">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 Sharp Sans" pitchFamily="2" charset="0"/>
                          <a:ea typeface="Samsung Sharp Sans" pitchFamily="2" charset="0"/>
                          <a:cs typeface="Samsung Sharp Sans" pitchFamily="2" charset="0"/>
                          <a:sym typeface="Arial"/>
                        </a:rPr>
                        <a:t>Algoritmo de aprendizaje automático</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sklearn.ensemble</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Algoritmos de conjunto (Random forest, AdaBoost, bagging, etc.)</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314350">
                <a:tc v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sklearn.linear_model</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Algoritmos lineales (regresión lineal, regresión logística, SGD, etc.)</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r h="314350">
                <a:tc v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sklearn.naïve_bayes</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Algoritmos de Naive Bayes</a:t>
                      </a:r>
                      <a:br>
                        <a:rPr lang="es-ES" sz="1300" b="0" u="none" strike="noStrike" cap="none" noProof="0">
                          <a:solidFill>
                            <a:srgbClr val="262626"/>
                          </a:solidFill>
                          <a:latin typeface="SamsungOne 400" pitchFamily="34" charset="0"/>
                          <a:ea typeface="SamsungOne 400" pitchFamily="34" charset="0"/>
                          <a:cs typeface="Arial"/>
                          <a:sym typeface="Arial"/>
                        </a:rPr>
                      </a:br>
                      <a:r>
                        <a:rPr lang="es-ES" sz="1300" b="0" u="none" strike="noStrike" cap="none" noProof="0">
                          <a:solidFill>
                            <a:srgbClr val="262626"/>
                          </a:solidFill>
                          <a:latin typeface="SamsungOne 400" pitchFamily="34" charset="0"/>
                          <a:ea typeface="SamsungOne 400" pitchFamily="34" charset="0"/>
                          <a:cs typeface="Arial"/>
                          <a:sym typeface="Arial"/>
                        </a:rPr>
                        <a:t>(Bernoulli NB, Gaussian NB, distribución multinomial NB, etc.)</a:t>
                      </a:r>
                      <a:endParaRPr lang="es-ES" sz="1400" u="none" strike="noStrike" cap="none" noProof="0"/>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3"/>
                  </a:ext>
                </a:extLst>
              </a:tr>
              <a:tr h="269450">
                <a:tc v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sklearn.neighbors</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Algoritmos de vecinos más cercanos (K-NN, etc.)</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4"/>
                  </a:ext>
                </a:extLst>
              </a:tr>
              <a:tr h="269450">
                <a:tc v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sklearn.svm</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dirty="0">
                          <a:solidFill>
                            <a:srgbClr val="262626"/>
                          </a:solidFill>
                          <a:latin typeface="SamsungOne 400" pitchFamily="34" charset="0"/>
                          <a:ea typeface="SamsungOne 400" pitchFamily="34" charset="0"/>
                          <a:cs typeface="Arial"/>
                          <a:sym typeface="Arial"/>
                        </a:rPr>
                        <a:t>Algoritmos de máquinas de vectores de soporte</a:t>
                      </a:r>
                      <a:endParaRPr lang="es-ES" sz="1400" u="none" strike="noStrike" cap="none" noProof="0" dirty="0"/>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5"/>
                  </a:ext>
                </a:extLst>
              </a:tr>
              <a:tr h="269450">
                <a:tc v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sklearn.tree</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Algoritmos de árboles de decisión</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6"/>
                  </a:ext>
                </a:extLst>
              </a:tr>
              <a:tr h="269450">
                <a:tc v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sklearn.cluster</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Algoritmos de aprendizaje no supervisado (clustering) (Kmeans, DBSCAN, etc.)</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7"/>
                  </a:ext>
                </a:extLst>
              </a:tr>
              <a:tr h="269450">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 Sharp Sans" pitchFamily="2" charset="0"/>
                          <a:ea typeface="Samsung Sharp Sans" pitchFamily="2" charset="0"/>
                          <a:cs typeface="Samsung Sharp Sans" pitchFamily="2" charset="0"/>
                          <a:sym typeface="Arial"/>
                        </a:rPr>
                        <a:t>Utilidad</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sklearn.pipeline</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dirty="0">
                          <a:solidFill>
                            <a:srgbClr val="262626"/>
                          </a:solidFill>
                          <a:latin typeface="SamsungOne 400" pitchFamily="34" charset="0"/>
                          <a:ea typeface="SamsungOne 400" pitchFamily="34" charset="0"/>
                          <a:cs typeface="Arial"/>
                          <a:sym typeface="Arial"/>
                        </a:rPr>
                        <a:t>Conversión en serie de algoritmos de procesamiento de características y aprendizaje automático, etc.</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9" name="Google Shape;423;p15"/>
          <p:cNvSpPr/>
          <p:nvPr/>
        </p:nvSpPr>
        <p:spPr>
          <a:xfrm>
            <a:off x="2767721" y="228329"/>
            <a:ext cx="7831851" cy="276999"/>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1.2. Biblioteca Python </a:t>
            </a:r>
            <a:r>
              <a:rPr lang="es-ES" sz="1800" dirty="0" err="1">
                <a:solidFill>
                  <a:schemeClr val="lt1"/>
                </a:solidFill>
                <a:latin typeface="Samsung Sharp Sans" pitchFamily="2" charset="0"/>
                <a:ea typeface="Samsung Sharp Sans" pitchFamily="2" charset="0"/>
                <a:cs typeface="Samsung Sharp Sans" pitchFamily="2" charset="0"/>
              </a:rPr>
              <a:t>scikit-learn</a:t>
            </a:r>
            <a:r>
              <a:rPr lang="es-ES" sz="1800" dirty="0">
                <a:solidFill>
                  <a:schemeClr val="lt1"/>
                </a:solidFill>
                <a:latin typeface="Samsung Sharp Sans" pitchFamily="2" charset="0"/>
                <a:ea typeface="Samsung Sharp Sans" pitchFamily="2" charset="0"/>
                <a:cs typeface="Samsung Sharp Sans" pitchFamily="2" charset="0"/>
              </a:rPr>
              <a:t> para el aprendizaje automático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cxnSp>
        <p:nvCxnSpPr>
          <p:cNvPr id="140" name="Google Shape;140;p3"/>
          <p:cNvCxnSpPr/>
          <p:nvPr/>
        </p:nvCxnSpPr>
        <p:spPr>
          <a:xfrm>
            <a:off x="772997" y="2743215"/>
            <a:ext cx="4340400" cy="0"/>
          </a:xfrm>
          <a:prstGeom prst="straightConnector1">
            <a:avLst/>
          </a:prstGeom>
          <a:noFill/>
          <a:ln w="9525" cap="flat" cmpd="sng">
            <a:solidFill>
              <a:schemeClr val="dk1"/>
            </a:solidFill>
            <a:prstDash val="solid"/>
            <a:miter lim="800000"/>
            <a:headEnd type="none" w="sm" len="sm"/>
            <a:tailEnd type="none" w="sm" len="sm"/>
          </a:ln>
        </p:spPr>
      </p:cxnSp>
      <p:cxnSp>
        <p:nvCxnSpPr>
          <p:cNvPr id="141" name="Google Shape;141;p3"/>
          <p:cNvCxnSpPr/>
          <p:nvPr/>
        </p:nvCxnSpPr>
        <p:spPr>
          <a:xfrm>
            <a:off x="5842334" y="1760255"/>
            <a:ext cx="0" cy="4380900"/>
          </a:xfrm>
          <a:prstGeom prst="straightConnector1">
            <a:avLst/>
          </a:prstGeom>
          <a:noFill/>
          <a:ln w="9525" cap="flat" cmpd="sng">
            <a:solidFill>
              <a:schemeClr val="dk1"/>
            </a:solidFill>
            <a:prstDash val="solid"/>
            <a:miter lim="800000"/>
            <a:headEnd type="none" w="sm" len="sm"/>
            <a:tailEnd type="none" w="sm" len="sm"/>
          </a:ln>
        </p:spPr>
      </p:cxnSp>
      <p:sp>
        <p:nvSpPr>
          <p:cNvPr id="142" name="Google Shape;142;p3"/>
          <p:cNvSpPr txBox="1">
            <a:spLocks noGrp="1"/>
          </p:cNvSpPr>
          <p:nvPr>
            <p:ph type="title"/>
          </p:nvPr>
        </p:nvSpPr>
        <p:spPr>
          <a:xfrm>
            <a:off x="773000" y="1730800"/>
            <a:ext cx="4341000" cy="854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MX" b="1" dirty="0"/>
              <a:t>Unidad 1</a:t>
            </a:r>
            <a:endParaRPr b="1" dirty="0"/>
          </a:p>
        </p:txBody>
      </p:sp>
      <p:sp>
        <p:nvSpPr>
          <p:cNvPr id="143" name="Google Shape;143;p3"/>
          <p:cNvSpPr txBox="1">
            <a:spLocks noGrp="1"/>
          </p:cNvSpPr>
          <p:nvPr>
            <p:ph type="body" idx="1"/>
          </p:nvPr>
        </p:nvSpPr>
        <p:spPr>
          <a:xfrm>
            <a:off x="773000" y="3022025"/>
            <a:ext cx="4611800" cy="3078600"/>
          </a:xfrm>
          <a:prstGeom prst="rect">
            <a:avLst/>
          </a:prstGeom>
        </p:spPr>
        <p:txBody>
          <a:bodyPr spcFirstLastPara="1" wrap="square" lIns="91425" tIns="45700" rIns="91425" bIns="45700" anchor="t" anchorCtr="0">
            <a:normAutofit/>
          </a:bodyPr>
          <a:lstStyle/>
          <a:p>
            <a:pPr marL="0" lvl="0" indent="0">
              <a:buNone/>
            </a:pPr>
            <a:r>
              <a:rPr lang="es-ES" sz="2000" dirty="0">
                <a:latin typeface="Arial" panose="020B0604020202020204" pitchFamily="34" charset="0"/>
                <a:ea typeface="Samsung Sharp Sans" pitchFamily="2" charset="0"/>
                <a:cs typeface="Arial" panose="020B0604020202020204" pitchFamily="34" charset="0"/>
              </a:rPr>
              <a:t>Análisis de datos basado en el aprendizaje automático</a:t>
            </a:r>
            <a:endParaRPr sz="2000" dirty="0">
              <a:latin typeface="Arial" panose="020B0604020202020204" pitchFamily="34" charset="0"/>
              <a:cs typeface="Arial" panose="020B0604020202020204" pitchFamily="34" charset="0"/>
            </a:endParaRPr>
          </a:p>
        </p:txBody>
      </p:sp>
      <p:sp>
        <p:nvSpPr>
          <p:cNvPr id="144" name="Google Shape;144;p3"/>
          <p:cNvSpPr txBox="1">
            <a:spLocks noGrp="1"/>
          </p:cNvSpPr>
          <p:nvPr>
            <p:ph type="body" idx="2"/>
          </p:nvPr>
        </p:nvSpPr>
        <p:spPr>
          <a:xfrm>
            <a:off x="6172200" y="1749425"/>
            <a:ext cx="5181600" cy="4351200"/>
          </a:xfrm>
          <a:prstGeom prst="rect">
            <a:avLst/>
          </a:prstGeom>
        </p:spPr>
        <p:txBody>
          <a:bodyPr spcFirstLastPara="1" wrap="square" lIns="91425" tIns="45700" rIns="91425" bIns="45700" anchor="t" anchorCtr="0">
            <a:normAutofit/>
          </a:bodyPr>
          <a:lstStyle/>
          <a:p>
            <a:pPr marL="176213" indent="-163513" algn="just">
              <a:buClr>
                <a:srgbClr val="A6A6A6"/>
              </a:buClr>
              <a:buSzPts val="1960"/>
            </a:pPr>
            <a:r>
              <a:rPr lang="es-ES" sz="2000" b="1" dirty="0">
                <a:solidFill>
                  <a:schemeClr val="tx1"/>
                </a:solidFill>
                <a:latin typeface="Arial" panose="020B0604020202020204" pitchFamily="34" charset="0"/>
                <a:ea typeface="Samsung Sharp Sans" pitchFamily="2" charset="0"/>
                <a:cs typeface="Arial" panose="020B0604020202020204" pitchFamily="34" charset="0"/>
              </a:rPr>
              <a:t>1.3. Preparación y división del conjunto de datos</a:t>
            </a:r>
          </a:p>
        </p:txBody>
      </p:sp>
    </p:spTree>
    <p:extLst>
      <p:ext uri="{BB962C8B-B14F-4D97-AF65-F5344CB8AC3E}">
        <p14:creationId xmlns:p14="http://schemas.microsoft.com/office/powerpoint/2010/main" val="420962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49"/>
          <p:cNvSpPr/>
          <p:nvPr/>
        </p:nvSpPr>
        <p:spPr>
          <a:xfrm>
            <a:off x="4412890" y="2600908"/>
            <a:ext cx="2487300" cy="2892900"/>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500">
              <a:solidFill>
                <a:schemeClr val="lt1"/>
              </a:solidFill>
              <a:latin typeface="Calibri"/>
              <a:ea typeface="Calibri"/>
              <a:cs typeface="Calibri"/>
              <a:sym typeface="Calibri"/>
            </a:endParaRPr>
          </a:p>
        </p:txBody>
      </p:sp>
      <p:grpSp>
        <p:nvGrpSpPr>
          <p:cNvPr id="941" name="Google Shape;941;p49"/>
          <p:cNvGrpSpPr/>
          <p:nvPr/>
        </p:nvGrpSpPr>
        <p:grpSpPr>
          <a:xfrm>
            <a:off x="2099557" y="2829700"/>
            <a:ext cx="7933747" cy="2514482"/>
            <a:chOff x="700077" y="2914773"/>
            <a:chExt cx="7933747" cy="2514482"/>
          </a:xfrm>
        </p:grpSpPr>
        <p:sp>
          <p:nvSpPr>
            <p:cNvPr id="942" name="Google Shape;942;p49"/>
            <p:cNvSpPr/>
            <p:nvPr/>
          </p:nvSpPr>
          <p:spPr>
            <a:xfrm>
              <a:off x="700077" y="2914784"/>
              <a:ext cx="1553664" cy="2514471"/>
            </a:xfrm>
            <a:prstGeom prst="roundRect">
              <a:avLst>
                <a:gd name="adj" fmla="val 11174"/>
              </a:avLst>
            </a:prstGeom>
            <a:solidFill>
              <a:srgbClr val="DDEAF6"/>
            </a:solidFill>
            <a:ln w="19050" cap="flat" cmpd="sng">
              <a:solidFill>
                <a:srgbClr val="8296B0"/>
              </a:solidFill>
              <a:prstDash val="solid"/>
              <a:miter lim="800000"/>
              <a:headEnd type="none" w="sm" len="sm"/>
              <a:tailEnd type="none" w="sm" len="sm"/>
            </a:ln>
          </p:spPr>
          <p:txBody>
            <a:bodyPr spcFirstLastPara="1" wrap="square" lIns="91425" tIns="45700" rIns="91425" bIns="45700" anchor="ctr" anchorCtr="0">
              <a:noAutofit/>
            </a:bodyPr>
            <a:lstStyle/>
            <a:p>
              <a:pPr algn="ctr">
                <a:buSzPts val="1400"/>
              </a:pPr>
              <a:r>
                <a:rPr lang="es-ES" b="1">
                  <a:solidFill>
                    <a:schemeClr val="dk1"/>
                  </a:solidFill>
                  <a:latin typeface="SamsungOne 400" pitchFamily="34" charset="0"/>
                  <a:ea typeface="SamsungOne 400" pitchFamily="34" charset="0"/>
                </a:rPr>
                <a:t>Conjunto de datos global</a:t>
              </a:r>
            </a:p>
          </p:txBody>
        </p:sp>
        <p:sp>
          <p:nvSpPr>
            <p:cNvPr id="943" name="Google Shape;943;p49"/>
            <p:cNvSpPr/>
            <p:nvPr/>
          </p:nvSpPr>
          <p:spPr>
            <a:xfrm>
              <a:off x="3180834" y="2914773"/>
              <a:ext cx="2152500" cy="1306200"/>
            </a:xfrm>
            <a:prstGeom prst="roundRect">
              <a:avLst>
                <a:gd name="adj" fmla="val 12000"/>
              </a:avLst>
            </a:prstGeom>
            <a:solidFill>
              <a:srgbClr val="DDEAF6"/>
            </a:solidFill>
            <a:ln w="19050" cap="flat" cmpd="sng">
              <a:solidFill>
                <a:srgbClr val="8296B0"/>
              </a:solidFill>
              <a:prstDash val="solid"/>
              <a:miter lim="800000"/>
              <a:headEnd type="none" w="sm" len="sm"/>
              <a:tailEnd type="none" w="sm" len="sm"/>
            </a:ln>
          </p:spPr>
          <p:txBody>
            <a:bodyPr spcFirstLastPara="1" wrap="square" lIns="91425" tIns="45700" rIns="91425" bIns="45700" anchor="ctr" anchorCtr="0">
              <a:noAutofit/>
            </a:bodyPr>
            <a:lstStyle/>
            <a:p>
              <a:pPr algn="ctr">
                <a:buSzPts val="1400"/>
              </a:pPr>
              <a:r>
                <a:rPr lang="es-ES" sz="1300" b="1">
                  <a:solidFill>
                    <a:schemeClr val="dk1"/>
                  </a:solidFill>
                  <a:latin typeface="SamsungOne 400" pitchFamily="34" charset="0"/>
                  <a:ea typeface="SamsungOne 400" pitchFamily="34" charset="0"/>
                </a:rPr>
                <a:t>Conjunto de datos de entrenamiento</a:t>
              </a:r>
              <a:endParaRPr lang="es-ES" sz="1300">
                <a:latin typeface="SamsungOne 400" pitchFamily="34" charset="0"/>
                <a:ea typeface="SamsungOne 400" pitchFamily="34" charset="0"/>
              </a:endParaRPr>
            </a:p>
            <a:p>
              <a:pPr algn="ctr">
                <a:buSzPts val="1400"/>
              </a:pPr>
              <a:endParaRPr lang="es-ES" sz="1300" b="1">
                <a:solidFill>
                  <a:schemeClr val="dk1"/>
                </a:solidFill>
                <a:latin typeface="SamsungOne 400" pitchFamily="34" charset="0"/>
                <a:ea typeface="SamsungOne 400" pitchFamily="34" charset="0"/>
              </a:endParaRPr>
            </a:p>
            <a:p>
              <a:pPr algn="ctr">
                <a:buSzPts val="1400"/>
              </a:pPr>
              <a:r>
                <a:rPr lang="es-ES" sz="1300" b="1">
                  <a:solidFill>
                    <a:schemeClr val="dk1"/>
                  </a:solidFill>
                  <a:latin typeface="SamsungOne 400" pitchFamily="34" charset="0"/>
                  <a:ea typeface="SamsungOne 400" pitchFamily="34" charset="0"/>
                </a:rPr>
                <a:t>(Realice una validación cruzada K-fold si es necesario)</a:t>
              </a:r>
            </a:p>
          </p:txBody>
        </p:sp>
        <p:sp>
          <p:nvSpPr>
            <p:cNvPr id="944" name="Google Shape;944;p49"/>
            <p:cNvSpPr/>
            <p:nvPr/>
          </p:nvSpPr>
          <p:spPr>
            <a:xfrm>
              <a:off x="3295228" y="4426952"/>
              <a:ext cx="1914280" cy="1002303"/>
            </a:xfrm>
            <a:prstGeom prst="roundRect">
              <a:avLst>
                <a:gd name="adj" fmla="val 16667"/>
              </a:avLst>
            </a:prstGeom>
            <a:solidFill>
              <a:srgbClr val="DDEAF6"/>
            </a:solidFill>
            <a:ln w="19050" cap="flat" cmpd="sng">
              <a:solidFill>
                <a:srgbClr val="8296B0"/>
              </a:solidFill>
              <a:prstDash val="solid"/>
              <a:miter lim="800000"/>
              <a:headEnd type="none" w="sm" len="sm"/>
              <a:tailEnd type="none" w="sm" len="sm"/>
            </a:ln>
          </p:spPr>
          <p:txBody>
            <a:bodyPr spcFirstLastPara="1" wrap="square" lIns="91425" tIns="45700" rIns="91425" bIns="45700" anchor="ctr" anchorCtr="0">
              <a:noAutofit/>
            </a:bodyPr>
            <a:lstStyle/>
            <a:p>
              <a:pPr algn="ctr">
                <a:buSzPts val="1400"/>
              </a:pPr>
              <a:r>
                <a:rPr lang="es-ES" b="1">
                  <a:solidFill>
                    <a:schemeClr val="dk1"/>
                  </a:solidFill>
                  <a:latin typeface="SamsungOne 400" pitchFamily="34" charset="0"/>
                  <a:ea typeface="SamsungOne 400" pitchFamily="34" charset="0"/>
                </a:rPr>
                <a:t>Conjunto de datos de prueba</a:t>
              </a:r>
            </a:p>
          </p:txBody>
        </p:sp>
        <p:sp>
          <p:nvSpPr>
            <p:cNvPr id="945" name="Google Shape;945;p49"/>
            <p:cNvSpPr/>
            <p:nvPr/>
          </p:nvSpPr>
          <p:spPr>
            <a:xfrm>
              <a:off x="5597309" y="4697012"/>
              <a:ext cx="1519341" cy="470167"/>
            </a:xfrm>
            <a:prstGeom prst="roundRect">
              <a:avLst>
                <a:gd name="adj" fmla="val 16667"/>
              </a:avLst>
            </a:prstGeom>
            <a:solidFill>
              <a:srgbClr val="DDEAF6"/>
            </a:solidFill>
            <a:ln w="19050" cap="flat" cmpd="sng">
              <a:solidFill>
                <a:srgbClr val="8296B0"/>
              </a:solidFill>
              <a:prstDash val="solid"/>
              <a:miter lim="800000"/>
              <a:headEnd type="none" w="sm" len="sm"/>
              <a:tailEnd type="none" w="sm" len="sm"/>
            </a:ln>
          </p:spPr>
          <p:txBody>
            <a:bodyPr spcFirstLastPara="1" wrap="square" lIns="91425" tIns="45700" rIns="91425" bIns="45700" anchor="ctr" anchorCtr="0">
              <a:noAutofit/>
            </a:bodyPr>
            <a:lstStyle/>
            <a:p>
              <a:pPr algn="ctr">
                <a:buSzPts val="1400"/>
              </a:pPr>
              <a:r>
                <a:rPr lang="es-ES" b="1">
                  <a:solidFill>
                    <a:schemeClr val="dk1"/>
                  </a:solidFill>
                  <a:latin typeface="SamsungOne 400" pitchFamily="34" charset="0"/>
                  <a:ea typeface="SamsungOne 400" pitchFamily="34" charset="0"/>
                </a:rPr>
                <a:t>Evaluación del rendimiento</a:t>
              </a:r>
            </a:p>
          </p:txBody>
        </p:sp>
        <p:sp>
          <p:nvSpPr>
            <p:cNvPr id="946" name="Google Shape;946;p49"/>
            <p:cNvSpPr/>
            <p:nvPr/>
          </p:nvSpPr>
          <p:spPr>
            <a:xfrm>
              <a:off x="5672409" y="3003398"/>
              <a:ext cx="1198200" cy="1129200"/>
            </a:xfrm>
            <a:prstGeom prst="ellipse">
              <a:avLst/>
            </a:prstGeom>
            <a:solidFill>
              <a:srgbClr val="2F5496"/>
            </a:solidFill>
            <a:ln>
              <a:noFill/>
            </a:ln>
          </p:spPr>
          <p:txBody>
            <a:bodyPr spcFirstLastPara="1" wrap="square" lIns="91425" tIns="45700" rIns="91425" bIns="45700" anchor="ctr" anchorCtr="0">
              <a:noAutofit/>
            </a:bodyPr>
            <a:lstStyle/>
            <a:p>
              <a:pPr algn="ctr">
                <a:buSzPts val="1600"/>
              </a:pPr>
              <a:r>
                <a:rPr lang="es-ES" sz="1300" b="1">
                  <a:solidFill>
                    <a:schemeClr val="lt1"/>
                  </a:solidFill>
                  <a:latin typeface="SamsungOne 400" pitchFamily="34" charset="0"/>
                  <a:ea typeface="SamsungOne 400" pitchFamily="34" charset="0"/>
                </a:rPr>
                <a:t>Modelo</a:t>
              </a:r>
            </a:p>
          </p:txBody>
        </p:sp>
        <p:sp>
          <p:nvSpPr>
            <p:cNvPr id="947" name="Google Shape;947;p49"/>
            <p:cNvSpPr/>
            <p:nvPr/>
          </p:nvSpPr>
          <p:spPr>
            <a:xfrm>
              <a:off x="7303684" y="3340296"/>
              <a:ext cx="1330140" cy="1330140"/>
            </a:xfrm>
            <a:prstGeom prst="ellipse">
              <a:avLst/>
            </a:prstGeom>
            <a:solidFill>
              <a:srgbClr val="2F5496"/>
            </a:solidFill>
            <a:ln>
              <a:noFill/>
            </a:ln>
          </p:spPr>
          <p:txBody>
            <a:bodyPr spcFirstLastPara="1" wrap="square" lIns="91425" tIns="45700" rIns="91425" bIns="45700" anchor="ctr" anchorCtr="0">
              <a:noAutofit/>
            </a:bodyPr>
            <a:lstStyle/>
            <a:p>
              <a:pPr algn="ctr">
                <a:buSzPts val="1600"/>
              </a:pPr>
              <a:r>
                <a:rPr lang="es-ES" sz="1600" b="1">
                  <a:solidFill>
                    <a:schemeClr val="lt1"/>
                  </a:solidFill>
                  <a:latin typeface="SamsungOne 400" pitchFamily="34" charset="0"/>
                  <a:ea typeface="SamsungOne 400" pitchFamily="34" charset="0"/>
                </a:rPr>
                <a:t>Modelo final</a:t>
              </a:r>
            </a:p>
          </p:txBody>
        </p:sp>
        <p:cxnSp>
          <p:nvCxnSpPr>
            <p:cNvPr id="948" name="Google Shape;948;p49"/>
            <p:cNvCxnSpPr>
              <a:stCxn id="942" idx="3"/>
              <a:endCxn id="943" idx="1"/>
            </p:cNvCxnSpPr>
            <p:nvPr/>
          </p:nvCxnSpPr>
          <p:spPr>
            <a:xfrm rot="10800000" flipH="1">
              <a:off x="2253741" y="3567820"/>
              <a:ext cx="927000" cy="604200"/>
            </a:xfrm>
            <a:prstGeom prst="bentConnector3">
              <a:avLst>
                <a:gd name="adj1" fmla="val 50005"/>
              </a:avLst>
            </a:prstGeom>
            <a:noFill/>
            <a:ln w="12700" cap="flat" cmpd="sng">
              <a:solidFill>
                <a:schemeClr val="dk1"/>
              </a:solidFill>
              <a:prstDash val="solid"/>
              <a:miter lim="800000"/>
              <a:headEnd type="none" w="sm" len="sm"/>
              <a:tailEnd type="triangle" w="med" len="med"/>
            </a:ln>
          </p:spPr>
        </p:cxnSp>
        <p:cxnSp>
          <p:nvCxnSpPr>
            <p:cNvPr id="949" name="Google Shape;949;p49"/>
            <p:cNvCxnSpPr>
              <a:stCxn id="942" idx="3"/>
              <a:endCxn id="944" idx="1"/>
            </p:cNvCxnSpPr>
            <p:nvPr/>
          </p:nvCxnSpPr>
          <p:spPr>
            <a:xfrm>
              <a:off x="2253741" y="4172020"/>
              <a:ext cx="1041600" cy="756000"/>
            </a:xfrm>
            <a:prstGeom prst="bentConnector3">
              <a:avLst>
                <a:gd name="adj1" fmla="val 50000"/>
              </a:avLst>
            </a:prstGeom>
            <a:noFill/>
            <a:ln w="12700" cap="flat" cmpd="sng">
              <a:solidFill>
                <a:schemeClr val="dk1"/>
              </a:solidFill>
              <a:prstDash val="solid"/>
              <a:miter lim="800000"/>
              <a:headEnd type="none" w="sm" len="sm"/>
              <a:tailEnd type="triangle" w="med" len="med"/>
            </a:ln>
          </p:spPr>
        </p:cxnSp>
        <p:cxnSp>
          <p:nvCxnSpPr>
            <p:cNvPr id="950" name="Google Shape;950;p49"/>
            <p:cNvCxnSpPr>
              <a:stCxn id="943" idx="3"/>
              <a:endCxn id="946" idx="2"/>
            </p:cNvCxnSpPr>
            <p:nvPr/>
          </p:nvCxnSpPr>
          <p:spPr>
            <a:xfrm>
              <a:off x="5333334" y="3567873"/>
              <a:ext cx="339000" cy="0"/>
            </a:xfrm>
            <a:prstGeom prst="straightConnector1">
              <a:avLst/>
            </a:prstGeom>
            <a:noFill/>
            <a:ln w="12700" cap="flat" cmpd="sng">
              <a:solidFill>
                <a:schemeClr val="dk1"/>
              </a:solidFill>
              <a:prstDash val="solid"/>
              <a:miter lim="800000"/>
              <a:headEnd type="none" w="sm" len="sm"/>
              <a:tailEnd type="triangle" w="med" len="med"/>
            </a:ln>
          </p:spPr>
        </p:cxnSp>
        <p:cxnSp>
          <p:nvCxnSpPr>
            <p:cNvPr id="951" name="Google Shape;951;p49"/>
            <p:cNvCxnSpPr/>
            <p:nvPr/>
          </p:nvCxnSpPr>
          <p:spPr>
            <a:xfrm rot="10800000">
              <a:off x="6371268" y="4131195"/>
              <a:ext cx="0" cy="558674"/>
            </a:xfrm>
            <a:prstGeom prst="straightConnector1">
              <a:avLst/>
            </a:prstGeom>
            <a:noFill/>
            <a:ln w="12700" cap="flat" cmpd="sng">
              <a:solidFill>
                <a:schemeClr val="dk1"/>
              </a:solidFill>
              <a:prstDash val="solid"/>
              <a:miter lim="800000"/>
              <a:headEnd type="none" w="sm" len="sm"/>
              <a:tailEnd type="triangle" w="med" len="med"/>
            </a:ln>
          </p:spPr>
        </p:cxnSp>
        <p:cxnSp>
          <p:nvCxnSpPr>
            <p:cNvPr id="952" name="Google Shape;952;p49"/>
            <p:cNvCxnSpPr/>
            <p:nvPr/>
          </p:nvCxnSpPr>
          <p:spPr>
            <a:xfrm>
              <a:off x="6175548" y="4132474"/>
              <a:ext cx="0" cy="564538"/>
            </a:xfrm>
            <a:prstGeom prst="straightConnector1">
              <a:avLst/>
            </a:prstGeom>
            <a:noFill/>
            <a:ln w="12700" cap="flat" cmpd="sng">
              <a:solidFill>
                <a:schemeClr val="dk1"/>
              </a:solidFill>
              <a:prstDash val="solid"/>
              <a:miter lim="800000"/>
              <a:headEnd type="none" w="sm" len="sm"/>
              <a:tailEnd type="triangle" w="med" len="med"/>
            </a:ln>
          </p:spPr>
        </p:cxnSp>
        <p:cxnSp>
          <p:nvCxnSpPr>
            <p:cNvPr id="953" name="Google Shape;953;p49"/>
            <p:cNvCxnSpPr>
              <a:stCxn id="944" idx="3"/>
              <a:endCxn id="945" idx="1"/>
            </p:cNvCxnSpPr>
            <p:nvPr/>
          </p:nvCxnSpPr>
          <p:spPr>
            <a:xfrm>
              <a:off x="5209508" y="4928104"/>
              <a:ext cx="387900" cy="3900"/>
            </a:xfrm>
            <a:prstGeom prst="straightConnector1">
              <a:avLst/>
            </a:prstGeom>
            <a:noFill/>
            <a:ln w="12700" cap="flat" cmpd="sng">
              <a:solidFill>
                <a:schemeClr val="dk1"/>
              </a:solidFill>
              <a:prstDash val="solid"/>
              <a:miter lim="800000"/>
              <a:headEnd type="none" w="sm" len="sm"/>
              <a:tailEnd type="none" w="sm" len="sm"/>
            </a:ln>
          </p:spPr>
        </p:cxnSp>
        <p:cxnSp>
          <p:nvCxnSpPr>
            <p:cNvPr id="954" name="Google Shape;954;p49"/>
            <p:cNvCxnSpPr>
              <a:stCxn id="946" idx="6"/>
              <a:endCxn id="947" idx="2"/>
            </p:cNvCxnSpPr>
            <p:nvPr/>
          </p:nvCxnSpPr>
          <p:spPr>
            <a:xfrm>
              <a:off x="6870609" y="3567998"/>
              <a:ext cx="433200" cy="437400"/>
            </a:xfrm>
            <a:prstGeom prst="bentConnector3">
              <a:avLst>
                <a:gd name="adj1" fmla="val 49986"/>
              </a:avLst>
            </a:prstGeom>
            <a:noFill/>
            <a:ln w="12700" cap="flat" cmpd="sng">
              <a:solidFill>
                <a:schemeClr val="dk1"/>
              </a:solidFill>
              <a:prstDash val="solid"/>
              <a:miter lim="800000"/>
              <a:headEnd type="none" w="sm" len="sm"/>
              <a:tailEnd type="triangle" w="med" len="med"/>
            </a:ln>
          </p:spPr>
        </p:cxnSp>
        <p:sp>
          <p:nvSpPr>
            <p:cNvPr id="955" name="Google Shape;955;p49"/>
            <p:cNvSpPr/>
            <p:nvPr/>
          </p:nvSpPr>
          <p:spPr>
            <a:xfrm>
              <a:off x="2368122" y="2989748"/>
              <a:ext cx="812700" cy="507831"/>
            </a:xfrm>
            <a:prstGeom prst="rect">
              <a:avLst/>
            </a:prstGeom>
            <a:noFill/>
            <a:ln>
              <a:noFill/>
            </a:ln>
          </p:spPr>
          <p:txBody>
            <a:bodyPr spcFirstLastPara="1" wrap="square" lIns="0" tIns="0" rIns="0" bIns="0" anchor="t" anchorCtr="0">
              <a:spAutoFit/>
            </a:bodyPr>
            <a:lstStyle/>
            <a:p>
              <a:pPr algn="ctr">
                <a:buSzPts val="1300"/>
              </a:pPr>
              <a:r>
                <a:rPr lang="es-ES" sz="1100" b="1">
                  <a:solidFill>
                    <a:srgbClr val="262626"/>
                  </a:solidFill>
                  <a:latin typeface="SamsungOne 400" pitchFamily="34" charset="0"/>
                  <a:ea typeface="SamsungOne 400" pitchFamily="34" charset="0"/>
                </a:rPr>
                <a:t>División de </a:t>
              </a:r>
              <a:endParaRPr lang="es-ES" sz="1200">
                <a:latin typeface="SamsungOne 400" pitchFamily="34" charset="0"/>
                <a:ea typeface="SamsungOne 400" pitchFamily="34" charset="0"/>
              </a:endParaRPr>
            </a:p>
            <a:p>
              <a:pPr algn="ctr">
                <a:buSzPts val="1300"/>
              </a:pPr>
              <a:r>
                <a:rPr lang="es-ES" sz="1100" b="1">
                  <a:solidFill>
                    <a:srgbClr val="262626"/>
                  </a:solidFill>
                  <a:latin typeface="SamsungOne 400" pitchFamily="34" charset="0"/>
                  <a:ea typeface="SamsungOne 400" pitchFamily="34" charset="0"/>
                </a:rPr>
                <a:t>conjunto de datos</a:t>
              </a:r>
              <a:endParaRPr lang="es-ES" sz="1200">
                <a:latin typeface="SamsungOne 400" pitchFamily="34" charset="0"/>
                <a:ea typeface="SamsungOne 400" pitchFamily="34" charset="0"/>
              </a:endParaRPr>
            </a:p>
          </p:txBody>
        </p:sp>
      </p:grpSp>
      <p:sp>
        <p:nvSpPr>
          <p:cNvPr id="956" name="Google Shape;956;p49"/>
          <p:cNvSpPr/>
          <p:nvPr/>
        </p:nvSpPr>
        <p:spPr>
          <a:xfrm>
            <a:off x="3125662" y="5639661"/>
            <a:ext cx="6153212" cy="400110"/>
          </a:xfrm>
          <a:prstGeom prst="rect">
            <a:avLst/>
          </a:prstGeom>
          <a:noFill/>
          <a:ln>
            <a:noFill/>
          </a:ln>
        </p:spPr>
        <p:txBody>
          <a:bodyPr spcFirstLastPara="1" wrap="square" lIns="0" tIns="0" rIns="0" bIns="0" anchor="t" anchorCtr="0">
            <a:spAutoFit/>
          </a:bodyPr>
          <a:lstStyle/>
          <a:p>
            <a:pPr algn="ctr">
              <a:buSzPts val="1300"/>
            </a:pPr>
            <a:r>
              <a:rPr lang="es-ES" sz="1300" b="1">
                <a:solidFill>
                  <a:srgbClr val="262626"/>
                </a:solidFill>
                <a:latin typeface="SamsungOne 400" pitchFamily="34" charset="0"/>
                <a:ea typeface="SamsungOne 400" pitchFamily="34" charset="0"/>
              </a:rPr>
              <a:t>Proceso de modelado de aprendizaje automático mediante la división de conjuntos de datos de entrenamiento y de prueba</a:t>
            </a:r>
            <a:endParaRPr lang="es-ES">
              <a:latin typeface="SamsungOne 400" pitchFamily="34" charset="0"/>
              <a:ea typeface="SamsungOne 400" pitchFamily="34" charset="0"/>
            </a:endParaRPr>
          </a:p>
        </p:txBody>
      </p:sp>
      <p:sp>
        <p:nvSpPr>
          <p:cNvPr id="960" name="Google Shape;960;p49"/>
          <p:cNvSpPr/>
          <p:nvPr/>
        </p:nvSpPr>
        <p:spPr>
          <a:xfrm>
            <a:off x="1061569" y="1173034"/>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Necesidad de dividir el conjunto de datos</a:t>
            </a:r>
          </a:p>
        </p:txBody>
      </p:sp>
      <p:sp>
        <p:nvSpPr>
          <p:cNvPr id="961" name="Google Shape;961;p49"/>
          <p:cNvSpPr/>
          <p:nvPr/>
        </p:nvSpPr>
        <p:spPr>
          <a:xfrm>
            <a:off x="1367524" y="1514946"/>
            <a:ext cx="9606270" cy="884070"/>
          </a:xfrm>
          <a:prstGeom prst="rect">
            <a:avLst/>
          </a:prstGeom>
          <a:noFill/>
          <a:ln>
            <a:noFill/>
          </a:ln>
        </p:spPr>
        <p:txBody>
          <a:bodyPr spcFirstLastPara="1" wrap="square" lIns="0" tIns="72000" rIns="144000" bIns="72000" anchor="t" anchorCtr="0">
            <a:spAutoFit/>
          </a:bodyPr>
          <a:lstStyle/>
          <a:p>
            <a:pPr marL="182526" indent="-182526" algn="just">
              <a:buClr>
                <a:srgbClr val="193EB0"/>
              </a:buClr>
              <a:buSzPts val="1300"/>
              <a:buFont typeface="Arial"/>
              <a:buChar char="‣"/>
            </a:pPr>
            <a:r>
              <a:rPr lang="es-ES" sz="1600" dirty="0">
                <a:solidFill>
                  <a:srgbClr val="262626"/>
                </a:solidFill>
                <a:latin typeface="SamsungOne 400" pitchFamily="34" charset="0"/>
                <a:ea typeface="SamsungOne 400" pitchFamily="34" charset="0"/>
              </a:rPr>
              <a:t>Cuando se analizan datos basados en el aprendizaje automático, especialmente cuando se aplica un modelo basado en el aprendizaje supervisado, no hay que analizar el conjunto de datos en su totalidad, sino dividir los conjuntos de datos de entrenamiento y de evaluación (prueba). </a:t>
            </a:r>
          </a:p>
        </p:txBody>
      </p:sp>
      <p:sp>
        <p:nvSpPr>
          <p:cNvPr id="26" name="Google Shape;930;p48"/>
          <p:cNvSpPr/>
          <p:nvPr/>
        </p:nvSpPr>
        <p:spPr>
          <a:xfrm>
            <a:off x="3566045" y="271198"/>
            <a:ext cx="5455491"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1.3. Preparación y división del conjunto de datos</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
        <p:nvSpPr>
          <p:cNvPr id="23"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3" name="TextBox 2">
            <a:extLst>
              <a:ext uri="{FF2B5EF4-FFF2-40B4-BE49-F238E27FC236}">
                <a16:creationId xmlns:a16="http://schemas.microsoft.com/office/drawing/2014/main" id="{2696E1EF-2387-8D1E-3C39-D9E6C6F96D6F}"/>
              </a:ext>
            </a:extLst>
          </p:cNvPr>
          <p:cNvSpPr txBox="1"/>
          <p:nvPr/>
        </p:nvSpPr>
        <p:spPr>
          <a:xfrm>
            <a:off x="438053" y="6347632"/>
            <a:ext cx="6093618" cy="307777"/>
          </a:xfrm>
          <a:prstGeom prst="rect">
            <a:avLst/>
          </a:prstGeom>
          <a:noFill/>
        </p:spPr>
        <p:txBody>
          <a:bodyPr wrap="square">
            <a:spAutoFit/>
          </a:bodyPr>
          <a:lstStyle/>
          <a:p>
            <a:r>
              <a:rPr lang="es-ES" dirty="0"/>
              <a:t>K-</a:t>
            </a:r>
            <a:r>
              <a:rPr lang="es-ES" dirty="0" err="1"/>
              <a:t>fold</a:t>
            </a:r>
            <a:r>
              <a:rPr lang="es-ES" dirty="0"/>
              <a:t>: evaluar la capacidad de generalización de un modelo</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4" name="Google Shape;1374;p56"/>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Método de validación cruzada: k-</a:t>
            </a:r>
            <a:r>
              <a:rPr lang="es-ES" dirty="0" err="1">
                <a:solidFill>
                  <a:schemeClr val="dk1"/>
                </a:solidFill>
                <a:latin typeface="Samsung Sharp Sans" pitchFamily="2" charset="0"/>
                <a:ea typeface="Samsung Sharp Sans" pitchFamily="2" charset="0"/>
                <a:cs typeface="Samsung Sharp Sans" pitchFamily="2" charset="0"/>
              </a:rPr>
              <a:t>Fold</a:t>
            </a:r>
            <a:endParaRPr lang="es-ES" dirty="0">
              <a:latin typeface="Samsung Sharp Sans" pitchFamily="2" charset="0"/>
              <a:ea typeface="Samsung Sharp Sans" pitchFamily="2" charset="0"/>
              <a:cs typeface="Samsung Sharp Sans" pitchFamily="2" charset="0"/>
            </a:endParaRPr>
          </a:p>
        </p:txBody>
      </p:sp>
      <p:sp>
        <p:nvSpPr>
          <p:cNvPr id="1375" name="Google Shape;1375;p56"/>
          <p:cNvSpPr/>
          <p:nvPr/>
        </p:nvSpPr>
        <p:spPr>
          <a:xfrm>
            <a:off x="1815850" y="4571509"/>
            <a:ext cx="8632825" cy="345461"/>
          </a:xfrm>
          <a:prstGeom prst="rect">
            <a:avLst/>
          </a:prstGeom>
          <a:noFill/>
          <a:ln>
            <a:noFill/>
          </a:ln>
        </p:spPr>
        <p:txBody>
          <a:bodyPr spcFirstLastPara="1" wrap="square" lIns="0" tIns="72000" rIns="144000" bIns="72000" anchor="t" anchorCtr="0">
            <a:spAutoFit/>
          </a:bodyPr>
          <a:lstStyle/>
          <a:p>
            <a:pPr marL="182526" indent="-182526">
              <a:buClr>
                <a:srgbClr val="193EB0"/>
              </a:buClr>
              <a:buSzPts val="1300"/>
              <a:buFont typeface="Arial"/>
              <a:buChar char="‣"/>
            </a:pPr>
            <a:r>
              <a:rPr lang="es-ES" sz="1300" dirty="0">
                <a:solidFill>
                  <a:srgbClr val="262626"/>
                </a:solidFill>
                <a:latin typeface="SamsungOne 400" pitchFamily="34" charset="0"/>
                <a:ea typeface="SamsungOne 400" pitchFamily="34" charset="0"/>
              </a:rPr>
              <a:t>Subdividir el conjunto de datos de entrenamiento en 𝑘 partes iguales. A continuación, aplique secuencialmente.</a:t>
            </a:r>
            <a:endParaRPr lang="es-ES" dirty="0">
              <a:latin typeface="SamsungOne 400" pitchFamily="34" charset="0"/>
              <a:ea typeface="SamsungOne 400" pitchFamily="34" charset="0"/>
            </a:endParaRPr>
          </a:p>
        </p:txBody>
      </p:sp>
      <p:grpSp>
        <p:nvGrpSpPr>
          <p:cNvPr id="1376" name="Google Shape;1376;p56"/>
          <p:cNvGrpSpPr/>
          <p:nvPr/>
        </p:nvGrpSpPr>
        <p:grpSpPr>
          <a:xfrm>
            <a:off x="1825904" y="1916113"/>
            <a:ext cx="9058167" cy="2370894"/>
            <a:chOff x="681315" y="1885951"/>
            <a:chExt cx="9036900" cy="2370894"/>
          </a:xfrm>
        </p:grpSpPr>
        <p:grpSp>
          <p:nvGrpSpPr>
            <p:cNvPr id="1377" name="Google Shape;1377;p56"/>
            <p:cNvGrpSpPr/>
            <p:nvPr/>
          </p:nvGrpSpPr>
          <p:grpSpPr>
            <a:xfrm>
              <a:off x="8059420" y="3562044"/>
              <a:ext cx="1658795" cy="694801"/>
              <a:chOff x="8089900" y="4692622"/>
              <a:chExt cx="1658795" cy="694801"/>
            </a:xfrm>
          </p:grpSpPr>
          <p:grpSp>
            <p:nvGrpSpPr>
              <p:cNvPr id="1378" name="Google Shape;1378;p56"/>
              <p:cNvGrpSpPr/>
              <p:nvPr/>
            </p:nvGrpSpPr>
            <p:grpSpPr>
              <a:xfrm>
                <a:off x="8089900" y="4692622"/>
                <a:ext cx="303217" cy="694801"/>
                <a:chOff x="8215579" y="4549539"/>
                <a:chExt cx="177538" cy="764289"/>
              </a:xfrm>
            </p:grpSpPr>
            <p:sp>
              <p:nvSpPr>
                <p:cNvPr id="1379" name="Google Shape;1379;p56"/>
                <p:cNvSpPr/>
                <p:nvPr/>
              </p:nvSpPr>
              <p:spPr>
                <a:xfrm>
                  <a:off x="8215579" y="4549539"/>
                  <a:ext cx="177538" cy="311841"/>
                </a:xfrm>
                <a:prstGeom prst="rect">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rgbClr val="193EB0"/>
                    </a:solidFill>
                    <a:latin typeface="Calibri"/>
                    <a:ea typeface="Calibri"/>
                    <a:cs typeface="Calibri"/>
                    <a:sym typeface="Calibri"/>
                  </a:endParaRPr>
                </a:p>
              </p:txBody>
            </p:sp>
            <p:sp>
              <p:nvSpPr>
                <p:cNvPr id="1380" name="Google Shape;1380;p56"/>
                <p:cNvSpPr/>
                <p:nvPr/>
              </p:nvSpPr>
              <p:spPr>
                <a:xfrm>
                  <a:off x="8215579" y="5001987"/>
                  <a:ext cx="177538" cy="311841"/>
                </a:xfrm>
                <a:prstGeom prst="rect">
                  <a:avLst/>
                </a:prstGeom>
                <a:solidFill>
                  <a:srgbClr val="D8D8D8"/>
                </a:solidFill>
                <a:ln w="12700" cap="flat" cmpd="sng">
                  <a:solidFill>
                    <a:srgbClr val="1429A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sp>
            <p:nvSpPr>
              <p:cNvPr id="1381" name="Google Shape;1381;p56"/>
              <p:cNvSpPr txBox="1"/>
              <p:nvPr/>
            </p:nvSpPr>
            <p:spPr>
              <a:xfrm>
                <a:off x="8492832" y="4738259"/>
                <a:ext cx="1255863" cy="600164"/>
              </a:xfrm>
              <a:prstGeom prst="rect">
                <a:avLst/>
              </a:prstGeom>
              <a:noFill/>
              <a:ln>
                <a:noFill/>
              </a:ln>
            </p:spPr>
            <p:txBody>
              <a:bodyPr spcFirstLastPara="1" wrap="square" lIns="0" tIns="0" rIns="0" bIns="0" anchor="ctr" anchorCtr="0">
                <a:spAutoFit/>
              </a:bodyPr>
              <a:lstStyle/>
              <a:p>
                <a:pPr>
                  <a:buSzPts val="1300"/>
                </a:pPr>
                <a:r>
                  <a:rPr lang="es-ES" sz="1300" dirty="0">
                    <a:solidFill>
                      <a:srgbClr val="262626"/>
                    </a:solidFill>
                    <a:latin typeface="SamsungOne 400" pitchFamily="34" charset="0"/>
                    <a:ea typeface="SamsungOne 400" pitchFamily="34" charset="0"/>
                  </a:rPr>
                  <a:t>Validación</a:t>
                </a:r>
                <a:br>
                  <a:rPr lang="es-ES" sz="1300" dirty="0">
                    <a:solidFill>
                      <a:srgbClr val="262626"/>
                    </a:solidFill>
                    <a:latin typeface="SamsungOne 400" pitchFamily="34" charset="0"/>
                    <a:ea typeface="SamsungOne 400" pitchFamily="34" charset="0"/>
                  </a:rPr>
                </a:br>
                <a:endParaRPr lang="es-ES" sz="1300" dirty="0">
                  <a:solidFill>
                    <a:srgbClr val="262626"/>
                  </a:solidFill>
                  <a:latin typeface="SamsungOne 400" pitchFamily="34" charset="0"/>
                  <a:ea typeface="SamsungOne 400" pitchFamily="34" charset="0"/>
                </a:endParaRPr>
              </a:p>
              <a:p>
                <a:pPr>
                  <a:buSzPts val="1300"/>
                </a:pPr>
                <a:r>
                  <a:rPr lang="es-ES" sz="1300" dirty="0">
                    <a:solidFill>
                      <a:srgbClr val="262626"/>
                    </a:solidFill>
                    <a:latin typeface="SamsungOne 400" pitchFamily="34" charset="0"/>
                    <a:ea typeface="SamsungOne 400" pitchFamily="34" charset="0"/>
                  </a:rPr>
                  <a:t>Entrenamiento</a:t>
                </a:r>
                <a:endParaRPr lang="es-ES" dirty="0">
                  <a:latin typeface="SamsungOne 400" pitchFamily="34" charset="0"/>
                  <a:ea typeface="SamsungOne 400" pitchFamily="34" charset="0"/>
                </a:endParaRPr>
              </a:p>
            </p:txBody>
          </p:sp>
        </p:grpSp>
        <p:grpSp>
          <p:nvGrpSpPr>
            <p:cNvPr id="1382" name="Google Shape;1382;p56"/>
            <p:cNvGrpSpPr/>
            <p:nvPr/>
          </p:nvGrpSpPr>
          <p:grpSpPr>
            <a:xfrm>
              <a:off x="681315" y="1885951"/>
              <a:ext cx="7101537" cy="623681"/>
              <a:chOff x="711795" y="2612503"/>
              <a:chExt cx="7101537" cy="623681"/>
            </a:xfrm>
          </p:grpSpPr>
          <p:sp>
            <p:nvSpPr>
              <p:cNvPr id="1383" name="Google Shape;1383;p56"/>
              <p:cNvSpPr/>
              <p:nvPr/>
            </p:nvSpPr>
            <p:spPr>
              <a:xfrm>
                <a:off x="711795" y="2612503"/>
                <a:ext cx="7101537" cy="623681"/>
              </a:xfrm>
              <a:prstGeom prst="rect">
                <a:avLst/>
              </a:prstGeom>
              <a:solidFill>
                <a:srgbClr val="D8D8D8"/>
              </a:solidFill>
              <a:ln w="12700" cap="flat" cmpd="sng">
                <a:solidFill>
                  <a:srgbClr val="1429A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384" name="Google Shape;1384;p56"/>
              <p:cNvSpPr/>
              <p:nvPr/>
            </p:nvSpPr>
            <p:spPr>
              <a:xfrm>
                <a:off x="711795" y="2612503"/>
                <a:ext cx="2368363" cy="623681"/>
              </a:xfrm>
              <a:prstGeom prst="rect">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rgbClr val="193EB0"/>
                  </a:solidFill>
                  <a:latin typeface="Calibri"/>
                  <a:ea typeface="Calibri"/>
                  <a:cs typeface="Calibri"/>
                  <a:sym typeface="Calibri"/>
                </a:endParaRPr>
              </a:p>
            </p:txBody>
          </p:sp>
        </p:grpSp>
        <p:grpSp>
          <p:nvGrpSpPr>
            <p:cNvPr id="1385" name="Google Shape;1385;p56"/>
            <p:cNvGrpSpPr/>
            <p:nvPr/>
          </p:nvGrpSpPr>
          <p:grpSpPr>
            <a:xfrm>
              <a:off x="681315" y="2755914"/>
              <a:ext cx="7101537" cy="623681"/>
              <a:chOff x="711795" y="3676218"/>
              <a:chExt cx="7101537" cy="623681"/>
            </a:xfrm>
          </p:grpSpPr>
          <p:sp>
            <p:nvSpPr>
              <p:cNvPr id="1386" name="Google Shape;1386;p56"/>
              <p:cNvSpPr/>
              <p:nvPr/>
            </p:nvSpPr>
            <p:spPr>
              <a:xfrm>
                <a:off x="711795" y="3676218"/>
                <a:ext cx="7101537" cy="623681"/>
              </a:xfrm>
              <a:prstGeom prst="rect">
                <a:avLst/>
              </a:prstGeom>
              <a:solidFill>
                <a:srgbClr val="D8D8D8"/>
              </a:solidFill>
              <a:ln w="12700" cap="flat" cmpd="sng">
                <a:solidFill>
                  <a:srgbClr val="1429A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387" name="Google Shape;1387;p56"/>
              <p:cNvSpPr/>
              <p:nvPr/>
            </p:nvSpPr>
            <p:spPr>
              <a:xfrm>
                <a:off x="3101991" y="3676218"/>
                <a:ext cx="2368363" cy="623681"/>
              </a:xfrm>
              <a:prstGeom prst="rect">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rgbClr val="193EB0"/>
                  </a:solidFill>
                  <a:latin typeface="Calibri"/>
                  <a:ea typeface="Calibri"/>
                  <a:cs typeface="Calibri"/>
                  <a:sym typeface="Calibri"/>
                </a:endParaRPr>
              </a:p>
            </p:txBody>
          </p:sp>
        </p:grpSp>
        <p:grpSp>
          <p:nvGrpSpPr>
            <p:cNvPr id="1388" name="Google Shape;1388;p56"/>
            <p:cNvGrpSpPr/>
            <p:nvPr/>
          </p:nvGrpSpPr>
          <p:grpSpPr>
            <a:xfrm>
              <a:off x="681315" y="3625878"/>
              <a:ext cx="7101537" cy="623681"/>
              <a:chOff x="711795" y="4735398"/>
              <a:chExt cx="7101537" cy="623681"/>
            </a:xfrm>
          </p:grpSpPr>
          <p:sp>
            <p:nvSpPr>
              <p:cNvPr id="1389" name="Google Shape;1389;p56"/>
              <p:cNvSpPr/>
              <p:nvPr/>
            </p:nvSpPr>
            <p:spPr>
              <a:xfrm>
                <a:off x="711795" y="4735398"/>
                <a:ext cx="7101537" cy="623681"/>
              </a:xfrm>
              <a:prstGeom prst="rect">
                <a:avLst/>
              </a:prstGeom>
              <a:solidFill>
                <a:srgbClr val="D8D8D8"/>
              </a:solidFill>
              <a:ln w="12700" cap="flat" cmpd="sng">
                <a:solidFill>
                  <a:srgbClr val="1429A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390" name="Google Shape;1390;p56"/>
              <p:cNvSpPr/>
              <p:nvPr/>
            </p:nvSpPr>
            <p:spPr>
              <a:xfrm>
                <a:off x="5444969" y="4735398"/>
                <a:ext cx="2368363" cy="623681"/>
              </a:xfrm>
              <a:prstGeom prst="rect">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rgbClr val="193EB0"/>
                  </a:solidFill>
                  <a:latin typeface="Calibri"/>
                  <a:ea typeface="Calibri"/>
                  <a:cs typeface="Calibri"/>
                  <a:sym typeface="Calibri"/>
                </a:endParaRPr>
              </a:p>
            </p:txBody>
          </p:sp>
        </p:grpSp>
      </p:grpSp>
      <p:sp>
        <p:nvSpPr>
          <p:cNvPr id="21"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24" name="Google Shape;930;p48"/>
          <p:cNvSpPr/>
          <p:nvPr/>
        </p:nvSpPr>
        <p:spPr>
          <a:xfrm>
            <a:off x="3566045" y="271198"/>
            <a:ext cx="5455491"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1.3. Preparación y división del conjunto de datos</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70" name="Google Shape;970;p50"/>
          <p:cNvSpPr/>
          <p:nvPr/>
        </p:nvSpPr>
        <p:spPr>
          <a:xfrm>
            <a:off x="374775" y="923929"/>
            <a:ext cx="9180600" cy="276999"/>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sz="1800" dirty="0">
                <a:solidFill>
                  <a:schemeClr val="dk1"/>
                </a:solidFill>
                <a:latin typeface="Samsung Sharp Sans" pitchFamily="2" charset="0"/>
                <a:ea typeface="Samsung Sharp Sans" pitchFamily="2" charset="0"/>
                <a:cs typeface="Samsung Sharp Sans" pitchFamily="2" charset="0"/>
              </a:rPr>
              <a:t>Sobreajuste y generalización de los modelos </a:t>
            </a:r>
            <a:endParaRPr lang="es-ES" sz="1800" dirty="0">
              <a:latin typeface="Samsung Sharp Sans" pitchFamily="2" charset="0"/>
              <a:ea typeface="Samsung Sharp Sans" pitchFamily="2" charset="0"/>
              <a:cs typeface="Samsung Sharp Sans" pitchFamily="2" charset="0"/>
            </a:endParaRPr>
          </a:p>
        </p:txBody>
      </p:sp>
      <p:sp>
        <p:nvSpPr>
          <p:cNvPr id="971" name="Google Shape;971;p50"/>
          <p:cNvSpPr/>
          <p:nvPr/>
        </p:nvSpPr>
        <p:spPr>
          <a:xfrm>
            <a:off x="601802" y="1200928"/>
            <a:ext cx="11063287" cy="3551467"/>
          </a:xfrm>
          <a:prstGeom prst="rect">
            <a:avLst/>
          </a:prstGeom>
          <a:noFill/>
          <a:ln>
            <a:noFill/>
          </a:ln>
        </p:spPr>
        <p:txBody>
          <a:bodyPr spcFirstLastPara="1" wrap="square" lIns="0" tIns="72000" rIns="144000" bIns="72000" anchor="t" anchorCtr="0">
            <a:spAutoFit/>
          </a:bodyPr>
          <a:lstStyle/>
          <a:p>
            <a:pPr marL="182526" indent="-182526" algn="just">
              <a:buClr>
                <a:srgbClr val="193EB0"/>
              </a:buClr>
              <a:buSzPts val="1300"/>
              <a:buFont typeface="Arial"/>
              <a:buChar char="‣"/>
            </a:pPr>
            <a:r>
              <a:rPr lang="es-ES" sz="1600" dirty="0">
                <a:solidFill>
                  <a:srgbClr val="262626"/>
                </a:solidFill>
                <a:latin typeface="SamsungOne 400" pitchFamily="34" charset="0"/>
                <a:ea typeface="SamsungOne 400" pitchFamily="34" charset="0"/>
              </a:rPr>
              <a:t>En sentido estricto, los datos incluidos en el conjunto de </a:t>
            </a:r>
            <a:r>
              <a:rPr lang="es-ES" sz="1600" b="1" dirty="0">
                <a:solidFill>
                  <a:srgbClr val="262626"/>
                </a:solidFill>
                <a:latin typeface="SamsungOne 400" pitchFamily="34" charset="0"/>
                <a:ea typeface="SamsungOne 400" pitchFamily="34" charset="0"/>
              </a:rPr>
              <a:t>datos de entrenamiento </a:t>
            </a:r>
            <a:r>
              <a:rPr lang="es-ES" sz="1600" dirty="0">
                <a:solidFill>
                  <a:srgbClr val="262626"/>
                </a:solidFill>
                <a:latin typeface="SamsungOne 400" pitchFamily="34" charset="0"/>
                <a:ea typeface="SamsungOne 400" pitchFamily="34" charset="0"/>
              </a:rPr>
              <a:t>proporcionado pueden considerarse como los valores obtenidos por azar, por lo que un </a:t>
            </a:r>
            <a:r>
              <a:rPr lang="es-ES" sz="1600" b="1" dirty="0">
                <a:solidFill>
                  <a:srgbClr val="262626"/>
                </a:solidFill>
                <a:latin typeface="SamsungOne 400" pitchFamily="34" charset="0"/>
                <a:ea typeface="SamsungOne 400" pitchFamily="34" charset="0"/>
              </a:rPr>
              <a:t>nuevo conjunto de datos </a:t>
            </a:r>
            <a:r>
              <a:rPr lang="es-ES" sz="1600" dirty="0">
                <a:solidFill>
                  <a:srgbClr val="262626"/>
                </a:solidFill>
                <a:latin typeface="SamsungOne 400" pitchFamily="34" charset="0"/>
                <a:ea typeface="SamsungOne 400" pitchFamily="34" charset="0"/>
              </a:rPr>
              <a:t>obtenido para predecir los valores de nuevas variables objetivas (o variables de respuesta) </a:t>
            </a:r>
            <a:r>
              <a:rPr lang="es-ES" sz="1600" b="1" dirty="0">
                <a:solidFill>
                  <a:srgbClr val="262626"/>
                </a:solidFill>
                <a:latin typeface="SamsungOne 400" pitchFamily="34" charset="0"/>
                <a:ea typeface="SamsungOne 400" pitchFamily="34" charset="0"/>
              </a:rPr>
              <a:t>no es el mismo que el conjunto de datos de entrenamiento existente.</a:t>
            </a:r>
            <a:endParaRPr lang="es-ES" sz="1800" b="1" dirty="0">
              <a:latin typeface="SamsungOne 400" pitchFamily="34" charset="0"/>
              <a:ea typeface="SamsungOne 400" pitchFamily="34" charset="0"/>
            </a:endParaRPr>
          </a:p>
          <a:p>
            <a:pPr marL="182526" indent="-182526" algn="just">
              <a:spcBef>
                <a:spcPts val="800"/>
              </a:spcBef>
              <a:buClr>
                <a:srgbClr val="193EB0"/>
              </a:buClr>
              <a:buSzPts val="1300"/>
              <a:buFont typeface="Arial"/>
              <a:buChar char="‣"/>
            </a:pPr>
            <a:r>
              <a:rPr lang="es-ES" sz="1600" dirty="0">
                <a:solidFill>
                  <a:srgbClr val="262626"/>
                </a:solidFill>
                <a:latin typeface="SamsungOne 400" pitchFamily="34" charset="0"/>
                <a:ea typeface="SamsungOne 400" pitchFamily="34" charset="0"/>
              </a:rPr>
              <a:t>Por lo tanto, la </a:t>
            </a:r>
            <a:r>
              <a:rPr lang="es-ES" sz="1600" b="1" dirty="0">
                <a:solidFill>
                  <a:srgbClr val="262626"/>
                </a:solidFill>
                <a:latin typeface="SamsungOne 400" pitchFamily="34" charset="0"/>
                <a:ea typeface="SamsungOne 400" pitchFamily="34" charset="0"/>
              </a:rPr>
              <a:t>posibilidad</a:t>
            </a:r>
            <a:r>
              <a:rPr lang="es-ES" sz="1600" dirty="0">
                <a:solidFill>
                  <a:srgbClr val="262626"/>
                </a:solidFill>
                <a:latin typeface="SamsungOne 400" pitchFamily="34" charset="0"/>
                <a:ea typeface="SamsungOne 400" pitchFamily="34" charset="0"/>
              </a:rPr>
              <a:t> de que los patrones de los datos de entrenamiento y los nuevos datos </a:t>
            </a:r>
            <a:r>
              <a:rPr lang="es-ES" sz="1600" b="1" dirty="0">
                <a:solidFill>
                  <a:srgbClr val="262626"/>
                </a:solidFill>
                <a:latin typeface="SamsungOne 400" pitchFamily="34" charset="0"/>
                <a:ea typeface="SamsungOne 400" pitchFamily="34" charset="0"/>
              </a:rPr>
              <a:t>coincidan</a:t>
            </a:r>
            <a:r>
              <a:rPr lang="es-ES" sz="1600" dirty="0">
                <a:solidFill>
                  <a:srgbClr val="262626"/>
                </a:solidFill>
                <a:latin typeface="SamsungOne 400" pitchFamily="34" charset="0"/>
                <a:ea typeface="SamsungOne 400" pitchFamily="34" charset="0"/>
              </a:rPr>
              <a:t> perfectamente es </a:t>
            </a:r>
            <a:r>
              <a:rPr lang="es-ES" sz="1600" b="1" dirty="0">
                <a:solidFill>
                  <a:srgbClr val="262626"/>
                </a:solidFill>
                <a:latin typeface="SamsungOne 400" pitchFamily="34" charset="0"/>
                <a:ea typeface="SamsungOne 400" pitchFamily="34" charset="0"/>
              </a:rPr>
              <a:t>extremadamente baja</a:t>
            </a:r>
            <a:r>
              <a:rPr lang="es-ES" sz="1600" dirty="0">
                <a:solidFill>
                  <a:srgbClr val="262626"/>
                </a:solidFill>
                <a:latin typeface="SamsungOne 400" pitchFamily="34" charset="0"/>
                <a:ea typeface="SamsungOne 400" pitchFamily="34" charset="0"/>
              </a:rPr>
              <a:t>. Por lo tanto, cuando se </a:t>
            </a:r>
            <a:r>
              <a:rPr lang="es-ES" sz="1600" b="1" dirty="0">
                <a:solidFill>
                  <a:srgbClr val="262626"/>
                </a:solidFill>
                <a:latin typeface="SamsungOne 400" pitchFamily="34" charset="0"/>
                <a:ea typeface="SamsungOne 400" pitchFamily="34" charset="0"/>
              </a:rPr>
              <a:t>aprende</a:t>
            </a:r>
            <a:r>
              <a:rPr lang="es-ES" sz="1600" dirty="0">
                <a:solidFill>
                  <a:srgbClr val="262626"/>
                </a:solidFill>
                <a:latin typeface="SamsungOne 400" pitchFamily="34" charset="0"/>
                <a:ea typeface="SamsungOne 400" pitchFamily="34" charset="0"/>
              </a:rPr>
              <a:t> el modelo basado en el </a:t>
            </a:r>
            <a:r>
              <a:rPr lang="es-ES" sz="1600" b="1" dirty="0">
                <a:solidFill>
                  <a:srgbClr val="262626"/>
                </a:solidFill>
                <a:latin typeface="SamsungOne 400" pitchFamily="34" charset="0"/>
                <a:ea typeface="SamsungOne 400" pitchFamily="34" charset="0"/>
              </a:rPr>
              <a:t>aprendizaje automático</a:t>
            </a:r>
            <a:r>
              <a:rPr lang="es-ES" sz="1600" dirty="0">
                <a:solidFill>
                  <a:srgbClr val="262626"/>
                </a:solidFill>
                <a:latin typeface="SamsungOne 400" pitchFamily="34" charset="0"/>
                <a:ea typeface="SamsungOne 400" pitchFamily="34" charset="0"/>
              </a:rPr>
              <a:t>, se produce un sobreajuste en el que se resalta el </a:t>
            </a:r>
            <a:r>
              <a:rPr lang="es-ES" sz="1600" b="1" dirty="0">
                <a:solidFill>
                  <a:srgbClr val="262626"/>
                </a:solidFill>
                <a:latin typeface="SamsungOne 400" pitchFamily="34" charset="0"/>
                <a:ea typeface="SamsungOne 400" pitchFamily="34" charset="0"/>
              </a:rPr>
              <a:t>patrón del conjunto de datos de entrenamiento </a:t>
            </a:r>
            <a:r>
              <a:rPr lang="es-ES" sz="1600" dirty="0">
                <a:solidFill>
                  <a:srgbClr val="262626"/>
                </a:solidFill>
                <a:latin typeface="SamsungOne 400" pitchFamily="34" charset="0"/>
                <a:ea typeface="SamsungOne 400" pitchFamily="34" charset="0"/>
              </a:rPr>
              <a:t>al reflejar demasiado el conjunto de datos de entrenamiento, mientras que la </a:t>
            </a:r>
            <a:r>
              <a:rPr lang="es-ES" sz="1600" b="1" dirty="0">
                <a:solidFill>
                  <a:srgbClr val="262626"/>
                </a:solidFill>
                <a:latin typeface="SamsungOne 400" pitchFamily="34" charset="0"/>
                <a:ea typeface="SamsungOne 400" pitchFamily="34" charset="0"/>
              </a:rPr>
              <a:t>generalización para la predicción precisa de los nuevos datos tiene un rendimiento inferior.</a:t>
            </a:r>
          </a:p>
          <a:p>
            <a:pPr marL="182526" indent="-182526" algn="just">
              <a:spcBef>
                <a:spcPts val="800"/>
              </a:spcBef>
              <a:buClr>
                <a:srgbClr val="193EB0"/>
              </a:buClr>
              <a:buSzPts val="1300"/>
              <a:buFont typeface="Arial"/>
              <a:buChar char="‣"/>
            </a:pPr>
            <a:r>
              <a:rPr lang="es-ES" sz="1600" dirty="0">
                <a:solidFill>
                  <a:srgbClr val="262626"/>
                </a:solidFill>
                <a:latin typeface="SamsungOne 400" pitchFamily="34" charset="0"/>
                <a:ea typeface="SamsungOne 400" pitchFamily="34" charset="0"/>
              </a:rPr>
              <a:t>Para evitar estos problemas, el conjunto de datos suele dividirse en un conjunto de </a:t>
            </a:r>
            <a:r>
              <a:rPr lang="es-ES" sz="1600" b="1" dirty="0">
                <a:solidFill>
                  <a:srgbClr val="262626"/>
                </a:solidFill>
                <a:latin typeface="SamsungOne 400" pitchFamily="34" charset="0"/>
                <a:ea typeface="SamsungOne 400" pitchFamily="34" charset="0"/>
              </a:rPr>
              <a:t>datos de entrenamiento </a:t>
            </a:r>
            <a:r>
              <a:rPr lang="es-ES" sz="1600" dirty="0">
                <a:solidFill>
                  <a:srgbClr val="262626"/>
                </a:solidFill>
                <a:latin typeface="SamsungOne 400" pitchFamily="34" charset="0"/>
                <a:ea typeface="SamsungOne 400" pitchFamily="34" charset="0"/>
              </a:rPr>
              <a:t>y un conjunto de </a:t>
            </a:r>
            <a:r>
              <a:rPr lang="es-ES" sz="1600" b="1" dirty="0">
                <a:solidFill>
                  <a:srgbClr val="262626"/>
                </a:solidFill>
                <a:latin typeface="SamsungOne 400" pitchFamily="34" charset="0"/>
                <a:ea typeface="SamsungOne 400" pitchFamily="34" charset="0"/>
              </a:rPr>
              <a:t>datos de prueba</a:t>
            </a:r>
            <a:r>
              <a:rPr lang="es-ES" sz="1600" dirty="0">
                <a:solidFill>
                  <a:srgbClr val="262626"/>
                </a:solidFill>
                <a:latin typeface="SamsungOne 400" pitchFamily="34" charset="0"/>
                <a:ea typeface="SamsungOne 400" pitchFamily="34" charset="0"/>
              </a:rPr>
              <a:t>. </a:t>
            </a:r>
            <a:r>
              <a:rPr lang="es-ES" sz="1600" dirty="0">
                <a:solidFill>
                  <a:srgbClr val="262626"/>
                </a:solidFill>
                <a:highlight>
                  <a:srgbClr val="FFFF00"/>
                </a:highlight>
                <a:latin typeface="SamsungOne 400" pitchFamily="34" charset="0"/>
                <a:ea typeface="SamsungOne 400" pitchFamily="34" charset="0"/>
              </a:rPr>
              <a:t>Al medir cómo el modelo de aprendizaje automático aprendido con el conjunto de datos de entrenamiento predice con precisión las variables objetivas (o variables de respuesta) del conjunto de datos de prueba, el estándar resultante se convierte en el estándar para la evaluación del rendimiento del modelo.</a:t>
            </a:r>
          </a:p>
        </p:txBody>
      </p:sp>
      <p:grpSp>
        <p:nvGrpSpPr>
          <p:cNvPr id="972" name="Google Shape;972;p50"/>
          <p:cNvGrpSpPr/>
          <p:nvPr/>
        </p:nvGrpSpPr>
        <p:grpSpPr>
          <a:xfrm>
            <a:off x="2915605" y="4742410"/>
            <a:ext cx="6360790" cy="2120348"/>
            <a:chOff x="1638562" y="1751181"/>
            <a:chExt cx="6529605" cy="2307550"/>
          </a:xfrm>
        </p:grpSpPr>
        <p:grpSp>
          <p:nvGrpSpPr>
            <p:cNvPr id="973" name="Google Shape;973;p50"/>
            <p:cNvGrpSpPr/>
            <p:nvPr/>
          </p:nvGrpSpPr>
          <p:grpSpPr>
            <a:xfrm>
              <a:off x="1638562" y="1751181"/>
              <a:ext cx="6529605" cy="2031594"/>
              <a:chOff x="1638562" y="1751181"/>
              <a:chExt cx="6529605" cy="2031594"/>
            </a:xfrm>
          </p:grpSpPr>
          <p:grpSp>
            <p:nvGrpSpPr>
              <p:cNvPr id="974" name="Google Shape;974;p50"/>
              <p:cNvGrpSpPr/>
              <p:nvPr/>
            </p:nvGrpSpPr>
            <p:grpSpPr>
              <a:xfrm>
                <a:off x="1831340" y="2335090"/>
                <a:ext cx="1092200" cy="927120"/>
                <a:chOff x="1831340" y="2335090"/>
                <a:chExt cx="1092200" cy="927120"/>
              </a:xfrm>
            </p:grpSpPr>
            <p:cxnSp>
              <p:nvCxnSpPr>
                <p:cNvPr id="975" name="Google Shape;975;p50"/>
                <p:cNvCxnSpPr/>
                <p:nvPr/>
              </p:nvCxnSpPr>
              <p:spPr>
                <a:xfrm>
                  <a:off x="1831340" y="2702560"/>
                  <a:ext cx="1092200" cy="162560"/>
                </a:xfrm>
                <a:prstGeom prst="straightConnector1">
                  <a:avLst/>
                </a:prstGeom>
                <a:noFill/>
                <a:ln w="12700" cap="flat" cmpd="sng">
                  <a:solidFill>
                    <a:srgbClr val="1429A0"/>
                  </a:solidFill>
                  <a:prstDash val="solid"/>
                  <a:miter lim="800000"/>
                  <a:headEnd type="none" w="sm" len="sm"/>
                  <a:tailEnd type="none" w="sm" len="sm"/>
                </a:ln>
              </p:spPr>
            </p:cxnSp>
            <p:sp>
              <p:nvSpPr>
                <p:cNvPr id="976" name="Google Shape;976;p50"/>
                <p:cNvSpPr/>
                <p:nvPr/>
              </p:nvSpPr>
              <p:spPr>
                <a:xfrm>
                  <a:off x="1840230" y="268751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977" name="Google Shape;977;p50"/>
                <p:cNvSpPr/>
                <p:nvPr/>
              </p:nvSpPr>
              <p:spPr>
                <a:xfrm>
                  <a:off x="1901190" y="248177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978" name="Google Shape;978;p50"/>
                <p:cNvSpPr/>
                <p:nvPr/>
              </p:nvSpPr>
              <p:spPr>
                <a:xfrm>
                  <a:off x="1960245" y="240367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979" name="Google Shape;979;p50"/>
                <p:cNvSpPr/>
                <p:nvPr/>
              </p:nvSpPr>
              <p:spPr>
                <a:xfrm>
                  <a:off x="2013585" y="235985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980" name="Google Shape;980;p50"/>
                <p:cNvSpPr/>
                <p:nvPr/>
              </p:nvSpPr>
              <p:spPr>
                <a:xfrm>
                  <a:off x="2036445" y="236557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981" name="Google Shape;981;p50"/>
                <p:cNvSpPr/>
                <p:nvPr/>
              </p:nvSpPr>
              <p:spPr>
                <a:xfrm>
                  <a:off x="2105025" y="256178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982" name="Google Shape;982;p50"/>
                <p:cNvSpPr/>
                <p:nvPr/>
              </p:nvSpPr>
              <p:spPr>
                <a:xfrm>
                  <a:off x="2137410" y="264560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983" name="Google Shape;983;p50"/>
                <p:cNvSpPr/>
                <p:nvPr/>
              </p:nvSpPr>
              <p:spPr>
                <a:xfrm>
                  <a:off x="2173605" y="275609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984" name="Google Shape;984;p50"/>
                <p:cNvSpPr/>
                <p:nvPr/>
              </p:nvSpPr>
              <p:spPr>
                <a:xfrm>
                  <a:off x="2668905" y="233509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985" name="Google Shape;985;p50"/>
                <p:cNvSpPr/>
                <p:nvPr/>
              </p:nvSpPr>
              <p:spPr>
                <a:xfrm>
                  <a:off x="2737485" y="233509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986" name="Google Shape;986;p50"/>
                <p:cNvSpPr/>
                <p:nvPr/>
              </p:nvSpPr>
              <p:spPr>
                <a:xfrm>
                  <a:off x="2747010" y="239605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987" name="Google Shape;987;p50"/>
                <p:cNvSpPr/>
                <p:nvPr/>
              </p:nvSpPr>
              <p:spPr>
                <a:xfrm>
                  <a:off x="2491740" y="291040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988" name="Google Shape;988;p50"/>
                <p:cNvSpPr/>
                <p:nvPr/>
              </p:nvSpPr>
              <p:spPr>
                <a:xfrm>
                  <a:off x="2484120" y="293326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989" name="Google Shape;989;p50"/>
                <p:cNvSpPr/>
                <p:nvPr/>
              </p:nvSpPr>
              <p:spPr>
                <a:xfrm>
                  <a:off x="2386965" y="306280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990" name="Google Shape;990;p50"/>
                <p:cNvSpPr/>
                <p:nvPr/>
              </p:nvSpPr>
              <p:spPr>
                <a:xfrm>
                  <a:off x="2276475" y="308756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991" name="Google Shape;991;p50"/>
                <p:cNvSpPr/>
                <p:nvPr/>
              </p:nvSpPr>
              <p:spPr>
                <a:xfrm>
                  <a:off x="2287905" y="313709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992" name="Google Shape;992;p50"/>
                <p:cNvSpPr/>
                <p:nvPr/>
              </p:nvSpPr>
              <p:spPr>
                <a:xfrm>
                  <a:off x="2286000" y="315233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993" name="Google Shape;993;p50"/>
                <p:cNvSpPr/>
                <p:nvPr/>
              </p:nvSpPr>
              <p:spPr>
                <a:xfrm>
                  <a:off x="2348865" y="317329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994" name="Google Shape;994;p50"/>
                <p:cNvSpPr/>
                <p:nvPr/>
              </p:nvSpPr>
              <p:spPr>
                <a:xfrm>
                  <a:off x="2369820" y="317329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995" name="Google Shape;995;p50"/>
                <p:cNvSpPr/>
                <p:nvPr/>
              </p:nvSpPr>
              <p:spPr>
                <a:xfrm>
                  <a:off x="2411730" y="321901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grpSp>
            <p:nvGrpSpPr>
              <p:cNvPr id="996" name="Google Shape;996;p50"/>
              <p:cNvGrpSpPr/>
              <p:nvPr/>
            </p:nvGrpSpPr>
            <p:grpSpPr>
              <a:xfrm>
                <a:off x="3147060" y="1969770"/>
                <a:ext cx="1059180" cy="1292440"/>
                <a:chOff x="3147060" y="1969770"/>
                <a:chExt cx="1059180" cy="1292440"/>
              </a:xfrm>
            </p:grpSpPr>
            <p:sp>
              <p:nvSpPr>
                <p:cNvPr id="997" name="Google Shape;997;p50"/>
                <p:cNvSpPr/>
                <p:nvPr/>
              </p:nvSpPr>
              <p:spPr>
                <a:xfrm>
                  <a:off x="3150870" y="268942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998" name="Google Shape;998;p50"/>
                <p:cNvSpPr/>
                <p:nvPr/>
              </p:nvSpPr>
              <p:spPr>
                <a:xfrm>
                  <a:off x="3147060" y="1969770"/>
                  <a:ext cx="1059180" cy="1046330"/>
                </a:xfrm>
                <a:custGeom>
                  <a:avLst/>
                  <a:gdLst/>
                  <a:ahLst/>
                  <a:cxnLst/>
                  <a:rect l="l" t="t" r="r" b="b"/>
                  <a:pathLst>
                    <a:path w="1059180" h="1046330" extrusionOk="0">
                      <a:moveTo>
                        <a:pt x="0" y="160020"/>
                      </a:moveTo>
                      <a:cubicBezTo>
                        <a:pt x="17860" y="217567"/>
                        <a:pt x="62548" y="364173"/>
                        <a:pt x="85725" y="436245"/>
                      </a:cubicBezTo>
                      <a:cubicBezTo>
                        <a:pt x="108902" y="508317"/>
                        <a:pt x="119063" y="542290"/>
                        <a:pt x="139065" y="592455"/>
                      </a:cubicBezTo>
                      <a:cubicBezTo>
                        <a:pt x="159067" y="642620"/>
                        <a:pt x="175578" y="682625"/>
                        <a:pt x="205740" y="737235"/>
                      </a:cubicBezTo>
                      <a:cubicBezTo>
                        <a:pt x="235903" y="791845"/>
                        <a:pt x="282258" y="872173"/>
                        <a:pt x="320040" y="920115"/>
                      </a:cubicBezTo>
                      <a:cubicBezTo>
                        <a:pt x="357823" y="968058"/>
                        <a:pt x="391160" y="1005523"/>
                        <a:pt x="432435" y="1024890"/>
                      </a:cubicBezTo>
                      <a:cubicBezTo>
                        <a:pt x="473710" y="1044258"/>
                        <a:pt x="523240" y="1055688"/>
                        <a:pt x="567690" y="1036320"/>
                      </a:cubicBezTo>
                      <a:cubicBezTo>
                        <a:pt x="612140" y="1016953"/>
                        <a:pt x="654050" y="971550"/>
                        <a:pt x="699135" y="908685"/>
                      </a:cubicBezTo>
                      <a:cubicBezTo>
                        <a:pt x="744220" y="845820"/>
                        <a:pt x="797878" y="744220"/>
                        <a:pt x="838200" y="659130"/>
                      </a:cubicBezTo>
                      <a:cubicBezTo>
                        <a:pt x="865505" y="594043"/>
                        <a:pt x="910908" y="483870"/>
                        <a:pt x="941070" y="398145"/>
                      </a:cubicBezTo>
                      <a:cubicBezTo>
                        <a:pt x="960755" y="336550"/>
                        <a:pt x="999490" y="211138"/>
                        <a:pt x="1019175" y="144780"/>
                      </a:cubicBezTo>
                      <a:cubicBezTo>
                        <a:pt x="1033145" y="99060"/>
                        <a:pt x="1052513" y="9525"/>
                        <a:pt x="1059180" y="0"/>
                      </a:cubicBezTo>
                    </a:path>
                  </a:pathLst>
                </a:custGeom>
                <a:noFill/>
                <a:ln w="12700" cap="flat" cmpd="sng">
                  <a:solidFill>
                    <a:srgbClr val="1429A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999" name="Google Shape;999;p50"/>
                <p:cNvSpPr/>
                <p:nvPr/>
              </p:nvSpPr>
              <p:spPr>
                <a:xfrm>
                  <a:off x="3208020" y="248368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00" name="Google Shape;1000;p50"/>
                <p:cNvSpPr/>
                <p:nvPr/>
              </p:nvSpPr>
              <p:spPr>
                <a:xfrm>
                  <a:off x="3267075" y="240748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01" name="Google Shape;1001;p50"/>
                <p:cNvSpPr/>
                <p:nvPr/>
              </p:nvSpPr>
              <p:spPr>
                <a:xfrm>
                  <a:off x="3320415" y="235985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02" name="Google Shape;1002;p50"/>
                <p:cNvSpPr/>
                <p:nvPr/>
              </p:nvSpPr>
              <p:spPr>
                <a:xfrm>
                  <a:off x="3343275" y="236366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03" name="Google Shape;1003;p50"/>
                <p:cNvSpPr/>
                <p:nvPr/>
              </p:nvSpPr>
              <p:spPr>
                <a:xfrm>
                  <a:off x="3413760" y="256178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04" name="Google Shape;1004;p50"/>
                <p:cNvSpPr/>
                <p:nvPr/>
              </p:nvSpPr>
              <p:spPr>
                <a:xfrm>
                  <a:off x="3448050" y="264560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05" name="Google Shape;1005;p50"/>
                <p:cNvSpPr/>
                <p:nvPr/>
              </p:nvSpPr>
              <p:spPr>
                <a:xfrm>
                  <a:off x="3484245" y="275419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06" name="Google Shape;1006;p50"/>
                <p:cNvSpPr/>
                <p:nvPr/>
              </p:nvSpPr>
              <p:spPr>
                <a:xfrm>
                  <a:off x="3979545" y="233509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07" name="Google Shape;1007;p50"/>
                <p:cNvSpPr/>
                <p:nvPr/>
              </p:nvSpPr>
              <p:spPr>
                <a:xfrm>
                  <a:off x="4048125" y="233699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08" name="Google Shape;1008;p50"/>
                <p:cNvSpPr/>
                <p:nvPr/>
              </p:nvSpPr>
              <p:spPr>
                <a:xfrm>
                  <a:off x="4051935" y="239605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09" name="Google Shape;1009;p50"/>
                <p:cNvSpPr/>
                <p:nvPr/>
              </p:nvSpPr>
              <p:spPr>
                <a:xfrm>
                  <a:off x="3798570" y="291230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10" name="Google Shape;1010;p50"/>
                <p:cNvSpPr/>
                <p:nvPr/>
              </p:nvSpPr>
              <p:spPr>
                <a:xfrm>
                  <a:off x="3798570" y="293707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11" name="Google Shape;1011;p50"/>
                <p:cNvSpPr/>
                <p:nvPr/>
              </p:nvSpPr>
              <p:spPr>
                <a:xfrm>
                  <a:off x="3699510" y="305899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12" name="Google Shape;1012;p50"/>
                <p:cNvSpPr/>
                <p:nvPr/>
              </p:nvSpPr>
              <p:spPr>
                <a:xfrm>
                  <a:off x="3581400" y="308566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13" name="Google Shape;1013;p50"/>
                <p:cNvSpPr/>
                <p:nvPr/>
              </p:nvSpPr>
              <p:spPr>
                <a:xfrm>
                  <a:off x="3600450" y="314281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14" name="Google Shape;1014;p50"/>
                <p:cNvSpPr/>
                <p:nvPr/>
              </p:nvSpPr>
              <p:spPr>
                <a:xfrm>
                  <a:off x="3602355" y="315233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15" name="Google Shape;1015;p50"/>
                <p:cNvSpPr/>
                <p:nvPr/>
              </p:nvSpPr>
              <p:spPr>
                <a:xfrm>
                  <a:off x="3663315" y="317138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16" name="Google Shape;1016;p50"/>
                <p:cNvSpPr/>
                <p:nvPr/>
              </p:nvSpPr>
              <p:spPr>
                <a:xfrm>
                  <a:off x="3682365" y="317138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17" name="Google Shape;1017;p50"/>
                <p:cNvSpPr/>
                <p:nvPr/>
              </p:nvSpPr>
              <p:spPr>
                <a:xfrm>
                  <a:off x="3726180" y="321901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grpSp>
            <p:nvGrpSpPr>
              <p:cNvPr id="1018" name="Google Shape;1018;p50"/>
              <p:cNvGrpSpPr/>
              <p:nvPr/>
            </p:nvGrpSpPr>
            <p:grpSpPr>
              <a:xfrm>
                <a:off x="4455160" y="1968500"/>
                <a:ext cx="957580" cy="1292720"/>
                <a:chOff x="4455160" y="1968500"/>
                <a:chExt cx="957580" cy="1292720"/>
              </a:xfrm>
            </p:grpSpPr>
            <p:sp>
              <p:nvSpPr>
                <p:cNvPr id="1019" name="Google Shape;1019;p50"/>
                <p:cNvSpPr/>
                <p:nvPr/>
              </p:nvSpPr>
              <p:spPr>
                <a:xfrm>
                  <a:off x="4466024" y="268716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20" name="Google Shape;1020;p50"/>
                <p:cNvSpPr/>
                <p:nvPr/>
              </p:nvSpPr>
              <p:spPr>
                <a:xfrm>
                  <a:off x="4455160" y="1968500"/>
                  <a:ext cx="957580" cy="1177719"/>
                </a:xfrm>
                <a:custGeom>
                  <a:avLst/>
                  <a:gdLst/>
                  <a:ahLst/>
                  <a:cxnLst/>
                  <a:rect l="l" t="t" r="r" b="b"/>
                  <a:pathLst>
                    <a:path w="957580" h="1177719" extrusionOk="0">
                      <a:moveTo>
                        <a:pt x="0" y="627380"/>
                      </a:moveTo>
                      <a:cubicBezTo>
                        <a:pt x="19473" y="592243"/>
                        <a:pt x="38947" y="557107"/>
                        <a:pt x="60960" y="538480"/>
                      </a:cubicBezTo>
                      <a:cubicBezTo>
                        <a:pt x="82973" y="519853"/>
                        <a:pt x="110067" y="514350"/>
                        <a:pt x="132080" y="515620"/>
                      </a:cubicBezTo>
                      <a:cubicBezTo>
                        <a:pt x="154093" y="516890"/>
                        <a:pt x="168910" y="521970"/>
                        <a:pt x="193040" y="546100"/>
                      </a:cubicBezTo>
                      <a:cubicBezTo>
                        <a:pt x="217170" y="570230"/>
                        <a:pt x="225637" y="571500"/>
                        <a:pt x="276860" y="660400"/>
                      </a:cubicBezTo>
                      <a:cubicBezTo>
                        <a:pt x="328083" y="749300"/>
                        <a:pt x="438573" y="993563"/>
                        <a:pt x="500380" y="1079500"/>
                      </a:cubicBezTo>
                      <a:cubicBezTo>
                        <a:pt x="562187" y="1165437"/>
                        <a:pt x="604097" y="1184063"/>
                        <a:pt x="647700" y="1176020"/>
                      </a:cubicBezTo>
                      <a:cubicBezTo>
                        <a:pt x="691303" y="1167977"/>
                        <a:pt x="726863" y="1113790"/>
                        <a:pt x="762000" y="1031240"/>
                      </a:cubicBezTo>
                      <a:cubicBezTo>
                        <a:pt x="797137" y="948690"/>
                        <a:pt x="825923" y="852593"/>
                        <a:pt x="858520" y="680720"/>
                      </a:cubicBezTo>
                      <a:cubicBezTo>
                        <a:pt x="891117" y="508847"/>
                        <a:pt x="924348" y="254423"/>
                        <a:pt x="957580" y="0"/>
                      </a:cubicBezTo>
                    </a:path>
                  </a:pathLst>
                </a:custGeom>
                <a:noFill/>
                <a:ln w="12700" cap="flat" cmpd="sng">
                  <a:solidFill>
                    <a:srgbClr val="1429A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21" name="Google Shape;1021;p50"/>
                <p:cNvSpPr/>
                <p:nvPr/>
              </p:nvSpPr>
              <p:spPr>
                <a:xfrm>
                  <a:off x="4521904" y="247888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22" name="Google Shape;1022;p50"/>
                <p:cNvSpPr/>
                <p:nvPr/>
              </p:nvSpPr>
              <p:spPr>
                <a:xfrm>
                  <a:off x="4580324" y="240014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23" name="Google Shape;1023;p50"/>
                <p:cNvSpPr/>
                <p:nvPr/>
              </p:nvSpPr>
              <p:spPr>
                <a:xfrm>
                  <a:off x="4633664" y="236204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24" name="Google Shape;1024;p50"/>
                <p:cNvSpPr/>
                <p:nvPr/>
              </p:nvSpPr>
              <p:spPr>
                <a:xfrm>
                  <a:off x="4656524" y="236712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25" name="Google Shape;1025;p50"/>
                <p:cNvSpPr/>
                <p:nvPr/>
              </p:nvSpPr>
              <p:spPr>
                <a:xfrm>
                  <a:off x="4725104" y="255508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26" name="Google Shape;1026;p50"/>
                <p:cNvSpPr/>
                <p:nvPr/>
              </p:nvSpPr>
              <p:spPr>
                <a:xfrm>
                  <a:off x="4758124" y="264398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27" name="Google Shape;1027;p50"/>
                <p:cNvSpPr/>
                <p:nvPr/>
              </p:nvSpPr>
              <p:spPr>
                <a:xfrm>
                  <a:off x="4791144" y="275828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28" name="Google Shape;1028;p50"/>
                <p:cNvSpPr/>
                <p:nvPr/>
              </p:nvSpPr>
              <p:spPr>
                <a:xfrm>
                  <a:off x="4890204" y="308340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29" name="Google Shape;1029;p50"/>
                <p:cNvSpPr/>
                <p:nvPr/>
              </p:nvSpPr>
              <p:spPr>
                <a:xfrm>
                  <a:off x="4910524" y="314182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30" name="Google Shape;1030;p50"/>
                <p:cNvSpPr/>
                <p:nvPr/>
              </p:nvSpPr>
              <p:spPr>
                <a:xfrm>
                  <a:off x="4910524" y="314944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31" name="Google Shape;1031;p50"/>
                <p:cNvSpPr/>
                <p:nvPr/>
              </p:nvSpPr>
              <p:spPr>
                <a:xfrm>
                  <a:off x="4971484" y="317484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32" name="Google Shape;1032;p50"/>
                <p:cNvSpPr/>
                <p:nvPr/>
              </p:nvSpPr>
              <p:spPr>
                <a:xfrm>
                  <a:off x="4991804" y="316976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33" name="Google Shape;1033;p50"/>
                <p:cNvSpPr/>
                <p:nvPr/>
              </p:nvSpPr>
              <p:spPr>
                <a:xfrm>
                  <a:off x="5029904" y="321802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34" name="Google Shape;1034;p50"/>
                <p:cNvSpPr/>
                <p:nvPr/>
              </p:nvSpPr>
              <p:spPr>
                <a:xfrm>
                  <a:off x="5012124" y="305800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35" name="Google Shape;1035;p50"/>
                <p:cNvSpPr/>
                <p:nvPr/>
              </p:nvSpPr>
              <p:spPr>
                <a:xfrm>
                  <a:off x="5111184" y="291068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36" name="Google Shape;1036;p50"/>
                <p:cNvSpPr/>
                <p:nvPr/>
              </p:nvSpPr>
              <p:spPr>
                <a:xfrm>
                  <a:off x="5108644" y="292846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37" name="Google Shape;1037;p50"/>
                <p:cNvSpPr/>
                <p:nvPr/>
              </p:nvSpPr>
              <p:spPr>
                <a:xfrm>
                  <a:off x="5286444" y="233156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38" name="Google Shape;1038;p50"/>
                <p:cNvSpPr/>
                <p:nvPr/>
              </p:nvSpPr>
              <p:spPr>
                <a:xfrm>
                  <a:off x="5360104" y="233156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39" name="Google Shape;1039;p50"/>
                <p:cNvSpPr/>
                <p:nvPr/>
              </p:nvSpPr>
              <p:spPr>
                <a:xfrm>
                  <a:off x="5362644" y="239760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grpSp>
            <p:nvGrpSpPr>
              <p:cNvPr id="1040" name="Google Shape;1040;p50"/>
              <p:cNvGrpSpPr/>
              <p:nvPr/>
            </p:nvGrpSpPr>
            <p:grpSpPr>
              <a:xfrm>
                <a:off x="5760720" y="2308472"/>
                <a:ext cx="1089660" cy="1069728"/>
                <a:chOff x="5760720" y="2308472"/>
                <a:chExt cx="1089660" cy="1069728"/>
              </a:xfrm>
            </p:grpSpPr>
            <p:sp>
              <p:nvSpPr>
                <p:cNvPr id="1041" name="Google Shape;1041;p50"/>
                <p:cNvSpPr/>
                <p:nvPr/>
              </p:nvSpPr>
              <p:spPr>
                <a:xfrm>
                  <a:off x="5760720" y="2308472"/>
                  <a:ext cx="1089660" cy="1069728"/>
                </a:xfrm>
                <a:custGeom>
                  <a:avLst/>
                  <a:gdLst/>
                  <a:ahLst/>
                  <a:cxnLst/>
                  <a:rect l="l" t="t" r="r" b="b"/>
                  <a:pathLst>
                    <a:path w="1089660" h="1069728" extrusionOk="0">
                      <a:moveTo>
                        <a:pt x="0" y="770008"/>
                      </a:moveTo>
                      <a:cubicBezTo>
                        <a:pt x="5503" y="691268"/>
                        <a:pt x="15240" y="572311"/>
                        <a:pt x="27940" y="472828"/>
                      </a:cubicBezTo>
                      <a:cubicBezTo>
                        <a:pt x="40640" y="373345"/>
                        <a:pt x="61383" y="247615"/>
                        <a:pt x="76200" y="173108"/>
                      </a:cubicBezTo>
                      <a:cubicBezTo>
                        <a:pt x="91017" y="98601"/>
                        <a:pt x="100753" y="52458"/>
                        <a:pt x="116840" y="25788"/>
                      </a:cubicBezTo>
                      <a:cubicBezTo>
                        <a:pt x="132927" y="-882"/>
                        <a:pt x="151130" y="-9772"/>
                        <a:pt x="172720" y="13088"/>
                      </a:cubicBezTo>
                      <a:cubicBezTo>
                        <a:pt x="194310" y="35948"/>
                        <a:pt x="209127" y="55845"/>
                        <a:pt x="246380" y="162948"/>
                      </a:cubicBezTo>
                      <a:cubicBezTo>
                        <a:pt x="283633" y="270051"/>
                        <a:pt x="354330" y="541831"/>
                        <a:pt x="396240" y="655708"/>
                      </a:cubicBezTo>
                      <a:cubicBezTo>
                        <a:pt x="438150" y="769585"/>
                        <a:pt x="461010" y="822925"/>
                        <a:pt x="497840" y="846208"/>
                      </a:cubicBezTo>
                      <a:cubicBezTo>
                        <a:pt x="534670" y="869491"/>
                        <a:pt x="575310" y="866105"/>
                        <a:pt x="617220" y="795408"/>
                      </a:cubicBezTo>
                      <a:cubicBezTo>
                        <a:pt x="659130" y="724711"/>
                        <a:pt x="707390" y="539715"/>
                        <a:pt x="749300" y="422028"/>
                      </a:cubicBezTo>
                      <a:cubicBezTo>
                        <a:pt x="791210" y="304341"/>
                        <a:pt x="834813" y="147708"/>
                        <a:pt x="868680" y="89288"/>
                      </a:cubicBezTo>
                      <a:cubicBezTo>
                        <a:pt x="902547" y="30868"/>
                        <a:pt x="926677" y="21131"/>
                        <a:pt x="952500" y="71508"/>
                      </a:cubicBezTo>
                      <a:cubicBezTo>
                        <a:pt x="978323" y="121885"/>
                        <a:pt x="1000760" y="225178"/>
                        <a:pt x="1023620" y="391548"/>
                      </a:cubicBezTo>
                      <a:cubicBezTo>
                        <a:pt x="1046480" y="557918"/>
                        <a:pt x="1068070" y="813823"/>
                        <a:pt x="1089660" y="1069728"/>
                      </a:cubicBezTo>
                    </a:path>
                  </a:pathLst>
                </a:custGeom>
                <a:noFill/>
                <a:ln w="12700" cap="flat" cmpd="sng">
                  <a:solidFill>
                    <a:srgbClr val="1429A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42" name="Google Shape;1042;p50"/>
                <p:cNvSpPr/>
                <p:nvPr/>
              </p:nvSpPr>
              <p:spPr>
                <a:xfrm>
                  <a:off x="5771584" y="268716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43" name="Google Shape;1043;p50"/>
                <p:cNvSpPr/>
                <p:nvPr/>
              </p:nvSpPr>
              <p:spPr>
                <a:xfrm>
                  <a:off x="5832544" y="248396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44" name="Google Shape;1044;p50"/>
                <p:cNvSpPr/>
                <p:nvPr/>
              </p:nvSpPr>
              <p:spPr>
                <a:xfrm>
                  <a:off x="5890964" y="240268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45" name="Google Shape;1045;p50"/>
                <p:cNvSpPr/>
                <p:nvPr/>
              </p:nvSpPr>
              <p:spPr>
                <a:xfrm>
                  <a:off x="5941764" y="235950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46" name="Google Shape;1046;p50"/>
                <p:cNvSpPr/>
                <p:nvPr/>
              </p:nvSpPr>
              <p:spPr>
                <a:xfrm>
                  <a:off x="5967164" y="236204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47" name="Google Shape;1047;p50"/>
                <p:cNvSpPr/>
                <p:nvPr/>
              </p:nvSpPr>
              <p:spPr>
                <a:xfrm>
                  <a:off x="6030664" y="256016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48" name="Google Shape;1048;p50"/>
                <p:cNvSpPr/>
                <p:nvPr/>
              </p:nvSpPr>
              <p:spPr>
                <a:xfrm>
                  <a:off x="6068764" y="264398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49" name="Google Shape;1049;p50"/>
                <p:cNvSpPr/>
                <p:nvPr/>
              </p:nvSpPr>
              <p:spPr>
                <a:xfrm>
                  <a:off x="6101784" y="275066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50" name="Google Shape;1050;p50"/>
                <p:cNvSpPr/>
                <p:nvPr/>
              </p:nvSpPr>
              <p:spPr>
                <a:xfrm>
                  <a:off x="6198304" y="308340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51" name="Google Shape;1051;p50"/>
                <p:cNvSpPr/>
                <p:nvPr/>
              </p:nvSpPr>
              <p:spPr>
                <a:xfrm>
                  <a:off x="6320224" y="305800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52" name="Google Shape;1052;p50"/>
                <p:cNvSpPr/>
                <p:nvPr/>
              </p:nvSpPr>
              <p:spPr>
                <a:xfrm>
                  <a:off x="6421824" y="290814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53" name="Google Shape;1053;p50"/>
                <p:cNvSpPr/>
                <p:nvPr/>
              </p:nvSpPr>
              <p:spPr>
                <a:xfrm>
                  <a:off x="6421824" y="292846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54" name="Google Shape;1054;p50"/>
                <p:cNvSpPr/>
                <p:nvPr/>
              </p:nvSpPr>
              <p:spPr>
                <a:xfrm>
                  <a:off x="6218624" y="313674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55" name="Google Shape;1055;p50"/>
                <p:cNvSpPr/>
                <p:nvPr/>
              </p:nvSpPr>
              <p:spPr>
                <a:xfrm>
                  <a:off x="6218624" y="315198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56" name="Google Shape;1056;p50"/>
                <p:cNvSpPr/>
                <p:nvPr/>
              </p:nvSpPr>
              <p:spPr>
                <a:xfrm>
                  <a:off x="6277044" y="317484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57" name="Google Shape;1057;p50"/>
                <p:cNvSpPr/>
                <p:nvPr/>
              </p:nvSpPr>
              <p:spPr>
                <a:xfrm>
                  <a:off x="6302444" y="316976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58" name="Google Shape;1058;p50"/>
                <p:cNvSpPr/>
                <p:nvPr/>
              </p:nvSpPr>
              <p:spPr>
                <a:xfrm>
                  <a:off x="6340544" y="321294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59" name="Google Shape;1059;p50"/>
                <p:cNvSpPr/>
                <p:nvPr/>
              </p:nvSpPr>
              <p:spPr>
                <a:xfrm>
                  <a:off x="6599624" y="232902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60" name="Google Shape;1060;p50"/>
                <p:cNvSpPr/>
                <p:nvPr/>
              </p:nvSpPr>
              <p:spPr>
                <a:xfrm>
                  <a:off x="6665664" y="232902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61" name="Google Shape;1061;p50"/>
                <p:cNvSpPr/>
                <p:nvPr/>
              </p:nvSpPr>
              <p:spPr>
                <a:xfrm>
                  <a:off x="6675824" y="239760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grpSp>
            <p:nvGrpSpPr>
              <p:cNvPr id="1062" name="Google Shape;1062;p50"/>
              <p:cNvGrpSpPr/>
              <p:nvPr/>
            </p:nvGrpSpPr>
            <p:grpSpPr>
              <a:xfrm>
                <a:off x="7075874" y="1969770"/>
                <a:ext cx="951885" cy="1619251"/>
                <a:chOff x="7075874" y="1969770"/>
                <a:chExt cx="951885" cy="1619251"/>
              </a:xfrm>
            </p:grpSpPr>
            <p:sp>
              <p:nvSpPr>
                <p:cNvPr id="1063" name="Google Shape;1063;p50"/>
                <p:cNvSpPr/>
                <p:nvPr/>
              </p:nvSpPr>
              <p:spPr>
                <a:xfrm>
                  <a:off x="7090410" y="1969771"/>
                  <a:ext cx="723900" cy="1619250"/>
                </a:xfrm>
                <a:custGeom>
                  <a:avLst/>
                  <a:gdLst/>
                  <a:ahLst/>
                  <a:cxnLst/>
                  <a:rect l="l" t="t" r="r" b="b"/>
                  <a:pathLst>
                    <a:path w="723900" h="1619250" extrusionOk="0">
                      <a:moveTo>
                        <a:pt x="0" y="1619250"/>
                      </a:moveTo>
                      <a:cubicBezTo>
                        <a:pt x="1587" y="1281430"/>
                        <a:pt x="3175" y="946467"/>
                        <a:pt x="7620" y="716280"/>
                      </a:cubicBezTo>
                      <a:cubicBezTo>
                        <a:pt x="12065" y="486093"/>
                        <a:pt x="17145" y="273685"/>
                        <a:pt x="26670" y="238125"/>
                      </a:cubicBezTo>
                      <a:cubicBezTo>
                        <a:pt x="36195" y="202565"/>
                        <a:pt x="53340" y="445452"/>
                        <a:pt x="64770" y="502920"/>
                      </a:cubicBezTo>
                      <a:cubicBezTo>
                        <a:pt x="76200" y="560388"/>
                        <a:pt x="81915" y="601980"/>
                        <a:pt x="95250" y="582930"/>
                      </a:cubicBezTo>
                      <a:cubicBezTo>
                        <a:pt x="108585" y="563880"/>
                        <a:pt x="125730" y="410845"/>
                        <a:pt x="144780" y="388620"/>
                      </a:cubicBezTo>
                      <a:cubicBezTo>
                        <a:pt x="163830" y="366395"/>
                        <a:pt x="188278" y="399733"/>
                        <a:pt x="209550" y="449580"/>
                      </a:cubicBezTo>
                      <a:cubicBezTo>
                        <a:pt x="230822" y="499427"/>
                        <a:pt x="274320" y="595630"/>
                        <a:pt x="306705" y="699135"/>
                      </a:cubicBezTo>
                      <a:cubicBezTo>
                        <a:pt x="339090" y="802640"/>
                        <a:pt x="377508" y="989013"/>
                        <a:pt x="403860" y="1070610"/>
                      </a:cubicBezTo>
                      <a:cubicBezTo>
                        <a:pt x="430212" y="1152207"/>
                        <a:pt x="443230" y="1169353"/>
                        <a:pt x="464820" y="1188720"/>
                      </a:cubicBezTo>
                      <a:cubicBezTo>
                        <a:pt x="486410" y="1208087"/>
                        <a:pt x="508953" y="1184910"/>
                        <a:pt x="533400" y="1186815"/>
                      </a:cubicBezTo>
                      <a:cubicBezTo>
                        <a:pt x="557847" y="1188720"/>
                        <a:pt x="590550" y="1234122"/>
                        <a:pt x="611505" y="1200150"/>
                      </a:cubicBezTo>
                      <a:cubicBezTo>
                        <a:pt x="632460" y="1166178"/>
                        <a:pt x="641985" y="1158240"/>
                        <a:pt x="659130" y="982980"/>
                      </a:cubicBezTo>
                      <a:cubicBezTo>
                        <a:pt x="676275" y="807720"/>
                        <a:pt x="699453" y="310831"/>
                        <a:pt x="714375" y="148589"/>
                      </a:cubicBezTo>
                      <a:cubicBezTo>
                        <a:pt x="729297" y="-13653"/>
                        <a:pt x="718185" y="23177"/>
                        <a:pt x="723900" y="0"/>
                      </a:cubicBezTo>
                    </a:path>
                  </a:pathLst>
                </a:custGeom>
                <a:noFill/>
                <a:ln w="12700" cap="flat" cmpd="sng">
                  <a:solidFill>
                    <a:srgbClr val="1429A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64" name="Google Shape;1064;p50"/>
                <p:cNvSpPr/>
                <p:nvPr/>
              </p:nvSpPr>
              <p:spPr>
                <a:xfrm>
                  <a:off x="7905750" y="1969770"/>
                  <a:ext cx="112395" cy="1619250"/>
                </a:xfrm>
                <a:custGeom>
                  <a:avLst/>
                  <a:gdLst/>
                  <a:ahLst/>
                  <a:cxnLst/>
                  <a:rect l="l" t="t" r="r" b="b"/>
                  <a:pathLst>
                    <a:path w="112395" h="1619250" extrusionOk="0">
                      <a:moveTo>
                        <a:pt x="0" y="0"/>
                      </a:moveTo>
                      <a:cubicBezTo>
                        <a:pt x="13017" y="280829"/>
                        <a:pt x="33655" y="595630"/>
                        <a:pt x="45720" y="683895"/>
                      </a:cubicBezTo>
                      <a:cubicBezTo>
                        <a:pt x="57785" y="772160"/>
                        <a:pt x="65088" y="578802"/>
                        <a:pt x="72390" y="529590"/>
                      </a:cubicBezTo>
                      <a:cubicBezTo>
                        <a:pt x="79692" y="480378"/>
                        <a:pt x="84137" y="344170"/>
                        <a:pt x="89535" y="388620"/>
                      </a:cubicBezTo>
                      <a:cubicBezTo>
                        <a:pt x="94933" y="433070"/>
                        <a:pt x="101283" y="618173"/>
                        <a:pt x="104775" y="796290"/>
                      </a:cubicBezTo>
                      <a:cubicBezTo>
                        <a:pt x="108267" y="974407"/>
                        <a:pt x="110490" y="1457325"/>
                        <a:pt x="110490" y="1457325"/>
                      </a:cubicBezTo>
                      <a:cubicBezTo>
                        <a:pt x="110808" y="1594485"/>
                        <a:pt x="111601" y="1606867"/>
                        <a:pt x="112395" y="1619250"/>
                      </a:cubicBezTo>
                    </a:path>
                  </a:pathLst>
                </a:custGeom>
                <a:noFill/>
                <a:ln w="12700" cap="flat" cmpd="sng">
                  <a:solidFill>
                    <a:srgbClr val="1429A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65" name="Google Shape;1065;p50"/>
                <p:cNvSpPr/>
                <p:nvPr/>
              </p:nvSpPr>
              <p:spPr>
                <a:xfrm>
                  <a:off x="7075874" y="269097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66" name="Google Shape;1066;p50"/>
                <p:cNvSpPr/>
                <p:nvPr/>
              </p:nvSpPr>
              <p:spPr>
                <a:xfrm>
                  <a:off x="7136834" y="248142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67" name="Google Shape;1067;p50"/>
                <p:cNvSpPr/>
                <p:nvPr/>
              </p:nvSpPr>
              <p:spPr>
                <a:xfrm>
                  <a:off x="7344479" y="255952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68" name="Google Shape;1068;p50"/>
                <p:cNvSpPr/>
                <p:nvPr/>
              </p:nvSpPr>
              <p:spPr>
                <a:xfrm>
                  <a:off x="7376864" y="264334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69" name="Google Shape;1069;p50"/>
                <p:cNvSpPr/>
                <p:nvPr/>
              </p:nvSpPr>
              <p:spPr>
                <a:xfrm>
                  <a:off x="7411154" y="275764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70" name="Google Shape;1070;p50"/>
                <p:cNvSpPr/>
                <p:nvPr/>
              </p:nvSpPr>
              <p:spPr>
                <a:xfrm>
                  <a:off x="7512119" y="308530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71" name="Google Shape;1071;p50"/>
                <p:cNvSpPr/>
                <p:nvPr/>
              </p:nvSpPr>
              <p:spPr>
                <a:xfrm>
                  <a:off x="7525454" y="313864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72" name="Google Shape;1072;p50"/>
                <p:cNvSpPr/>
                <p:nvPr/>
              </p:nvSpPr>
              <p:spPr>
                <a:xfrm>
                  <a:off x="7527359" y="315198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73" name="Google Shape;1073;p50"/>
                <p:cNvSpPr/>
                <p:nvPr/>
              </p:nvSpPr>
              <p:spPr>
                <a:xfrm>
                  <a:off x="7584509" y="317293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74" name="Google Shape;1074;p50"/>
                <p:cNvSpPr/>
                <p:nvPr/>
              </p:nvSpPr>
              <p:spPr>
                <a:xfrm>
                  <a:off x="7614989" y="316722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75" name="Google Shape;1075;p50"/>
                <p:cNvSpPr/>
                <p:nvPr/>
              </p:nvSpPr>
              <p:spPr>
                <a:xfrm>
                  <a:off x="7649279" y="321865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76" name="Google Shape;1076;p50"/>
                <p:cNvSpPr/>
                <p:nvPr/>
              </p:nvSpPr>
              <p:spPr>
                <a:xfrm>
                  <a:off x="7626419" y="305673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77" name="Google Shape;1077;p50"/>
                <p:cNvSpPr/>
                <p:nvPr/>
              </p:nvSpPr>
              <p:spPr>
                <a:xfrm>
                  <a:off x="7727384" y="290814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78" name="Google Shape;1078;p50"/>
                <p:cNvSpPr/>
                <p:nvPr/>
              </p:nvSpPr>
              <p:spPr>
                <a:xfrm>
                  <a:off x="7725479" y="293100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79" name="Google Shape;1079;p50"/>
                <p:cNvSpPr/>
                <p:nvPr/>
              </p:nvSpPr>
              <p:spPr>
                <a:xfrm>
                  <a:off x="7984559" y="239379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80" name="Google Shape;1080;p50"/>
                <p:cNvSpPr/>
                <p:nvPr/>
              </p:nvSpPr>
              <p:spPr>
                <a:xfrm>
                  <a:off x="7971224" y="233283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81" name="Google Shape;1081;p50"/>
                <p:cNvSpPr/>
                <p:nvPr/>
              </p:nvSpPr>
              <p:spPr>
                <a:xfrm>
                  <a:off x="7908359" y="233092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82" name="Google Shape;1082;p50"/>
                <p:cNvSpPr/>
                <p:nvPr/>
              </p:nvSpPr>
              <p:spPr>
                <a:xfrm>
                  <a:off x="7195889" y="2407125"/>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83" name="Google Shape;1083;p50"/>
                <p:cNvSpPr/>
                <p:nvPr/>
              </p:nvSpPr>
              <p:spPr>
                <a:xfrm>
                  <a:off x="7249229" y="235950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84" name="Google Shape;1084;p50"/>
                <p:cNvSpPr/>
                <p:nvPr/>
              </p:nvSpPr>
              <p:spPr>
                <a:xfrm>
                  <a:off x="7273994" y="2363310"/>
                  <a:ext cx="43200" cy="43200"/>
                </a:xfrm>
                <a:prstGeom prst="ellipse">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grpSp>
            <p:nvGrpSpPr>
              <p:cNvPr id="1085" name="Google Shape;1085;p50"/>
              <p:cNvGrpSpPr/>
              <p:nvPr/>
            </p:nvGrpSpPr>
            <p:grpSpPr>
              <a:xfrm>
                <a:off x="1638562" y="1751181"/>
                <a:ext cx="1292578" cy="2031594"/>
                <a:chOff x="1638562" y="1751181"/>
                <a:chExt cx="1292578" cy="2031594"/>
              </a:xfrm>
            </p:grpSpPr>
            <p:sp>
              <p:nvSpPr>
                <p:cNvPr id="1086" name="Google Shape;1086;p50"/>
                <p:cNvSpPr/>
                <p:nvPr/>
              </p:nvSpPr>
              <p:spPr>
                <a:xfrm>
                  <a:off x="1830725" y="1968499"/>
                  <a:ext cx="1100415" cy="1620521"/>
                </a:xfrm>
                <a:prstGeom prst="rect">
                  <a:avLst/>
                </a:prstGeom>
                <a:no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87" name="Google Shape;1087;p50"/>
                <p:cNvSpPr txBox="1"/>
                <p:nvPr/>
              </p:nvSpPr>
              <p:spPr>
                <a:xfrm>
                  <a:off x="2298075" y="3610590"/>
                  <a:ext cx="166626" cy="172185"/>
                </a:xfrm>
                <a:prstGeom prst="rect">
                  <a:avLst/>
                </a:prstGeom>
                <a:blipFill rotWithShape="1">
                  <a:blip r:embed="rId3">
                    <a:alphaModFix/>
                  </a:blip>
                  <a:stretch>
                    <a:fillRect l="-3700" b="-3446"/>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1088" name="Google Shape;1088;p50"/>
                <p:cNvSpPr txBox="1"/>
                <p:nvPr/>
              </p:nvSpPr>
              <p:spPr>
                <a:xfrm rot="5400000">
                  <a:off x="1641342" y="2692666"/>
                  <a:ext cx="166626" cy="172185"/>
                </a:xfrm>
                <a:prstGeom prst="rect">
                  <a:avLst/>
                </a:prstGeom>
                <a:blipFill rotWithShape="1">
                  <a:blip r:embed="rId4">
                    <a:alphaModFix/>
                  </a:blip>
                  <a:stretch>
                    <a:fillRect t="-11108" r="-39283" b="-14812"/>
                  </a:stretch>
                </a:blipFill>
                <a:ln>
                  <a:noFill/>
                </a:ln>
              </p:spPr>
              <p:txBody>
                <a:bodyPr spcFirstLastPara="1" wrap="square" lIns="91425" tIns="45700" rIns="91425" bIns="45700" anchor="t" anchorCtr="0">
                  <a:noAutofit/>
                </a:bodyPr>
                <a:lstStyle/>
                <a:p>
                  <a:pPr>
                    <a:buSzPts val="1800"/>
                  </a:pPr>
                  <a:r>
                    <a:rPr lang="es-ES" sz="1800" dirty="0">
                      <a:latin typeface="Calibri"/>
                      <a:ea typeface="Calibri"/>
                      <a:cs typeface="Calibri"/>
                      <a:sym typeface="Calibri"/>
                    </a:rPr>
                    <a:t> </a:t>
                  </a:r>
                  <a:endParaRPr lang="es-ES" dirty="0">
                    <a:latin typeface="SamsungOne 400" pitchFamily="34" charset="0"/>
                    <a:ea typeface="SamsungOne 400" pitchFamily="34" charset="0"/>
                  </a:endParaRPr>
                </a:p>
              </p:txBody>
            </p:sp>
            <p:sp>
              <p:nvSpPr>
                <p:cNvPr id="1089" name="Google Shape;1089;p50"/>
                <p:cNvSpPr txBox="1"/>
                <p:nvPr/>
              </p:nvSpPr>
              <p:spPr>
                <a:xfrm>
                  <a:off x="2220216" y="1751181"/>
                  <a:ext cx="307104" cy="184222"/>
                </a:xfrm>
                <a:prstGeom prst="rect">
                  <a:avLst/>
                </a:prstGeom>
                <a:solidFill>
                  <a:schemeClr val="lt1"/>
                </a:solidFill>
                <a:ln>
                  <a:noFill/>
                </a:ln>
              </p:spPr>
              <p:txBody>
                <a:bodyPr spcFirstLastPara="1" wrap="square" lIns="0" tIns="0" rIns="0" bIns="0" anchor="ctr" anchorCtr="0">
                  <a:spAutoFit/>
                </a:bodyPr>
                <a:lstStyle/>
                <a:p>
                  <a:pPr algn="ctr">
                    <a:buSzPts val="1100"/>
                  </a:pPr>
                  <a:r>
                    <a:rPr lang="es-ES" sz="1100">
                      <a:solidFill>
                        <a:schemeClr val="dk1"/>
                      </a:solidFill>
                      <a:latin typeface="SamsungOne 400" pitchFamily="34" charset="0"/>
                      <a:ea typeface="SamsungOne 400" pitchFamily="34" charset="0"/>
                    </a:rPr>
                    <a:t>1º</a:t>
                  </a:r>
                  <a:endParaRPr lang="es-ES">
                    <a:latin typeface="SamsungOne 400" pitchFamily="34" charset="0"/>
                    <a:ea typeface="SamsungOne 400" pitchFamily="34" charset="0"/>
                  </a:endParaRPr>
                </a:p>
              </p:txBody>
            </p:sp>
          </p:grpSp>
          <p:grpSp>
            <p:nvGrpSpPr>
              <p:cNvPr id="1090" name="Google Shape;1090;p50"/>
              <p:cNvGrpSpPr/>
              <p:nvPr/>
            </p:nvGrpSpPr>
            <p:grpSpPr>
              <a:xfrm>
                <a:off x="2945348" y="1751181"/>
                <a:ext cx="1294405" cy="2031594"/>
                <a:chOff x="2945348" y="1751181"/>
                <a:chExt cx="1294405" cy="2031594"/>
              </a:xfrm>
            </p:grpSpPr>
            <p:sp>
              <p:nvSpPr>
                <p:cNvPr id="1091" name="Google Shape;1091;p50"/>
                <p:cNvSpPr txBox="1"/>
                <p:nvPr/>
              </p:nvSpPr>
              <p:spPr>
                <a:xfrm>
                  <a:off x="3545958" y="1751181"/>
                  <a:ext cx="307104" cy="184222"/>
                </a:xfrm>
                <a:prstGeom prst="rect">
                  <a:avLst/>
                </a:prstGeom>
                <a:solidFill>
                  <a:schemeClr val="lt1"/>
                </a:solidFill>
                <a:ln>
                  <a:noFill/>
                </a:ln>
              </p:spPr>
              <p:txBody>
                <a:bodyPr spcFirstLastPara="1" wrap="square" lIns="0" tIns="0" rIns="0" bIns="0" anchor="ctr" anchorCtr="0">
                  <a:spAutoFit/>
                </a:bodyPr>
                <a:lstStyle/>
                <a:p>
                  <a:pPr algn="ctr">
                    <a:buSzPts val="1100"/>
                  </a:pPr>
                  <a:r>
                    <a:rPr lang="es-ES" sz="1100">
                      <a:solidFill>
                        <a:schemeClr val="dk1"/>
                      </a:solidFill>
                      <a:latin typeface="SamsungOne 400" pitchFamily="34" charset="0"/>
                      <a:ea typeface="SamsungOne 400" pitchFamily="34" charset="0"/>
                    </a:rPr>
                    <a:t>2do.</a:t>
                  </a:r>
                  <a:endParaRPr lang="es-ES">
                    <a:latin typeface="SamsungOne 400" pitchFamily="34" charset="0"/>
                    <a:ea typeface="SamsungOne 400" pitchFamily="34" charset="0"/>
                  </a:endParaRPr>
                </a:p>
              </p:txBody>
            </p:sp>
            <p:sp>
              <p:nvSpPr>
                <p:cNvPr id="1092" name="Google Shape;1092;p50"/>
                <p:cNvSpPr/>
                <p:nvPr/>
              </p:nvSpPr>
              <p:spPr>
                <a:xfrm>
                  <a:off x="3139338" y="1968499"/>
                  <a:ext cx="1100415" cy="1620521"/>
                </a:xfrm>
                <a:prstGeom prst="rect">
                  <a:avLst/>
                </a:prstGeom>
                <a:no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93" name="Google Shape;1093;p50"/>
                <p:cNvSpPr txBox="1"/>
                <p:nvPr/>
              </p:nvSpPr>
              <p:spPr>
                <a:xfrm>
                  <a:off x="3601608" y="3610590"/>
                  <a:ext cx="166626" cy="172185"/>
                </a:xfrm>
                <a:prstGeom prst="rect">
                  <a:avLst/>
                </a:prstGeom>
                <a:blipFill rotWithShape="1">
                  <a:blip r:embed="rId3">
                    <a:alphaModFix/>
                  </a:blip>
                  <a:stretch>
                    <a:fillRect l="-3700" b="-3446"/>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1094" name="Google Shape;1094;p50"/>
                <p:cNvSpPr txBox="1"/>
                <p:nvPr/>
              </p:nvSpPr>
              <p:spPr>
                <a:xfrm rot="4861197">
                  <a:off x="2948128" y="2692666"/>
                  <a:ext cx="166626" cy="172185"/>
                </a:xfrm>
                <a:prstGeom prst="rect">
                  <a:avLst/>
                </a:prstGeom>
                <a:blipFill rotWithShape="1">
                  <a:blip r:embed="rId4">
                    <a:alphaModFix/>
                  </a:blip>
                  <a:stretch>
                    <a:fillRect t="-11108" r="-39283" b="-14812"/>
                  </a:stretch>
                </a:blipFill>
                <a:ln>
                  <a:noFill/>
                </a:ln>
              </p:spPr>
              <p:txBody>
                <a:bodyPr spcFirstLastPara="1" wrap="square" lIns="91425" tIns="45700" rIns="91425" bIns="45700" anchor="t" anchorCtr="0">
                  <a:noAutofit/>
                </a:bodyPr>
                <a:lstStyle/>
                <a:p>
                  <a:pPr>
                    <a:buSzPts val="1800"/>
                  </a:pPr>
                  <a:r>
                    <a:rPr lang="es-ES" sz="1800" dirty="0">
                      <a:latin typeface="Calibri"/>
                      <a:ea typeface="Calibri"/>
                      <a:cs typeface="Calibri"/>
                      <a:sym typeface="Calibri"/>
                    </a:rPr>
                    <a:t> </a:t>
                  </a:r>
                  <a:endParaRPr lang="es-ES" dirty="0">
                    <a:latin typeface="SamsungOne 400" pitchFamily="34" charset="0"/>
                    <a:ea typeface="SamsungOne 400" pitchFamily="34" charset="0"/>
                  </a:endParaRPr>
                </a:p>
              </p:txBody>
            </p:sp>
          </p:grpSp>
          <p:grpSp>
            <p:nvGrpSpPr>
              <p:cNvPr id="1095" name="Google Shape;1095;p50"/>
              <p:cNvGrpSpPr/>
              <p:nvPr/>
            </p:nvGrpSpPr>
            <p:grpSpPr>
              <a:xfrm>
                <a:off x="4256477" y="1751181"/>
                <a:ext cx="1288133" cy="2031594"/>
                <a:chOff x="4256477" y="1751181"/>
                <a:chExt cx="1288133" cy="2031594"/>
              </a:xfrm>
            </p:grpSpPr>
            <p:sp>
              <p:nvSpPr>
                <p:cNvPr id="1096" name="Google Shape;1096;p50"/>
                <p:cNvSpPr txBox="1"/>
                <p:nvPr/>
              </p:nvSpPr>
              <p:spPr>
                <a:xfrm>
                  <a:off x="4833079" y="1751181"/>
                  <a:ext cx="307104" cy="184222"/>
                </a:xfrm>
                <a:prstGeom prst="rect">
                  <a:avLst/>
                </a:prstGeom>
                <a:solidFill>
                  <a:schemeClr val="lt1"/>
                </a:solidFill>
                <a:ln>
                  <a:noFill/>
                </a:ln>
              </p:spPr>
              <p:txBody>
                <a:bodyPr spcFirstLastPara="1" wrap="square" lIns="0" tIns="0" rIns="0" bIns="0" anchor="ctr" anchorCtr="0">
                  <a:spAutoFit/>
                </a:bodyPr>
                <a:lstStyle/>
                <a:p>
                  <a:pPr algn="ctr">
                    <a:buSzPts val="1100"/>
                  </a:pPr>
                  <a:r>
                    <a:rPr lang="es-ES" sz="1100">
                      <a:solidFill>
                        <a:schemeClr val="dk1"/>
                      </a:solidFill>
                      <a:latin typeface="SamsungOne 400" pitchFamily="34" charset="0"/>
                      <a:ea typeface="SamsungOne 400" pitchFamily="34" charset="0"/>
                    </a:rPr>
                    <a:t>3ª</a:t>
                  </a:r>
                  <a:endParaRPr lang="es-ES">
                    <a:latin typeface="SamsungOne 400" pitchFamily="34" charset="0"/>
                    <a:ea typeface="SamsungOne 400" pitchFamily="34" charset="0"/>
                  </a:endParaRPr>
                </a:p>
              </p:txBody>
            </p:sp>
            <p:sp>
              <p:nvSpPr>
                <p:cNvPr id="1097" name="Google Shape;1097;p50"/>
                <p:cNvSpPr/>
                <p:nvPr/>
              </p:nvSpPr>
              <p:spPr>
                <a:xfrm>
                  <a:off x="4444195" y="1968499"/>
                  <a:ext cx="1100415" cy="1620521"/>
                </a:xfrm>
                <a:prstGeom prst="rect">
                  <a:avLst/>
                </a:prstGeom>
                <a:no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098" name="Google Shape;1098;p50"/>
                <p:cNvSpPr txBox="1"/>
                <p:nvPr/>
              </p:nvSpPr>
              <p:spPr>
                <a:xfrm>
                  <a:off x="4911545" y="3610590"/>
                  <a:ext cx="166626" cy="172185"/>
                </a:xfrm>
                <a:prstGeom prst="rect">
                  <a:avLst/>
                </a:prstGeom>
                <a:blipFill rotWithShape="1">
                  <a:blip r:embed="rId3">
                    <a:alphaModFix/>
                  </a:blip>
                  <a:stretch>
                    <a:fillRect l="-3700" b="-3446"/>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1099" name="Google Shape;1099;p50"/>
                <p:cNvSpPr txBox="1"/>
                <p:nvPr/>
              </p:nvSpPr>
              <p:spPr>
                <a:xfrm rot="5719618">
                  <a:off x="4259257" y="2692666"/>
                  <a:ext cx="166626" cy="172185"/>
                </a:xfrm>
                <a:prstGeom prst="rect">
                  <a:avLst/>
                </a:prstGeom>
                <a:blipFill rotWithShape="1">
                  <a:blip r:embed="rId4">
                    <a:alphaModFix/>
                  </a:blip>
                  <a:stretch>
                    <a:fillRect t="-11108" r="-39283" b="-14812"/>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grpSp>
          <p:grpSp>
            <p:nvGrpSpPr>
              <p:cNvPr id="1100" name="Google Shape;1100;p50"/>
              <p:cNvGrpSpPr/>
              <p:nvPr/>
            </p:nvGrpSpPr>
            <p:grpSpPr>
              <a:xfrm>
                <a:off x="5566234" y="1751181"/>
                <a:ext cx="1289016" cy="2031594"/>
                <a:chOff x="5566234" y="1751181"/>
                <a:chExt cx="1289016" cy="2031594"/>
              </a:xfrm>
            </p:grpSpPr>
            <p:sp>
              <p:nvSpPr>
                <p:cNvPr id="1101" name="Google Shape;1101;p50"/>
                <p:cNvSpPr txBox="1"/>
                <p:nvPr/>
              </p:nvSpPr>
              <p:spPr>
                <a:xfrm>
                  <a:off x="6158821" y="1751181"/>
                  <a:ext cx="307104" cy="184222"/>
                </a:xfrm>
                <a:prstGeom prst="rect">
                  <a:avLst/>
                </a:prstGeom>
                <a:solidFill>
                  <a:schemeClr val="lt1"/>
                </a:solidFill>
                <a:ln>
                  <a:noFill/>
                </a:ln>
              </p:spPr>
              <p:txBody>
                <a:bodyPr spcFirstLastPara="1" wrap="square" lIns="0" tIns="0" rIns="0" bIns="0" anchor="ctr" anchorCtr="0">
                  <a:spAutoFit/>
                </a:bodyPr>
                <a:lstStyle/>
                <a:p>
                  <a:pPr algn="ctr">
                    <a:buSzPts val="1100"/>
                  </a:pPr>
                  <a:r>
                    <a:rPr lang="es-ES" sz="1100">
                      <a:solidFill>
                        <a:schemeClr val="dk1"/>
                      </a:solidFill>
                      <a:latin typeface="SamsungOne 400" pitchFamily="34" charset="0"/>
                      <a:ea typeface="SamsungOne 400" pitchFamily="34" charset="0"/>
                    </a:rPr>
                    <a:t>4ª.</a:t>
                  </a:r>
                </a:p>
              </p:txBody>
            </p:sp>
            <p:sp>
              <p:nvSpPr>
                <p:cNvPr id="1102" name="Google Shape;1102;p50"/>
                <p:cNvSpPr/>
                <p:nvPr/>
              </p:nvSpPr>
              <p:spPr>
                <a:xfrm>
                  <a:off x="5754835" y="1968499"/>
                  <a:ext cx="1100415" cy="1620521"/>
                </a:xfrm>
                <a:prstGeom prst="rect">
                  <a:avLst/>
                </a:prstGeom>
                <a:no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103" name="Google Shape;1103;p50"/>
                <p:cNvSpPr txBox="1"/>
                <p:nvPr/>
              </p:nvSpPr>
              <p:spPr>
                <a:xfrm>
                  <a:off x="6222185" y="3610590"/>
                  <a:ext cx="166626" cy="172185"/>
                </a:xfrm>
                <a:prstGeom prst="rect">
                  <a:avLst/>
                </a:prstGeom>
                <a:blipFill rotWithShape="1">
                  <a:blip r:embed="rId3">
                    <a:alphaModFix/>
                  </a:blip>
                  <a:stretch>
                    <a:fillRect l="-3700" b="-3446"/>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1104" name="Google Shape;1104;p50"/>
                <p:cNvSpPr txBox="1"/>
                <p:nvPr/>
              </p:nvSpPr>
              <p:spPr>
                <a:xfrm rot="5142378">
                  <a:off x="5569014" y="2692666"/>
                  <a:ext cx="166626" cy="172185"/>
                </a:xfrm>
                <a:prstGeom prst="rect">
                  <a:avLst/>
                </a:prstGeom>
                <a:blipFill rotWithShape="1">
                  <a:blip r:embed="rId4">
                    <a:alphaModFix/>
                  </a:blip>
                  <a:stretch>
                    <a:fillRect t="-11108" r="-39283" b="-14812"/>
                  </a:stretch>
                </a:blipFill>
                <a:ln>
                  <a:noFill/>
                </a:ln>
              </p:spPr>
              <p:txBody>
                <a:bodyPr spcFirstLastPara="1" wrap="square" lIns="91425" tIns="45700" rIns="91425" bIns="45700" anchor="t" anchorCtr="0">
                  <a:noAutofit/>
                </a:bodyPr>
                <a:lstStyle/>
                <a:p>
                  <a:pPr>
                    <a:buSzPts val="1800"/>
                  </a:pPr>
                  <a:r>
                    <a:rPr lang="es-ES" sz="1800" dirty="0">
                      <a:latin typeface="Calibri"/>
                      <a:ea typeface="Calibri"/>
                      <a:cs typeface="Calibri"/>
                      <a:sym typeface="Calibri"/>
                    </a:rPr>
                    <a:t> </a:t>
                  </a:r>
                  <a:endParaRPr lang="es-ES" dirty="0">
                    <a:latin typeface="SamsungOne 400" pitchFamily="34" charset="0"/>
                    <a:ea typeface="SamsungOne 400" pitchFamily="34" charset="0"/>
                  </a:endParaRPr>
                </a:p>
              </p:txBody>
            </p:sp>
          </p:grpSp>
          <p:grpSp>
            <p:nvGrpSpPr>
              <p:cNvPr id="1105" name="Google Shape;1105;p50"/>
              <p:cNvGrpSpPr/>
              <p:nvPr/>
            </p:nvGrpSpPr>
            <p:grpSpPr>
              <a:xfrm>
                <a:off x="6880034" y="1751181"/>
                <a:ext cx="1288133" cy="2031594"/>
                <a:chOff x="6880035" y="1751181"/>
                <a:chExt cx="1288133" cy="2031594"/>
              </a:xfrm>
            </p:grpSpPr>
            <p:sp>
              <p:nvSpPr>
                <p:cNvPr id="1106" name="Google Shape;1106;p50"/>
                <p:cNvSpPr txBox="1"/>
                <p:nvPr/>
              </p:nvSpPr>
              <p:spPr>
                <a:xfrm>
                  <a:off x="7483037" y="1751181"/>
                  <a:ext cx="307104" cy="184222"/>
                </a:xfrm>
                <a:prstGeom prst="rect">
                  <a:avLst/>
                </a:prstGeom>
                <a:solidFill>
                  <a:schemeClr val="lt1"/>
                </a:solidFill>
                <a:ln>
                  <a:noFill/>
                </a:ln>
              </p:spPr>
              <p:txBody>
                <a:bodyPr spcFirstLastPara="1" wrap="square" lIns="0" tIns="0" rIns="0" bIns="0" anchor="ctr" anchorCtr="0">
                  <a:spAutoFit/>
                </a:bodyPr>
                <a:lstStyle/>
                <a:p>
                  <a:pPr algn="ctr">
                    <a:buSzPts val="1100"/>
                  </a:pPr>
                  <a:r>
                    <a:rPr lang="es-ES" sz="1100">
                      <a:solidFill>
                        <a:schemeClr val="dk1"/>
                      </a:solidFill>
                      <a:latin typeface="SamsungOne 400" pitchFamily="34" charset="0"/>
                      <a:ea typeface="SamsungOne 400" pitchFamily="34" charset="0"/>
                    </a:rPr>
                    <a:t>12º</a:t>
                  </a:r>
                </a:p>
              </p:txBody>
            </p:sp>
            <p:sp>
              <p:nvSpPr>
                <p:cNvPr id="1107" name="Google Shape;1107;p50"/>
                <p:cNvSpPr/>
                <p:nvPr/>
              </p:nvSpPr>
              <p:spPr>
                <a:xfrm>
                  <a:off x="7067753" y="1968499"/>
                  <a:ext cx="1100415" cy="1620521"/>
                </a:xfrm>
                <a:prstGeom prst="rect">
                  <a:avLst/>
                </a:prstGeom>
                <a:no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108" name="Google Shape;1108;p50"/>
                <p:cNvSpPr txBox="1"/>
                <p:nvPr/>
              </p:nvSpPr>
              <p:spPr>
                <a:xfrm>
                  <a:off x="7535103" y="3610590"/>
                  <a:ext cx="166626" cy="172185"/>
                </a:xfrm>
                <a:prstGeom prst="rect">
                  <a:avLst/>
                </a:prstGeom>
                <a:blipFill rotWithShape="1">
                  <a:blip r:embed="rId3">
                    <a:alphaModFix/>
                  </a:blip>
                  <a:stretch>
                    <a:fillRect l="-3700" b="-3446"/>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1109" name="Google Shape;1109;p50"/>
                <p:cNvSpPr txBox="1"/>
                <p:nvPr/>
              </p:nvSpPr>
              <p:spPr>
                <a:xfrm rot="5564264">
                  <a:off x="6882815" y="2692666"/>
                  <a:ext cx="166626" cy="172185"/>
                </a:xfrm>
                <a:prstGeom prst="rect">
                  <a:avLst/>
                </a:prstGeom>
                <a:blipFill rotWithShape="1">
                  <a:blip r:embed="rId5">
                    <a:alphaModFix/>
                  </a:blip>
                  <a:stretch>
                    <a:fillRect t="-11108" r="-35709" b="-14812"/>
                  </a:stretch>
                </a:blipFill>
                <a:ln>
                  <a:noFill/>
                </a:ln>
              </p:spPr>
              <p:txBody>
                <a:bodyPr spcFirstLastPara="1" wrap="square" lIns="91425" tIns="45700" rIns="91425" bIns="45700" anchor="t" anchorCtr="0">
                  <a:noAutofit/>
                </a:bodyPr>
                <a:lstStyle/>
                <a:p>
                  <a:pPr>
                    <a:buSzPts val="1800"/>
                  </a:pPr>
                  <a:r>
                    <a:rPr lang="es-ES" sz="1800" dirty="0">
                      <a:latin typeface="Calibri"/>
                      <a:ea typeface="Calibri"/>
                      <a:cs typeface="Calibri"/>
                      <a:sym typeface="Calibri"/>
                    </a:rPr>
                    <a:t> </a:t>
                  </a:r>
                  <a:endParaRPr lang="es-ES" dirty="0">
                    <a:latin typeface="SamsungOne 400" pitchFamily="34" charset="0"/>
                    <a:ea typeface="SamsungOne 400" pitchFamily="34" charset="0"/>
                  </a:endParaRPr>
                </a:p>
              </p:txBody>
            </p:sp>
          </p:grpSp>
        </p:grpSp>
        <p:sp>
          <p:nvSpPr>
            <p:cNvPr id="1110" name="Google Shape;1110;p50"/>
            <p:cNvSpPr/>
            <p:nvPr/>
          </p:nvSpPr>
          <p:spPr>
            <a:xfrm>
              <a:off x="1865198" y="3841013"/>
              <a:ext cx="6153212" cy="217718"/>
            </a:xfrm>
            <a:prstGeom prst="rect">
              <a:avLst/>
            </a:prstGeom>
            <a:noFill/>
            <a:ln>
              <a:noFill/>
            </a:ln>
          </p:spPr>
          <p:txBody>
            <a:bodyPr spcFirstLastPara="1" wrap="square" lIns="0" tIns="0" rIns="0" bIns="0" anchor="t" anchorCtr="0">
              <a:spAutoFit/>
            </a:bodyPr>
            <a:lstStyle/>
            <a:p>
              <a:pPr algn="ctr">
                <a:buSzPts val="1300"/>
              </a:pPr>
              <a:r>
                <a:rPr lang="es-ES" sz="1300" b="1">
                  <a:solidFill>
                    <a:srgbClr val="262626"/>
                  </a:solidFill>
                  <a:latin typeface="SamsungOne 400" pitchFamily="34" charset="0"/>
                  <a:ea typeface="SamsungOne 400" pitchFamily="34" charset="0"/>
                </a:rPr>
                <a:t>Sobreajuste y sub-ajuste</a:t>
              </a:r>
              <a:endParaRPr lang="es-ES">
                <a:latin typeface="SamsungOne 400" pitchFamily="34" charset="0"/>
                <a:ea typeface="SamsungOne 400" pitchFamily="34" charset="0"/>
              </a:endParaRPr>
            </a:p>
          </p:txBody>
        </p:sp>
      </p:grpSp>
      <p:sp>
        <p:nvSpPr>
          <p:cNvPr id="145"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49" name="Google Shape;930;p48"/>
          <p:cNvSpPr/>
          <p:nvPr/>
        </p:nvSpPr>
        <p:spPr>
          <a:xfrm>
            <a:off x="3566045" y="271198"/>
            <a:ext cx="5455491"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1.3. Preparación y división del conjunto de datos</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40" name="Google Shape;1340;p54"/>
          <p:cNvSpPr/>
          <p:nvPr/>
        </p:nvSpPr>
        <p:spPr>
          <a:xfrm>
            <a:off x="110002" y="996242"/>
            <a:ext cx="9004986" cy="276999"/>
          </a:xfrm>
          <a:prstGeom prst="rect">
            <a:avLst/>
          </a:prstGeom>
          <a:noFill/>
          <a:ln>
            <a:noFill/>
          </a:ln>
        </p:spPr>
        <p:txBody>
          <a:bodyPr spcFirstLastPara="1" wrap="square" lIns="0" tIns="0" rIns="0" bIns="0" anchor="t" anchorCtr="0">
            <a:spAutoFit/>
          </a:bodyPr>
          <a:lstStyle/>
          <a:p>
            <a:pPr>
              <a:buSzPts val="2400"/>
            </a:pPr>
            <a:r>
              <a:rPr lang="es-ES" sz="1800" dirty="0">
                <a:solidFill>
                  <a:srgbClr val="0C0C0C"/>
                </a:solidFill>
                <a:latin typeface="Samsung Sharp Sans" pitchFamily="2" charset="0"/>
                <a:ea typeface="Samsung Sharp Sans" pitchFamily="2" charset="0"/>
                <a:cs typeface="Samsung Sharp Sans" pitchFamily="2" charset="0"/>
              </a:rPr>
              <a:t>Método y proceso de división del conjunto de datos</a:t>
            </a:r>
          </a:p>
        </p:txBody>
      </p:sp>
      <p:sp>
        <p:nvSpPr>
          <p:cNvPr id="1341" name="Google Shape;1341;p54"/>
          <p:cNvSpPr/>
          <p:nvPr/>
        </p:nvSpPr>
        <p:spPr>
          <a:xfrm>
            <a:off x="430318" y="1891581"/>
            <a:ext cx="5841896" cy="2422953"/>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600" dirty="0">
                <a:solidFill>
                  <a:srgbClr val="262626"/>
                </a:solidFill>
                <a:latin typeface="SamsungOne 400" pitchFamily="34" charset="0"/>
                <a:ea typeface="SamsungOne 400" pitchFamily="34" charset="0"/>
              </a:rPr>
              <a:t>Los datos deben dividirse en un conjunto de entrenamiento y un conjunto de pruebas. </a:t>
            </a:r>
            <a:endParaRPr lang="es-ES" sz="1800" dirty="0">
              <a:latin typeface="SamsungOne 400" pitchFamily="34" charset="0"/>
              <a:ea typeface="SamsungOne 400" pitchFamily="34" charset="0"/>
            </a:endParaRPr>
          </a:p>
          <a:p>
            <a:pPr marL="182563" indent="-182563">
              <a:spcBef>
                <a:spcPts val="800"/>
              </a:spcBef>
              <a:buClr>
                <a:srgbClr val="193EB0"/>
              </a:buClr>
              <a:buSzPts val="1300"/>
              <a:buFont typeface="Arial"/>
              <a:buChar char="‣"/>
            </a:pPr>
            <a:r>
              <a:rPr lang="es-ES" sz="1600" dirty="0">
                <a:solidFill>
                  <a:srgbClr val="262626"/>
                </a:solidFill>
                <a:latin typeface="SamsungOne 400" pitchFamily="34" charset="0"/>
                <a:ea typeface="SamsungOne 400" pitchFamily="34" charset="0"/>
              </a:rPr>
              <a:t>En principio, el conjunto de pruebas sólo debe utilizarse una vez. No debe reutilizarse.</a:t>
            </a:r>
            <a:endParaRPr lang="es-ES" sz="1800" dirty="0">
              <a:latin typeface="SamsungOne 400" pitchFamily="34" charset="0"/>
              <a:ea typeface="SamsungOne 400" pitchFamily="34" charset="0"/>
            </a:endParaRPr>
          </a:p>
          <a:p>
            <a:pPr marL="182563" indent="-182563">
              <a:spcBef>
                <a:spcPts val="800"/>
              </a:spcBef>
              <a:buClr>
                <a:srgbClr val="193EB0"/>
              </a:buClr>
              <a:buSzPts val="1300"/>
              <a:buFont typeface="Arial"/>
              <a:buChar char="‣"/>
            </a:pPr>
            <a:r>
              <a:rPr lang="es-ES" sz="1600" dirty="0">
                <a:solidFill>
                  <a:srgbClr val="262626"/>
                </a:solidFill>
                <a:latin typeface="SamsungOne 400" pitchFamily="34" charset="0"/>
                <a:ea typeface="SamsungOne 400" pitchFamily="34" charset="0"/>
              </a:rPr>
              <a:t>Si el </a:t>
            </a:r>
            <a:r>
              <a:rPr lang="es-ES" sz="1600" b="1" dirty="0">
                <a:solidFill>
                  <a:srgbClr val="262626"/>
                </a:solidFill>
                <a:latin typeface="SamsungOne 400" pitchFamily="34" charset="0"/>
                <a:ea typeface="SamsungOne 400" pitchFamily="34" charset="0"/>
              </a:rPr>
              <a:t>conjunto de entrenamiento se utiliza también para la evaluación, los errores pueden ser irrealmente pequeños.</a:t>
            </a:r>
            <a:endParaRPr lang="es-ES" sz="1800" b="1" dirty="0">
              <a:latin typeface="SamsungOne 400" pitchFamily="34" charset="0"/>
              <a:ea typeface="SamsungOne 400" pitchFamily="34" charset="0"/>
            </a:endParaRPr>
          </a:p>
          <a:p>
            <a:pPr marL="182563" indent="-182563">
              <a:spcBef>
                <a:spcPts val="800"/>
              </a:spcBef>
              <a:buClr>
                <a:srgbClr val="193EB0"/>
              </a:buClr>
              <a:buSzPts val="1300"/>
              <a:buFont typeface="Arial"/>
              <a:buChar char="‣"/>
            </a:pPr>
            <a:r>
              <a:rPr lang="es-ES" sz="1600" dirty="0">
                <a:solidFill>
                  <a:srgbClr val="262626"/>
                </a:solidFill>
                <a:latin typeface="SamsungOne 400" pitchFamily="34" charset="0"/>
                <a:ea typeface="SamsungOne 400" pitchFamily="34" charset="0"/>
              </a:rPr>
              <a:t>Nos gustaría evaluar los errores realistas durante el entrenamiento dividiendo los datos de entrenamiento en dos.</a:t>
            </a:r>
            <a:endParaRPr lang="es-ES" sz="1800" dirty="0">
              <a:latin typeface="SamsungOne 400" pitchFamily="34" charset="0"/>
              <a:ea typeface="SamsungOne 400" pitchFamily="34" charset="0"/>
            </a:endParaRPr>
          </a:p>
        </p:txBody>
      </p:sp>
      <p:sp>
        <p:nvSpPr>
          <p:cNvPr id="1342" name="Google Shape;1342;p54"/>
          <p:cNvSpPr/>
          <p:nvPr/>
        </p:nvSpPr>
        <p:spPr>
          <a:xfrm>
            <a:off x="298659" y="1514653"/>
            <a:ext cx="8763637" cy="246221"/>
          </a:xfrm>
          <a:prstGeom prst="rect">
            <a:avLst/>
          </a:prstGeom>
          <a:noFill/>
          <a:ln>
            <a:noFill/>
          </a:ln>
        </p:spPr>
        <p:txBody>
          <a:bodyPr spcFirstLastPara="1" wrap="square" lIns="0" tIns="0" rIns="0" bIns="0" anchor="t" anchorCtr="0">
            <a:spAutoFit/>
          </a:bodyPr>
          <a:lstStyle/>
          <a:p>
            <a:pPr marL="115888" indent="-115888">
              <a:buClr>
                <a:srgbClr val="A5A5A5"/>
              </a:buClr>
              <a:buSzPts val="1680"/>
              <a:buFont typeface="Arial"/>
              <a:buChar char="•"/>
            </a:pPr>
            <a:r>
              <a:rPr lang="es-ES" sz="1600" dirty="0">
                <a:solidFill>
                  <a:schemeClr val="dk1"/>
                </a:solidFill>
                <a:latin typeface="Samsung Sharp Sans" pitchFamily="2" charset="0"/>
                <a:ea typeface="Samsung Sharp Sans" pitchFamily="2" charset="0"/>
                <a:cs typeface="Samsung Sharp Sans" pitchFamily="2" charset="0"/>
              </a:rPr>
              <a:t>Validación cruzada:</a:t>
            </a:r>
            <a:endParaRPr lang="es-ES" sz="1600" dirty="0">
              <a:latin typeface="Samsung Sharp Sans" pitchFamily="2" charset="0"/>
              <a:ea typeface="Samsung Sharp Sans" pitchFamily="2" charset="0"/>
              <a:cs typeface="Samsung Sharp Sans" pitchFamily="2" charset="0"/>
            </a:endParaRPr>
          </a:p>
        </p:txBody>
      </p:sp>
      <p:grpSp>
        <p:nvGrpSpPr>
          <p:cNvPr id="1343" name="Google Shape;1343;p54"/>
          <p:cNvGrpSpPr/>
          <p:nvPr/>
        </p:nvGrpSpPr>
        <p:grpSpPr>
          <a:xfrm>
            <a:off x="430319" y="5665394"/>
            <a:ext cx="5841896" cy="848208"/>
            <a:chOff x="558800" y="5205743"/>
            <a:chExt cx="8763637" cy="848208"/>
          </a:xfrm>
        </p:grpSpPr>
        <p:sp>
          <p:nvSpPr>
            <p:cNvPr id="1344" name="Google Shape;1344;p54"/>
            <p:cNvSpPr/>
            <p:nvPr/>
          </p:nvSpPr>
          <p:spPr>
            <a:xfrm>
              <a:off x="672080" y="5508435"/>
              <a:ext cx="8632825" cy="545516"/>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Char char="‣"/>
              </a:pPr>
              <a:r>
                <a:rPr lang="es-ES" sz="1600" dirty="0">
                  <a:solidFill>
                    <a:srgbClr val="262626"/>
                  </a:solidFill>
                  <a:latin typeface="SamsungOne 400" pitchFamily="34" charset="0"/>
                  <a:ea typeface="SamsungOne 400" pitchFamily="34" charset="0"/>
                </a:rPr>
                <a:t>Cómo podemos evaluar repetidamente los errores durante el entrenamiento, también es posible ajustar los </a:t>
              </a:r>
              <a:r>
                <a:rPr lang="es-ES" sz="1600" dirty="0" err="1">
                  <a:solidFill>
                    <a:srgbClr val="262626"/>
                  </a:solidFill>
                  <a:latin typeface="SamsungOne 400" pitchFamily="34" charset="0"/>
                  <a:ea typeface="SamsungOne 400" pitchFamily="34" charset="0"/>
                </a:rPr>
                <a:t>hiperparámetros</a:t>
              </a:r>
              <a:r>
                <a:rPr lang="es-ES" sz="1600" dirty="0">
                  <a:solidFill>
                    <a:srgbClr val="262626"/>
                  </a:solidFill>
                  <a:latin typeface="SamsungOne 400" pitchFamily="34" charset="0"/>
                  <a:ea typeface="SamsungOne 400" pitchFamily="34" charset="0"/>
                </a:rPr>
                <a:t>. </a:t>
              </a:r>
            </a:p>
          </p:txBody>
        </p:sp>
        <p:sp>
          <p:nvSpPr>
            <p:cNvPr id="1345" name="Google Shape;1345;p54"/>
            <p:cNvSpPr/>
            <p:nvPr/>
          </p:nvSpPr>
          <p:spPr>
            <a:xfrm>
              <a:off x="558800" y="5205743"/>
              <a:ext cx="8763637" cy="246221"/>
            </a:xfrm>
            <a:prstGeom prst="rect">
              <a:avLst/>
            </a:prstGeom>
            <a:noFill/>
            <a:ln>
              <a:noFill/>
            </a:ln>
          </p:spPr>
          <p:txBody>
            <a:bodyPr spcFirstLastPara="1" wrap="square" lIns="0" tIns="0" rIns="0" bIns="0" anchor="t" anchorCtr="0">
              <a:spAutoFit/>
            </a:bodyPr>
            <a:lstStyle/>
            <a:p>
              <a:pPr marL="115888" indent="-115888">
                <a:buClr>
                  <a:srgbClr val="A5A5A5"/>
                </a:buClr>
                <a:buSzPts val="1680"/>
                <a:buChar char="•"/>
              </a:pPr>
              <a:r>
                <a:rPr lang="es-ES" sz="1600" dirty="0">
                  <a:solidFill>
                    <a:schemeClr val="dk1"/>
                  </a:solidFill>
                  <a:latin typeface="Samsung Sharp Sans" pitchFamily="2" charset="0"/>
                  <a:ea typeface="Samsung Sharp Sans" pitchFamily="2" charset="0"/>
                  <a:cs typeface="Samsung Sharp Sans" pitchFamily="2" charset="0"/>
                </a:rPr>
                <a:t>Optimización de </a:t>
              </a:r>
              <a:r>
                <a:rPr lang="es-ES" sz="1600" dirty="0" err="1">
                  <a:solidFill>
                    <a:schemeClr val="dk1"/>
                  </a:solidFill>
                  <a:latin typeface="Samsung Sharp Sans" pitchFamily="2" charset="0"/>
                  <a:ea typeface="Samsung Sharp Sans" pitchFamily="2" charset="0"/>
                  <a:cs typeface="Samsung Sharp Sans" pitchFamily="2" charset="0"/>
                </a:rPr>
                <a:t>hiperparámetros</a:t>
              </a:r>
              <a:r>
                <a:rPr lang="es-ES" sz="1600" dirty="0">
                  <a:solidFill>
                    <a:schemeClr val="dk1"/>
                  </a:solidFill>
                  <a:latin typeface="Samsung Sharp Sans" pitchFamily="2" charset="0"/>
                  <a:ea typeface="Samsung Sharp Sans" pitchFamily="2" charset="0"/>
                  <a:cs typeface="Samsung Sharp Sans" pitchFamily="2" charset="0"/>
                </a:rPr>
                <a:t>:</a:t>
              </a:r>
            </a:p>
          </p:txBody>
        </p:sp>
      </p:grpSp>
      <p:grpSp>
        <p:nvGrpSpPr>
          <p:cNvPr id="1346" name="Google Shape;1346;p54"/>
          <p:cNvGrpSpPr/>
          <p:nvPr/>
        </p:nvGrpSpPr>
        <p:grpSpPr>
          <a:xfrm>
            <a:off x="228993" y="4445240"/>
            <a:ext cx="6031535" cy="890055"/>
            <a:chOff x="1285875" y="3914298"/>
            <a:chExt cx="6308373" cy="954326"/>
          </a:xfrm>
        </p:grpSpPr>
        <p:sp>
          <p:nvSpPr>
            <p:cNvPr id="1347" name="Google Shape;1347;p54"/>
            <p:cNvSpPr/>
            <p:nvPr/>
          </p:nvSpPr>
          <p:spPr>
            <a:xfrm>
              <a:off x="1285875" y="4162394"/>
              <a:ext cx="3762374" cy="706230"/>
            </a:xfrm>
            <a:prstGeom prst="rect">
              <a:avLst/>
            </a:prstGeom>
            <a:solidFill>
              <a:srgbClr val="B4BBBD">
                <a:alpha val="49411"/>
              </a:srgbClr>
            </a:solidFill>
            <a:ln w="12700" cap="flat" cmpd="sng">
              <a:solidFill>
                <a:srgbClr val="1429A0"/>
              </a:solidFill>
              <a:prstDash val="solid"/>
              <a:miter lim="800000"/>
              <a:headEnd type="none" w="sm" len="sm"/>
              <a:tailEnd type="none" w="sm" len="sm"/>
            </a:ln>
          </p:spPr>
          <p:txBody>
            <a:bodyPr spcFirstLastPara="1" wrap="square" lIns="91425" tIns="45700" rIns="91425" bIns="45700" anchor="ctr" anchorCtr="0">
              <a:noAutofit/>
            </a:bodyPr>
            <a:lstStyle/>
            <a:p>
              <a:pPr algn="ctr">
                <a:buSzPts val="1100"/>
              </a:pPr>
              <a:endParaRPr lang="es-ES" sz="1100">
                <a:solidFill>
                  <a:schemeClr val="lt1"/>
                </a:solidFill>
                <a:latin typeface="SamsungOne 400" pitchFamily="34" charset="0"/>
                <a:ea typeface="SamsungOne 400" pitchFamily="34" charset="0"/>
              </a:endParaRPr>
            </a:p>
          </p:txBody>
        </p:sp>
        <p:sp>
          <p:nvSpPr>
            <p:cNvPr id="1348" name="Google Shape;1348;p54"/>
            <p:cNvSpPr/>
            <p:nvPr/>
          </p:nvSpPr>
          <p:spPr>
            <a:xfrm>
              <a:off x="5814659" y="4162394"/>
              <a:ext cx="1741840" cy="706230"/>
            </a:xfrm>
            <a:prstGeom prst="rect">
              <a:avLst/>
            </a:prstGeom>
            <a:solidFill>
              <a:schemeClr val="lt1"/>
            </a:solidFill>
            <a:ln w="12700" cap="flat" cmpd="sng">
              <a:solidFill>
                <a:srgbClr val="0033CC"/>
              </a:solidFill>
              <a:prstDash val="solid"/>
              <a:miter lim="800000"/>
              <a:headEnd type="none" w="sm" len="sm"/>
              <a:tailEnd type="none" w="sm" len="sm"/>
            </a:ln>
          </p:spPr>
          <p:txBody>
            <a:bodyPr spcFirstLastPara="1" wrap="square" lIns="91425" tIns="45700" rIns="91425" bIns="45700" anchor="ctr" anchorCtr="0">
              <a:noAutofit/>
            </a:bodyPr>
            <a:lstStyle/>
            <a:p>
              <a:pPr algn="ctr">
                <a:buSzPts val="1100"/>
              </a:pPr>
              <a:endParaRPr lang="es-ES" sz="1100">
                <a:solidFill>
                  <a:schemeClr val="lt1"/>
                </a:solidFill>
                <a:latin typeface="SamsungOne 400" pitchFamily="34" charset="0"/>
                <a:ea typeface="SamsungOne 400" pitchFamily="34" charset="0"/>
              </a:endParaRPr>
            </a:p>
          </p:txBody>
        </p:sp>
        <p:sp>
          <p:nvSpPr>
            <p:cNvPr id="1349" name="Google Shape;1349;p54"/>
            <p:cNvSpPr txBox="1"/>
            <p:nvPr/>
          </p:nvSpPr>
          <p:spPr>
            <a:xfrm>
              <a:off x="1494896" y="4335509"/>
              <a:ext cx="1463146" cy="360000"/>
            </a:xfrm>
            <a:prstGeom prst="rect">
              <a:avLst/>
            </a:prstGeom>
            <a:solidFill>
              <a:schemeClr val="lt1"/>
            </a:solidFill>
            <a:ln w="9525" cap="flat" cmpd="sng">
              <a:solidFill>
                <a:srgbClr val="1429A0"/>
              </a:solidFill>
              <a:prstDash val="solid"/>
              <a:round/>
              <a:headEnd type="none" w="sm" len="sm"/>
              <a:tailEnd type="none" w="sm" len="sm"/>
            </a:ln>
          </p:spPr>
          <p:txBody>
            <a:bodyPr spcFirstLastPara="1" wrap="square" lIns="0" tIns="0" rIns="0" bIns="0" anchor="ctr" anchorCtr="0">
              <a:noAutofit/>
            </a:bodyPr>
            <a:lstStyle/>
            <a:p>
              <a:pPr algn="ctr">
                <a:buSzPts val="1100"/>
              </a:pPr>
              <a:r>
                <a:rPr lang="es-ES" sz="1100" dirty="0">
                  <a:solidFill>
                    <a:srgbClr val="1429A0"/>
                  </a:solidFill>
                  <a:latin typeface="SamsungOne 400" pitchFamily="34" charset="0"/>
                  <a:ea typeface="SamsungOne 400" pitchFamily="34" charset="0"/>
                </a:rPr>
                <a:t>Entrenamiento</a:t>
              </a:r>
            </a:p>
          </p:txBody>
        </p:sp>
        <p:sp>
          <p:nvSpPr>
            <p:cNvPr id="1350" name="Google Shape;1350;p54"/>
            <p:cNvSpPr txBox="1"/>
            <p:nvPr/>
          </p:nvSpPr>
          <p:spPr>
            <a:xfrm>
              <a:off x="3376083" y="4335509"/>
              <a:ext cx="1463146" cy="360000"/>
            </a:xfrm>
            <a:prstGeom prst="rect">
              <a:avLst/>
            </a:prstGeom>
            <a:solidFill>
              <a:schemeClr val="lt1"/>
            </a:solidFill>
            <a:ln w="9525" cap="flat" cmpd="sng">
              <a:solidFill>
                <a:srgbClr val="1429A0"/>
              </a:solidFill>
              <a:prstDash val="solid"/>
              <a:round/>
              <a:headEnd type="none" w="sm" len="sm"/>
              <a:tailEnd type="none" w="sm" len="sm"/>
            </a:ln>
          </p:spPr>
          <p:txBody>
            <a:bodyPr spcFirstLastPara="1" wrap="square" lIns="0" tIns="0" rIns="0" bIns="0" anchor="ctr" anchorCtr="0">
              <a:noAutofit/>
            </a:bodyPr>
            <a:lstStyle/>
            <a:p>
              <a:pPr algn="ctr">
                <a:buSzPts val="1100"/>
              </a:pPr>
              <a:r>
                <a:rPr lang="es-ES" sz="1100">
                  <a:solidFill>
                    <a:srgbClr val="1429A0"/>
                  </a:solidFill>
                  <a:latin typeface="SamsungOne 400" pitchFamily="34" charset="0"/>
                  <a:ea typeface="SamsungOne 400" pitchFamily="34" charset="0"/>
                </a:rPr>
                <a:t>Validación cruzada</a:t>
              </a:r>
            </a:p>
          </p:txBody>
        </p:sp>
        <p:cxnSp>
          <p:nvCxnSpPr>
            <p:cNvPr id="1351" name="Google Shape;1351;p54"/>
            <p:cNvCxnSpPr>
              <a:stCxn id="1349" idx="3"/>
              <a:endCxn id="1350" idx="1"/>
            </p:cNvCxnSpPr>
            <p:nvPr/>
          </p:nvCxnSpPr>
          <p:spPr>
            <a:xfrm>
              <a:off x="2958042" y="4515509"/>
              <a:ext cx="417900" cy="0"/>
            </a:xfrm>
            <a:prstGeom prst="straightConnector1">
              <a:avLst/>
            </a:prstGeom>
            <a:noFill/>
            <a:ln w="12700" cap="flat" cmpd="sng">
              <a:solidFill>
                <a:srgbClr val="1429A0"/>
              </a:solidFill>
              <a:prstDash val="solid"/>
              <a:miter lim="800000"/>
              <a:headEnd type="triangle" w="med" len="med"/>
              <a:tailEnd type="triangle" w="med" len="med"/>
            </a:ln>
          </p:spPr>
        </p:cxnSp>
        <p:sp>
          <p:nvSpPr>
            <p:cNvPr id="1352" name="Google Shape;1352;p54"/>
            <p:cNvSpPr txBox="1"/>
            <p:nvPr/>
          </p:nvSpPr>
          <p:spPr>
            <a:xfrm>
              <a:off x="5954006" y="4335509"/>
              <a:ext cx="1463146" cy="360000"/>
            </a:xfrm>
            <a:prstGeom prst="rect">
              <a:avLst/>
            </a:prstGeom>
            <a:solidFill>
              <a:schemeClr val="lt1"/>
            </a:solidFill>
            <a:ln w="9525" cap="flat" cmpd="sng">
              <a:solidFill>
                <a:srgbClr val="0033CC"/>
              </a:solidFill>
              <a:prstDash val="solid"/>
              <a:round/>
              <a:headEnd type="none" w="sm" len="sm"/>
              <a:tailEnd type="none" w="sm" len="sm"/>
            </a:ln>
          </p:spPr>
          <p:txBody>
            <a:bodyPr spcFirstLastPara="1" wrap="square" lIns="0" tIns="0" rIns="0" bIns="0" anchor="ctr" anchorCtr="0">
              <a:noAutofit/>
            </a:bodyPr>
            <a:lstStyle/>
            <a:p>
              <a:pPr algn="ctr">
                <a:buSzPts val="1100"/>
              </a:pPr>
              <a:r>
                <a:rPr lang="es-ES" sz="1100">
                  <a:solidFill>
                    <a:srgbClr val="1429A0"/>
                  </a:solidFill>
                  <a:latin typeface="SamsungOne 400" pitchFamily="34" charset="0"/>
                  <a:ea typeface="SamsungOne 400" pitchFamily="34" charset="0"/>
                </a:rPr>
                <a:t>Evaluar</a:t>
              </a:r>
            </a:p>
          </p:txBody>
        </p:sp>
        <p:sp>
          <p:nvSpPr>
            <p:cNvPr id="1353" name="Google Shape;1353;p54"/>
            <p:cNvSpPr txBox="1"/>
            <p:nvPr/>
          </p:nvSpPr>
          <p:spPr>
            <a:xfrm>
              <a:off x="2096451" y="3914298"/>
              <a:ext cx="1741800" cy="184800"/>
            </a:xfrm>
            <a:prstGeom prst="rect">
              <a:avLst/>
            </a:prstGeom>
            <a:noFill/>
            <a:ln>
              <a:noFill/>
            </a:ln>
          </p:spPr>
          <p:txBody>
            <a:bodyPr spcFirstLastPara="1" wrap="square" lIns="0" tIns="0" rIns="0" bIns="0" anchor="ctr" anchorCtr="0">
              <a:spAutoFit/>
            </a:bodyPr>
            <a:lstStyle/>
            <a:p>
              <a:pPr algn="ctr">
                <a:buSzPts val="1200"/>
              </a:pPr>
              <a:r>
                <a:rPr lang="es-ES" sz="1200" dirty="0">
                  <a:solidFill>
                    <a:srgbClr val="1429A0"/>
                  </a:solidFill>
                  <a:latin typeface="SamsungOne 400" pitchFamily="34" charset="0"/>
                  <a:ea typeface="SamsungOne 400" pitchFamily="34" charset="0"/>
                </a:rPr>
                <a:t>Datos de entrenamiento</a:t>
              </a:r>
              <a:endParaRPr lang="es-ES" dirty="0">
                <a:latin typeface="SamsungOne 400" pitchFamily="34" charset="0"/>
                <a:ea typeface="SamsungOne 400" pitchFamily="34" charset="0"/>
              </a:endParaRPr>
            </a:p>
          </p:txBody>
        </p:sp>
        <p:sp>
          <p:nvSpPr>
            <p:cNvPr id="1354" name="Google Shape;1354;p54"/>
            <p:cNvSpPr txBox="1"/>
            <p:nvPr/>
          </p:nvSpPr>
          <p:spPr>
            <a:xfrm>
              <a:off x="5814648" y="3914298"/>
              <a:ext cx="1779600" cy="184800"/>
            </a:xfrm>
            <a:prstGeom prst="rect">
              <a:avLst/>
            </a:prstGeom>
            <a:noFill/>
            <a:ln>
              <a:noFill/>
            </a:ln>
          </p:spPr>
          <p:txBody>
            <a:bodyPr spcFirstLastPara="1" wrap="square" lIns="0" tIns="0" rIns="0" bIns="0" anchor="ctr" anchorCtr="0">
              <a:spAutoFit/>
            </a:bodyPr>
            <a:lstStyle/>
            <a:p>
              <a:pPr algn="ctr">
                <a:buSzPts val="1200"/>
              </a:pPr>
              <a:r>
                <a:rPr lang="es-ES" sz="1200" dirty="0">
                  <a:solidFill>
                    <a:srgbClr val="1429A0"/>
                  </a:solidFill>
                  <a:latin typeface="SamsungOne 400" pitchFamily="34" charset="0"/>
                  <a:ea typeface="SamsungOne 400" pitchFamily="34" charset="0"/>
                </a:rPr>
                <a:t>Datos de prueba</a:t>
              </a:r>
            </a:p>
          </p:txBody>
        </p:sp>
        <p:sp>
          <p:nvSpPr>
            <p:cNvPr id="1355" name="Google Shape;1355;p54"/>
            <p:cNvSpPr/>
            <p:nvPr/>
          </p:nvSpPr>
          <p:spPr>
            <a:xfrm rot="-5400000">
              <a:off x="5283656" y="4303852"/>
              <a:ext cx="332326" cy="450987"/>
            </a:xfrm>
            <a:prstGeom prst="downArrow">
              <a:avLst>
                <a:gd name="adj1" fmla="val 56781"/>
                <a:gd name="adj2" fmla="val 56860"/>
              </a:avLst>
            </a:prstGeom>
            <a:solidFill>
              <a:srgbClr val="BFBFBF"/>
            </a:solidFill>
            <a:ln>
              <a:noFill/>
            </a:ln>
          </p:spPr>
          <p:txBody>
            <a:bodyPr spcFirstLastPara="1" wrap="square" lIns="91425" tIns="45700" rIns="91425" bIns="45700" anchor="ctr" anchorCtr="0">
              <a:noAutofit/>
            </a:bodyPr>
            <a:lstStyle/>
            <a:p>
              <a:pPr algn="ctr">
                <a:buSzPts val="1800"/>
              </a:pPr>
              <a:endParaRPr lang="es-ES" sz="1800">
                <a:solidFill>
                  <a:srgbClr val="A5A5A5"/>
                </a:solidFill>
                <a:latin typeface="SamsungOne 400" pitchFamily="34" charset="0"/>
                <a:ea typeface="SamsungOne 400" pitchFamily="34" charset="0"/>
              </a:endParaRPr>
            </a:p>
          </p:txBody>
        </p:sp>
      </p:grpSp>
      <p:sp>
        <p:nvSpPr>
          <p:cNvPr id="20"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23" name="Google Shape;930;p48"/>
          <p:cNvSpPr/>
          <p:nvPr/>
        </p:nvSpPr>
        <p:spPr>
          <a:xfrm>
            <a:off x="3566045" y="271198"/>
            <a:ext cx="5455491"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1.3. Preparación y división del conjunto de datos</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
        <p:nvSpPr>
          <p:cNvPr id="1365" name="Google Shape;1365;p55"/>
          <p:cNvSpPr/>
          <p:nvPr/>
        </p:nvSpPr>
        <p:spPr>
          <a:xfrm>
            <a:off x="6953716" y="2679623"/>
            <a:ext cx="5238284" cy="3182135"/>
          </a:xfrm>
          <a:prstGeom prst="rect">
            <a:avLst/>
          </a:prstGeom>
          <a:noFill/>
          <a:ln>
            <a:solidFill>
              <a:schemeClr val="tx1"/>
            </a:solidFill>
          </a:ln>
        </p:spPr>
        <p:txBody>
          <a:bodyPr spcFirstLastPara="1" wrap="square" lIns="0" tIns="72000" rIns="144000" bIns="72000" anchor="t" anchorCtr="0">
            <a:spAutoFit/>
          </a:bodyPr>
          <a:lstStyle/>
          <a:p>
            <a:pPr>
              <a:buSzPts val="1300"/>
            </a:pPr>
            <a:r>
              <a:rPr lang="es-ES" sz="1600" dirty="0">
                <a:solidFill>
                  <a:srgbClr val="262626"/>
                </a:solidFill>
                <a:latin typeface="SamsungOne 400" pitchFamily="34" charset="0"/>
                <a:ea typeface="SamsungOne 400" pitchFamily="34" charset="0"/>
              </a:rPr>
              <a:t>1) Dividir los datos en un conjunto de entrenamiento y un conjunto de prueba.</a:t>
            </a:r>
            <a:endParaRPr lang="es-ES" sz="1800" dirty="0">
              <a:latin typeface="SamsungOne 400" pitchFamily="34" charset="0"/>
              <a:ea typeface="SamsungOne 400" pitchFamily="34" charset="0"/>
            </a:endParaRPr>
          </a:p>
          <a:p>
            <a:pPr>
              <a:spcBef>
                <a:spcPts val="800"/>
              </a:spcBef>
              <a:buSzPts val="1300"/>
            </a:pPr>
            <a:r>
              <a:rPr lang="es-ES" sz="1600" dirty="0">
                <a:solidFill>
                  <a:srgbClr val="262626"/>
                </a:solidFill>
                <a:latin typeface="SamsungOne 400" pitchFamily="34" charset="0"/>
                <a:ea typeface="SamsungOne 400" pitchFamily="34" charset="0"/>
              </a:rPr>
              <a:t>2) Subdividir el conjunto de entrenamiento en un conjunto más pequeño de entrenamiento y otro de validación.</a:t>
            </a:r>
            <a:endParaRPr lang="es-ES" sz="1800" dirty="0">
              <a:latin typeface="SamsungOne 400" pitchFamily="34" charset="0"/>
              <a:ea typeface="SamsungOne 400" pitchFamily="34" charset="0"/>
            </a:endParaRPr>
          </a:p>
          <a:p>
            <a:pPr>
              <a:spcBef>
                <a:spcPts val="800"/>
              </a:spcBef>
              <a:buSzPts val="1300"/>
            </a:pPr>
            <a:r>
              <a:rPr lang="es-ES" sz="1600" dirty="0">
                <a:solidFill>
                  <a:srgbClr val="262626"/>
                </a:solidFill>
                <a:latin typeface="SamsungOne 400" pitchFamily="34" charset="0"/>
                <a:ea typeface="SamsungOne 400" pitchFamily="34" charset="0"/>
              </a:rPr>
              <a:t>3) Entrenar el modelo con el conjunto de entrenamiento más pequeño.</a:t>
            </a:r>
            <a:endParaRPr lang="es-ES" sz="1800" dirty="0">
              <a:latin typeface="SamsungOne 400" pitchFamily="34" charset="0"/>
              <a:ea typeface="SamsungOne 400" pitchFamily="34" charset="0"/>
            </a:endParaRPr>
          </a:p>
          <a:p>
            <a:pPr>
              <a:spcBef>
                <a:spcPts val="800"/>
              </a:spcBef>
              <a:buSzPts val="1300"/>
            </a:pPr>
            <a:r>
              <a:rPr lang="es-ES" sz="1600" dirty="0">
                <a:solidFill>
                  <a:srgbClr val="262626"/>
                </a:solidFill>
                <a:latin typeface="SamsungOne 400" pitchFamily="34" charset="0"/>
                <a:ea typeface="SamsungOne 400" pitchFamily="34" charset="0"/>
              </a:rPr>
              <a:t>4) Evaluar los errores con el conjunto de validación.</a:t>
            </a:r>
            <a:endParaRPr lang="es-ES" sz="1800" dirty="0">
              <a:latin typeface="SamsungOne 400" pitchFamily="34" charset="0"/>
              <a:ea typeface="SamsungOne 400" pitchFamily="34" charset="0"/>
            </a:endParaRPr>
          </a:p>
          <a:p>
            <a:pPr>
              <a:spcBef>
                <a:spcPts val="800"/>
              </a:spcBef>
              <a:buSzPts val="1300"/>
            </a:pPr>
            <a:r>
              <a:rPr lang="es-ES" sz="1600" dirty="0">
                <a:solidFill>
                  <a:srgbClr val="262626"/>
                </a:solidFill>
                <a:latin typeface="SamsungOne 400" pitchFamily="34" charset="0"/>
                <a:ea typeface="SamsungOne 400" pitchFamily="34" charset="0"/>
              </a:rPr>
              <a:t>5) Repetir varias veces desde el paso 2</a:t>
            </a:r>
          </a:p>
          <a:p>
            <a:pPr>
              <a:spcBef>
                <a:spcPts val="800"/>
              </a:spcBef>
              <a:buSzPts val="1300"/>
            </a:pPr>
            <a:r>
              <a:rPr lang="es-ES" sz="1600" dirty="0">
                <a:solidFill>
                  <a:srgbClr val="262626"/>
                </a:solidFill>
                <a:latin typeface="SamsungOne 400" pitchFamily="34" charset="0"/>
                <a:ea typeface="SamsungOne 400" pitchFamily="34" charset="0"/>
              </a:rPr>
              <a:t>.</a:t>
            </a:r>
            <a:endParaRPr lang="es-ES" sz="1800" dirty="0">
              <a:latin typeface="SamsungOne 400" pitchFamily="34" charset="0"/>
              <a:ea typeface="SamsungOne 400" pitchFamily="34" charset="0"/>
            </a:endParaRPr>
          </a:p>
        </p:txBody>
      </p:sp>
      <p:cxnSp>
        <p:nvCxnSpPr>
          <p:cNvPr id="3" name="Connector: Elbow 2">
            <a:extLst>
              <a:ext uri="{FF2B5EF4-FFF2-40B4-BE49-F238E27FC236}">
                <a16:creationId xmlns:a16="http://schemas.microsoft.com/office/drawing/2014/main" id="{96C93B9C-DA01-FF88-ECB3-7F80BD5D92A0}"/>
              </a:ext>
            </a:extLst>
          </p:cNvPr>
          <p:cNvCxnSpPr>
            <a:stCxn id="1348" idx="3"/>
            <a:endCxn id="1365" idx="1"/>
          </p:cNvCxnSpPr>
          <p:nvPr/>
        </p:nvCxnSpPr>
        <p:spPr>
          <a:xfrm flipV="1">
            <a:off x="6224436" y="4270691"/>
            <a:ext cx="729280" cy="735270"/>
          </a:xfrm>
          <a:prstGeom prst="bentConnector3">
            <a:avLst/>
          </a:prstGeom>
          <a:ln w="57150">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9" name="Google Shape;1399;p57"/>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Método de validación cruzada: Dejar uno fuera (LOO)</a:t>
            </a:r>
            <a:endParaRPr lang="es-ES" dirty="0">
              <a:latin typeface="Samsung Sharp Sans" pitchFamily="2" charset="0"/>
              <a:ea typeface="Samsung Sharp Sans" pitchFamily="2" charset="0"/>
              <a:cs typeface="Samsung Sharp Sans" pitchFamily="2" charset="0"/>
            </a:endParaRPr>
          </a:p>
        </p:txBody>
      </p:sp>
      <p:sp>
        <p:nvSpPr>
          <p:cNvPr id="1400" name="Google Shape;1400;p57"/>
          <p:cNvSpPr/>
          <p:nvPr/>
        </p:nvSpPr>
        <p:spPr>
          <a:xfrm>
            <a:off x="1815850" y="4571509"/>
            <a:ext cx="8632825" cy="345461"/>
          </a:xfrm>
          <a:prstGeom prst="rect">
            <a:avLst/>
          </a:prstGeom>
          <a:noFill/>
          <a:ln>
            <a:noFill/>
          </a:ln>
        </p:spPr>
        <p:txBody>
          <a:bodyPr spcFirstLastPara="1" wrap="square" lIns="0" tIns="72000" rIns="144000" bIns="72000" anchor="t" anchorCtr="0">
            <a:spAutoFit/>
          </a:bodyPr>
          <a:lstStyle/>
          <a:p>
            <a:pPr marL="182526" indent="-182526">
              <a:buClr>
                <a:srgbClr val="193EB0"/>
              </a:buClr>
              <a:buSzPts val="1300"/>
              <a:buFont typeface="Arial"/>
              <a:buChar char="‣"/>
            </a:pPr>
            <a:r>
              <a:rPr lang="es-ES" sz="1300" dirty="0">
                <a:solidFill>
                  <a:srgbClr val="262626"/>
                </a:solidFill>
                <a:latin typeface="Samsung Sharp Sans" pitchFamily="2" charset="0"/>
                <a:ea typeface="Samsung Sharp Sans" pitchFamily="2" charset="0"/>
                <a:cs typeface="Samsung Sharp Sans" pitchFamily="2" charset="0"/>
              </a:rPr>
              <a:t>Deje sólo una observación para la validación. Aplicar secuencialmente. Requiere más tiempo. </a:t>
            </a:r>
            <a:endParaRPr lang="es-ES" dirty="0">
              <a:latin typeface="Samsung Sharp Sans" pitchFamily="2" charset="0"/>
              <a:ea typeface="Samsung Sharp Sans" pitchFamily="2" charset="0"/>
              <a:cs typeface="Samsung Sharp Sans" pitchFamily="2" charset="0"/>
            </a:endParaRPr>
          </a:p>
        </p:txBody>
      </p:sp>
      <p:grpSp>
        <p:nvGrpSpPr>
          <p:cNvPr id="1401" name="Google Shape;1401;p57"/>
          <p:cNvGrpSpPr/>
          <p:nvPr/>
        </p:nvGrpSpPr>
        <p:grpSpPr>
          <a:xfrm>
            <a:off x="1825904" y="1916113"/>
            <a:ext cx="8939083" cy="2370894"/>
            <a:chOff x="681315" y="1916113"/>
            <a:chExt cx="9019702" cy="2370894"/>
          </a:xfrm>
        </p:grpSpPr>
        <p:grpSp>
          <p:nvGrpSpPr>
            <p:cNvPr id="1402" name="Google Shape;1402;p57"/>
            <p:cNvGrpSpPr/>
            <p:nvPr/>
          </p:nvGrpSpPr>
          <p:grpSpPr>
            <a:xfrm>
              <a:off x="8059420" y="3592206"/>
              <a:ext cx="1641597" cy="694801"/>
              <a:chOff x="8059420" y="3592206"/>
              <a:chExt cx="1641597" cy="694801"/>
            </a:xfrm>
          </p:grpSpPr>
          <p:grpSp>
            <p:nvGrpSpPr>
              <p:cNvPr id="1403" name="Google Shape;1403;p57"/>
              <p:cNvGrpSpPr/>
              <p:nvPr/>
            </p:nvGrpSpPr>
            <p:grpSpPr>
              <a:xfrm>
                <a:off x="8059420" y="3592206"/>
                <a:ext cx="303217" cy="694801"/>
                <a:chOff x="8215579" y="4549539"/>
                <a:chExt cx="177538" cy="764289"/>
              </a:xfrm>
            </p:grpSpPr>
            <p:sp>
              <p:nvSpPr>
                <p:cNvPr id="1404" name="Google Shape;1404;p57"/>
                <p:cNvSpPr/>
                <p:nvPr/>
              </p:nvSpPr>
              <p:spPr>
                <a:xfrm>
                  <a:off x="8215579" y="4549539"/>
                  <a:ext cx="177538" cy="311841"/>
                </a:xfrm>
                <a:prstGeom prst="rect">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rgbClr val="193EB0"/>
                    </a:solidFill>
                    <a:latin typeface="Calibri"/>
                    <a:ea typeface="Calibri"/>
                    <a:cs typeface="Calibri"/>
                    <a:sym typeface="Calibri"/>
                  </a:endParaRPr>
                </a:p>
              </p:txBody>
            </p:sp>
            <p:sp>
              <p:nvSpPr>
                <p:cNvPr id="1405" name="Google Shape;1405;p57"/>
                <p:cNvSpPr/>
                <p:nvPr/>
              </p:nvSpPr>
              <p:spPr>
                <a:xfrm>
                  <a:off x="8215579" y="5001987"/>
                  <a:ext cx="177538" cy="311841"/>
                </a:xfrm>
                <a:prstGeom prst="rect">
                  <a:avLst/>
                </a:prstGeom>
                <a:solidFill>
                  <a:srgbClr val="D8D8D8"/>
                </a:solidFill>
                <a:ln w="12700" cap="flat" cmpd="sng">
                  <a:solidFill>
                    <a:srgbClr val="1429A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sp>
            <p:nvSpPr>
              <p:cNvPr id="1406" name="Google Shape;1406;p57"/>
              <p:cNvSpPr txBox="1"/>
              <p:nvPr/>
            </p:nvSpPr>
            <p:spPr>
              <a:xfrm>
                <a:off x="8462352" y="3637843"/>
                <a:ext cx="1238665" cy="600164"/>
              </a:xfrm>
              <a:prstGeom prst="rect">
                <a:avLst/>
              </a:prstGeom>
              <a:noFill/>
              <a:ln>
                <a:noFill/>
              </a:ln>
            </p:spPr>
            <p:txBody>
              <a:bodyPr spcFirstLastPara="1" wrap="square" lIns="0" tIns="0" rIns="0" bIns="0" anchor="ctr" anchorCtr="0">
                <a:spAutoFit/>
              </a:bodyPr>
              <a:lstStyle/>
              <a:p>
                <a:pPr>
                  <a:buSzPts val="1300"/>
                </a:pPr>
                <a:r>
                  <a:rPr lang="es-ES" sz="1300" dirty="0">
                    <a:solidFill>
                      <a:srgbClr val="262626"/>
                    </a:solidFill>
                    <a:latin typeface="SamsungOne 400" pitchFamily="34" charset="0"/>
                    <a:ea typeface="SamsungOne 400" pitchFamily="34" charset="0"/>
                  </a:rPr>
                  <a:t>Validación</a:t>
                </a:r>
                <a:br>
                  <a:rPr lang="es-ES" sz="1300" dirty="0">
                    <a:solidFill>
                      <a:srgbClr val="262626"/>
                    </a:solidFill>
                    <a:latin typeface="SamsungOne 400" pitchFamily="34" charset="0"/>
                    <a:ea typeface="SamsungOne 400" pitchFamily="34" charset="0"/>
                  </a:rPr>
                </a:br>
                <a:endParaRPr lang="es-ES" sz="1300" dirty="0">
                  <a:solidFill>
                    <a:srgbClr val="262626"/>
                  </a:solidFill>
                  <a:latin typeface="SamsungOne 400" pitchFamily="34" charset="0"/>
                  <a:ea typeface="SamsungOne 400" pitchFamily="34" charset="0"/>
                </a:endParaRPr>
              </a:p>
              <a:p>
                <a:pPr>
                  <a:buSzPts val="1300"/>
                </a:pPr>
                <a:r>
                  <a:rPr lang="es-ES" sz="1300" dirty="0">
                    <a:solidFill>
                      <a:srgbClr val="262626"/>
                    </a:solidFill>
                    <a:latin typeface="SamsungOne 400" pitchFamily="34" charset="0"/>
                    <a:ea typeface="SamsungOne 400" pitchFamily="34" charset="0"/>
                  </a:rPr>
                  <a:t>Entrenamiento</a:t>
                </a:r>
                <a:endParaRPr lang="es-ES" dirty="0">
                  <a:latin typeface="SamsungOne 400" pitchFamily="34" charset="0"/>
                  <a:ea typeface="SamsungOne 400" pitchFamily="34" charset="0"/>
                </a:endParaRPr>
              </a:p>
            </p:txBody>
          </p:sp>
        </p:grpSp>
        <p:grpSp>
          <p:nvGrpSpPr>
            <p:cNvPr id="1407" name="Google Shape;1407;p57"/>
            <p:cNvGrpSpPr/>
            <p:nvPr/>
          </p:nvGrpSpPr>
          <p:grpSpPr>
            <a:xfrm>
              <a:off x="681315" y="1916113"/>
              <a:ext cx="7101537" cy="623681"/>
              <a:chOff x="681315" y="1916113"/>
              <a:chExt cx="7101537" cy="623681"/>
            </a:xfrm>
          </p:grpSpPr>
          <p:sp>
            <p:nvSpPr>
              <p:cNvPr id="1408" name="Google Shape;1408;p57"/>
              <p:cNvSpPr/>
              <p:nvPr/>
            </p:nvSpPr>
            <p:spPr>
              <a:xfrm>
                <a:off x="681315" y="1916113"/>
                <a:ext cx="7101537" cy="623681"/>
              </a:xfrm>
              <a:prstGeom prst="rect">
                <a:avLst/>
              </a:prstGeom>
              <a:solidFill>
                <a:srgbClr val="D8D8D8"/>
              </a:solidFill>
              <a:ln w="12700" cap="flat" cmpd="sng">
                <a:solidFill>
                  <a:srgbClr val="1429A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409" name="Google Shape;1409;p57"/>
              <p:cNvSpPr/>
              <p:nvPr/>
            </p:nvSpPr>
            <p:spPr>
              <a:xfrm>
                <a:off x="681316" y="1916113"/>
                <a:ext cx="166410" cy="623681"/>
              </a:xfrm>
              <a:prstGeom prst="rect">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rgbClr val="193EB0"/>
                  </a:solidFill>
                  <a:latin typeface="Calibri"/>
                  <a:ea typeface="Calibri"/>
                  <a:cs typeface="Calibri"/>
                  <a:sym typeface="Calibri"/>
                </a:endParaRPr>
              </a:p>
            </p:txBody>
          </p:sp>
        </p:grpSp>
        <p:grpSp>
          <p:nvGrpSpPr>
            <p:cNvPr id="1410" name="Google Shape;1410;p57"/>
            <p:cNvGrpSpPr/>
            <p:nvPr/>
          </p:nvGrpSpPr>
          <p:grpSpPr>
            <a:xfrm>
              <a:off x="681315" y="2786076"/>
              <a:ext cx="7101537" cy="623681"/>
              <a:chOff x="681315" y="2786076"/>
              <a:chExt cx="7101537" cy="623681"/>
            </a:xfrm>
          </p:grpSpPr>
          <p:sp>
            <p:nvSpPr>
              <p:cNvPr id="1411" name="Google Shape;1411;p57"/>
              <p:cNvSpPr/>
              <p:nvPr/>
            </p:nvSpPr>
            <p:spPr>
              <a:xfrm>
                <a:off x="681315" y="2786076"/>
                <a:ext cx="7101537" cy="623681"/>
              </a:xfrm>
              <a:prstGeom prst="rect">
                <a:avLst/>
              </a:prstGeom>
              <a:solidFill>
                <a:srgbClr val="D8D8D8"/>
              </a:solidFill>
              <a:ln w="12700" cap="flat" cmpd="sng">
                <a:solidFill>
                  <a:srgbClr val="1429A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412" name="Google Shape;1412;p57"/>
              <p:cNvSpPr/>
              <p:nvPr/>
            </p:nvSpPr>
            <p:spPr>
              <a:xfrm>
                <a:off x="847726" y="2786076"/>
                <a:ext cx="166410" cy="623681"/>
              </a:xfrm>
              <a:prstGeom prst="rect">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rgbClr val="193EB0"/>
                  </a:solidFill>
                  <a:latin typeface="Calibri"/>
                  <a:ea typeface="Calibri"/>
                  <a:cs typeface="Calibri"/>
                  <a:sym typeface="Calibri"/>
                </a:endParaRPr>
              </a:p>
            </p:txBody>
          </p:sp>
        </p:grpSp>
        <p:grpSp>
          <p:nvGrpSpPr>
            <p:cNvPr id="1413" name="Google Shape;1413;p57"/>
            <p:cNvGrpSpPr/>
            <p:nvPr/>
          </p:nvGrpSpPr>
          <p:grpSpPr>
            <a:xfrm>
              <a:off x="681315" y="3656040"/>
              <a:ext cx="7101537" cy="630967"/>
              <a:chOff x="681315" y="3656040"/>
              <a:chExt cx="7101537" cy="630967"/>
            </a:xfrm>
          </p:grpSpPr>
          <p:sp>
            <p:nvSpPr>
              <p:cNvPr id="1414" name="Google Shape;1414;p57"/>
              <p:cNvSpPr/>
              <p:nvPr/>
            </p:nvSpPr>
            <p:spPr>
              <a:xfrm>
                <a:off x="681315" y="3656040"/>
                <a:ext cx="7101537" cy="623681"/>
              </a:xfrm>
              <a:prstGeom prst="rect">
                <a:avLst/>
              </a:prstGeom>
              <a:solidFill>
                <a:srgbClr val="D8D8D8"/>
              </a:solidFill>
              <a:ln w="12700" cap="flat" cmpd="sng">
                <a:solidFill>
                  <a:srgbClr val="1429A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1415" name="Google Shape;1415;p57"/>
              <p:cNvSpPr/>
              <p:nvPr/>
            </p:nvSpPr>
            <p:spPr>
              <a:xfrm>
                <a:off x="1014136" y="3663326"/>
                <a:ext cx="166410" cy="623681"/>
              </a:xfrm>
              <a:prstGeom prst="rect">
                <a:avLst/>
              </a:prstGeom>
              <a:solidFill>
                <a:srgbClr val="1429A0"/>
              </a:solidFill>
              <a:ln>
                <a:noFill/>
              </a:ln>
            </p:spPr>
            <p:txBody>
              <a:bodyPr spcFirstLastPara="1" wrap="square" lIns="91425" tIns="45700" rIns="91425" bIns="45700" anchor="ctr" anchorCtr="0">
                <a:noAutofit/>
              </a:bodyPr>
              <a:lstStyle/>
              <a:p>
                <a:pPr algn="ctr">
                  <a:buSzPts val="1800"/>
                </a:pPr>
                <a:endParaRPr lang="es-ES" sz="1800">
                  <a:solidFill>
                    <a:srgbClr val="193EB0"/>
                  </a:solidFill>
                  <a:latin typeface="Calibri"/>
                  <a:ea typeface="Calibri"/>
                  <a:cs typeface="Calibri"/>
                  <a:sym typeface="Calibri"/>
                </a:endParaRPr>
              </a:p>
            </p:txBody>
          </p:sp>
        </p:grpSp>
      </p:grpSp>
      <p:sp>
        <p:nvSpPr>
          <p:cNvPr id="21"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24" name="Google Shape;930;p48"/>
          <p:cNvSpPr/>
          <p:nvPr/>
        </p:nvSpPr>
        <p:spPr>
          <a:xfrm>
            <a:off x="3566045" y="271198"/>
            <a:ext cx="5455491"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1.3. Preparación y división del conjunto de datos</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30f9e089eba_1_17"/>
          <p:cNvSpPr txBox="1"/>
          <p:nvPr/>
        </p:nvSpPr>
        <p:spPr>
          <a:xfrm>
            <a:off x="6832069" y="1308827"/>
            <a:ext cx="4617300" cy="153884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0"/>
              <a:buFont typeface="Arial"/>
              <a:buNone/>
              <a:tabLst/>
              <a:defRPr/>
            </a:pPr>
            <a:r>
              <a:rPr kumimoji="0" lang="es-MX" sz="4000" b="1" i="0" u="none" strike="noStrike" kern="0" cap="none" spc="0" normalizeH="0" baseline="0" noProof="0" dirty="0">
                <a:ln>
                  <a:noFill/>
                </a:ln>
                <a:solidFill>
                  <a:srgbClr val="000000"/>
                </a:solidFill>
                <a:effectLst/>
                <a:uLnTx/>
                <a:uFillTx/>
                <a:latin typeface="Arial"/>
                <a:ea typeface="Arial"/>
                <a:cs typeface="Arial"/>
                <a:sym typeface="Arial"/>
              </a:rPr>
              <a:t>Capítulo 5</a:t>
            </a:r>
          </a:p>
          <a:p>
            <a:pPr lvl="0">
              <a:buSzPts val="4000"/>
            </a:pPr>
            <a:endParaRPr lang="es-MX" sz="1800" dirty="0">
              <a:solidFill>
                <a:schemeClr val="tx1"/>
              </a:solidFill>
            </a:endParaRPr>
          </a:p>
          <a:p>
            <a:pPr lvl="0">
              <a:buSzPts val="4000"/>
            </a:pPr>
            <a:r>
              <a:rPr lang="es-MX" sz="1800" dirty="0">
                <a:solidFill>
                  <a:schemeClr val="tx1"/>
                </a:solidFill>
              </a:rPr>
              <a:t>Aprendizaje automático – Aprendizaje supervisado</a:t>
            </a:r>
            <a:endParaRPr kumimoji="0" sz="1800" b="0" i="0" u="none" strike="noStrike" kern="0" cap="none" spc="0" normalizeH="0" baseline="0" noProof="0" dirty="0">
              <a:ln>
                <a:noFill/>
              </a:ln>
              <a:solidFill>
                <a:schemeClr val="tx1"/>
              </a:solidFill>
              <a:effectLst/>
              <a:uLnTx/>
              <a:uFillTx/>
              <a:latin typeface="Calibri"/>
              <a:ea typeface="Calibri"/>
              <a:cs typeface="Calibri"/>
              <a:sym typeface="Calibri"/>
            </a:endParaRPr>
          </a:p>
        </p:txBody>
      </p:sp>
      <p:sp>
        <p:nvSpPr>
          <p:cNvPr id="130" name="Google Shape;130;g30f9e089eba_1_17"/>
          <p:cNvSpPr txBox="1"/>
          <p:nvPr/>
        </p:nvSpPr>
        <p:spPr>
          <a:xfrm>
            <a:off x="772998" y="3429000"/>
            <a:ext cx="4617000" cy="23064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800"/>
              <a:buFont typeface="Arial"/>
              <a:buNone/>
              <a:tabLst/>
              <a:defRPr/>
            </a:pPr>
            <a:r>
              <a:rPr kumimoji="0" lang="es-MX" sz="1800" b="0" i="0" u="none" strike="noStrike" kern="0" cap="none" spc="0" normalizeH="0" baseline="0" noProof="0">
                <a:ln>
                  <a:noFill/>
                </a:ln>
                <a:solidFill>
                  <a:srgbClr val="000000"/>
                </a:solidFill>
                <a:effectLst/>
                <a:uLnTx/>
                <a:uFillTx/>
                <a:latin typeface="Arial"/>
                <a:ea typeface="Arial"/>
                <a:cs typeface="Arial"/>
                <a:sym typeface="Arial"/>
              </a:rPr>
              <a:t>Lorem ipsum dolor sit amet, consectetuer adipiscing elit. Maecenas porttitor congue massa. Fusce posuere, magna sed pulvinar ultricies, purus lectus malesuada libero, sit amet commodo magna eros quis urna.</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90000"/>
              </a:lnSpc>
              <a:spcBef>
                <a:spcPts val="750"/>
              </a:spcBef>
              <a:spcAft>
                <a:spcPts val="0"/>
              </a:spcAft>
              <a:buClr>
                <a:srgbClr val="000000"/>
              </a:buClr>
              <a:buSzPts val="1800"/>
              <a:buFont typeface="Arial"/>
              <a:buNone/>
              <a:tabLst/>
              <a:defRPr/>
            </a:pPr>
            <a:r>
              <a:rPr kumimoji="0" lang="es-MX" sz="1800" b="0" i="0" u="none" strike="noStrike" kern="0" cap="none" spc="0" normalizeH="0" baseline="0" noProof="0">
                <a:ln>
                  <a:noFill/>
                </a:ln>
                <a:solidFill>
                  <a:srgbClr val="000000"/>
                </a:solidFill>
                <a:effectLst/>
                <a:uLnTx/>
                <a:uFillTx/>
                <a:latin typeface="Arial"/>
                <a:ea typeface="Arial"/>
                <a:cs typeface="Arial"/>
                <a:sym typeface="Arial"/>
              </a:rPr>
              <a:t>Pellentesque habitant morbi tristique senectus et netus et malesuada fames ac turpis egestas.</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131" name="Google Shape;131;g30f9e089eba_1_17"/>
          <p:cNvCxnSpPr/>
          <p:nvPr/>
        </p:nvCxnSpPr>
        <p:spPr>
          <a:xfrm>
            <a:off x="772997" y="2903729"/>
            <a:ext cx="4617300" cy="0"/>
          </a:xfrm>
          <a:prstGeom prst="straightConnector1">
            <a:avLst/>
          </a:prstGeom>
          <a:noFill/>
          <a:ln w="9525" cap="flat" cmpd="sng">
            <a:solidFill>
              <a:schemeClr val="dk1"/>
            </a:solidFill>
            <a:prstDash val="solid"/>
            <a:miter lim="800000"/>
            <a:headEnd type="none" w="sm" len="sm"/>
            <a:tailEnd type="none" w="sm" len="sm"/>
          </a:ln>
        </p:spPr>
      </p:cxnSp>
      <p:cxnSp>
        <p:nvCxnSpPr>
          <p:cNvPr id="135" name="Google Shape;135;g30f9e089eba_1_17"/>
          <p:cNvCxnSpPr/>
          <p:nvPr/>
        </p:nvCxnSpPr>
        <p:spPr>
          <a:xfrm>
            <a:off x="6947897" y="2095672"/>
            <a:ext cx="4336500" cy="0"/>
          </a:xfrm>
          <a:prstGeom prst="straightConnector1">
            <a:avLst/>
          </a:prstGeom>
          <a:noFill/>
          <a:ln w="9525" cap="flat" cmpd="sng">
            <a:solidFill>
              <a:schemeClr val="tx1"/>
            </a:solidFill>
            <a:prstDash val="solid"/>
            <a:round/>
            <a:headEnd type="none" w="med" len="med"/>
            <a:tailEnd type="none" w="med" len="med"/>
          </a:ln>
        </p:spPr>
      </p:cxnSp>
    </p:spTree>
    <p:extLst>
      <p:ext uri="{BB962C8B-B14F-4D97-AF65-F5344CB8AC3E}">
        <p14:creationId xmlns:p14="http://schemas.microsoft.com/office/powerpoint/2010/main" val="3696883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26D539-35EF-B07C-55BF-B692A540C259}"/>
              </a:ext>
            </a:extLst>
          </p:cNvPr>
          <p:cNvPicPr>
            <a:picLocks noChangeAspect="1"/>
          </p:cNvPicPr>
          <p:nvPr/>
        </p:nvPicPr>
        <p:blipFill>
          <a:blip r:embed="rId2"/>
          <a:stretch>
            <a:fillRect/>
          </a:stretch>
        </p:blipFill>
        <p:spPr>
          <a:xfrm>
            <a:off x="2071126" y="1080701"/>
            <a:ext cx="8049748" cy="5525271"/>
          </a:xfrm>
          <a:prstGeom prst="rect">
            <a:avLst/>
          </a:prstGeom>
        </p:spPr>
      </p:pic>
    </p:spTree>
    <p:extLst>
      <p:ext uri="{BB962C8B-B14F-4D97-AF65-F5344CB8AC3E}">
        <p14:creationId xmlns:p14="http://schemas.microsoft.com/office/powerpoint/2010/main" val="1452913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0EBAF8-2974-3F80-8299-4DBACEF80C20}"/>
              </a:ext>
            </a:extLst>
          </p:cNvPr>
          <p:cNvSpPr>
            <a:spLocks noGrp="1"/>
          </p:cNvSpPr>
          <p:nvPr>
            <p:ph type="body" idx="1"/>
          </p:nvPr>
        </p:nvSpPr>
        <p:spPr/>
        <p:txBody>
          <a:bodyPr/>
          <a:lstStyle/>
          <a:p>
            <a:pPr marL="114300" indent="0">
              <a:buNone/>
            </a:pPr>
            <a:r>
              <a:rPr lang="es-ES" b="1" dirty="0"/>
              <a:t>Cuándo usar cada uno</a:t>
            </a:r>
          </a:p>
          <a:p>
            <a:endParaRPr lang="es-ES" b="1" dirty="0"/>
          </a:p>
          <a:p>
            <a:pPr>
              <a:buFont typeface="Arial" panose="020B0604020202020204" pitchFamily="34" charset="0"/>
              <a:buChar char="•"/>
            </a:pPr>
            <a:r>
              <a:rPr lang="es-ES" b="1" dirty="0"/>
              <a:t>K-</a:t>
            </a:r>
            <a:r>
              <a:rPr lang="es-ES" b="1" dirty="0" err="1"/>
              <a:t>Fold</a:t>
            </a:r>
            <a:r>
              <a:rPr lang="es-ES" dirty="0"/>
              <a:t>:</a:t>
            </a:r>
          </a:p>
          <a:p>
            <a:pPr marL="742950" lvl="1" indent="-285750">
              <a:buFont typeface="Arial" panose="020B0604020202020204" pitchFamily="34" charset="0"/>
              <a:buChar char="•"/>
            </a:pPr>
            <a:r>
              <a:rPr lang="es-ES" dirty="0"/>
              <a:t>Conjuntos de datos grandes o medianos.</a:t>
            </a:r>
          </a:p>
          <a:p>
            <a:pPr marL="742950" lvl="1" indent="-285750">
              <a:buFont typeface="Arial" panose="020B0604020202020204" pitchFamily="34" charset="0"/>
              <a:buChar char="•"/>
            </a:pPr>
            <a:r>
              <a:rPr lang="es-ES" dirty="0"/>
              <a:t>Necesidad de balancear costo computacional y robustez.</a:t>
            </a:r>
          </a:p>
          <a:p>
            <a:pPr marL="742950" lvl="1" indent="-285750">
              <a:buFont typeface="Arial" panose="020B0604020202020204" pitchFamily="34" charset="0"/>
              <a:buChar char="•"/>
            </a:pPr>
            <a:r>
              <a:rPr lang="es-ES" dirty="0"/>
              <a:t>K=5K o K=10 son elecciones comunes.</a:t>
            </a:r>
          </a:p>
          <a:p>
            <a:pPr marL="742950" lvl="1" indent="-285750">
              <a:buFont typeface="Arial" panose="020B0604020202020204" pitchFamily="34" charset="0"/>
              <a:buChar char="•"/>
            </a:pPr>
            <a:endParaRPr lang="es-ES" dirty="0"/>
          </a:p>
          <a:p>
            <a:pPr>
              <a:buFont typeface="Arial" panose="020B0604020202020204" pitchFamily="34" charset="0"/>
              <a:buChar char="•"/>
            </a:pPr>
            <a:r>
              <a:rPr lang="es-ES" b="1" dirty="0"/>
              <a:t>LOOCV</a:t>
            </a:r>
            <a:r>
              <a:rPr lang="es-ES" dirty="0"/>
              <a:t>:</a:t>
            </a:r>
          </a:p>
          <a:p>
            <a:pPr marL="742950" lvl="1" indent="-285750">
              <a:buFont typeface="Arial" panose="020B0604020202020204" pitchFamily="34" charset="0"/>
              <a:buChar char="•"/>
            </a:pPr>
            <a:r>
              <a:rPr lang="es-ES" dirty="0"/>
              <a:t>Conjuntos de datos muy pequeños (menos de 50 muestras).</a:t>
            </a:r>
          </a:p>
          <a:p>
            <a:pPr marL="742950" lvl="1" indent="-285750">
              <a:buFont typeface="Arial" panose="020B0604020202020204" pitchFamily="34" charset="0"/>
              <a:buChar char="•"/>
            </a:pPr>
            <a:r>
              <a:rPr lang="es-ES" dirty="0"/>
              <a:t>Necesidad de maximizar el uso de datos para entrenamiento.</a:t>
            </a:r>
          </a:p>
          <a:p>
            <a:pPr marL="742950" lvl="1" indent="-285750">
              <a:buFont typeface="Arial" panose="020B0604020202020204" pitchFamily="34" charset="0"/>
              <a:buChar char="•"/>
            </a:pPr>
            <a:r>
              <a:rPr lang="es-ES" dirty="0"/>
              <a:t>Cuando el costo computacional no es un problema.</a:t>
            </a:r>
          </a:p>
          <a:p>
            <a:endParaRPr lang="en-US" dirty="0"/>
          </a:p>
        </p:txBody>
      </p:sp>
    </p:spTree>
    <p:extLst>
      <p:ext uri="{BB962C8B-B14F-4D97-AF65-F5344CB8AC3E}">
        <p14:creationId xmlns:p14="http://schemas.microsoft.com/office/powerpoint/2010/main" val="3714468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cxnSp>
        <p:nvCxnSpPr>
          <p:cNvPr id="140" name="Google Shape;140;p3"/>
          <p:cNvCxnSpPr/>
          <p:nvPr/>
        </p:nvCxnSpPr>
        <p:spPr>
          <a:xfrm>
            <a:off x="772997" y="2743215"/>
            <a:ext cx="4340400" cy="0"/>
          </a:xfrm>
          <a:prstGeom prst="straightConnector1">
            <a:avLst/>
          </a:prstGeom>
          <a:noFill/>
          <a:ln w="9525" cap="flat" cmpd="sng">
            <a:solidFill>
              <a:schemeClr val="dk1"/>
            </a:solidFill>
            <a:prstDash val="solid"/>
            <a:miter lim="800000"/>
            <a:headEnd type="none" w="sm" len="sm"/>
            <a:tailEnd type="none" w="sm" len="sm"/>
          </a:ln>
        </p:spPr>
      </p:cxnSp>
      <p:cxnSp>
        <p:nvCxnSpPr>
          <p:cNvPr id="141" name="Google Shape;141;p3"/>
          <p:cNvCxnSpPr/>
          <p:nvPr/>
        </p:nvCxnSpPr>
        <p:spPr>
          <a:xfrm>
            <a:off x="5842334" y="1760255"/>
            <a:ext cx="0" cy="4380900"/>
          </a:xfrm>
          <a:prstGeom prst="straightConnector1">
            <a:avLst/>
          </a:prstGeom>
          <a:noFill/>
          <a:ln w="9525" cap="flat" cmpd="sng">
            <a:solidFill>
              <a:schemeClr val="dk1"/>
            </a:solidFill>
            <a:prstDash val="solid"/>
            <a:miter lim="800000"/>
            <a:headEnd type="none" w="sm" len="sm"/>
            <a:tailEnd type="none" w="sm" len="sm"/>
          </a:ln>
        </p:spPr>
      </p:cxnSp>
      <p:sp>
        <p:nvSpPr>
          <p:cNvPr id="142" name="Google Shape;142;p3"/>
          <p:cNvSpPr txBox="1">
            <a:spLocks noGrp="1"/>
          </p:cNvSpPr>
          <p:nvPr>
            <p:ph type="title"/>
          </p:nvPr>
        </p:nvSpPr>
        <p:spPr>
          <a:xfrm>
            <a:off x="773000" y="1730800"/>
            <a:ext cx="4341000" cy="854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MX" b="1" dirty="0"/>
              <a:t>Unidad 1</a:t>
            </a:r>
            <a:endParaRPr b="1" dirty="0"/>
          </a:p>
        </p:txBody>
      </p:sp>
      <p:sp>
        <p:nvSpPr>
          <p:cNvPr id="143" name="Google Shape;143;p3"/>
          <p:cNvSpPr txBox="1">
            <a:spLocks noGrp="1"/>
          </p:cNvSpPr>
          <p:nvPr>
            <p:ph type="body" idx="1"/>
          </p:nvPr>
        </p:nvSpPr>
        <p:spPr>
          <a:xfrm>
            <a:off x="773000" y="3022025"/>
            <a:ext cx="4611800" cy="3078600"/>
          </a:xfrm>
          <a:prstGeom prst="rect">
            <a:avLst/>
          </a:prstGeom>
        </p:spPr>
        <p:txBody>
          <a:bodyPr spcFirstLastPara="1" wrap="square" lIns="91425" tIns="45700" rIns="91425" bIns="45700" anchor="t" anchorCtr="0">
            <a:normAutofit/>
          </a:bodyPr>
          <a:lstStyle/>
          <a:p>
            <a:pPr marL="0" lvl="0" indent="0">
              <a:buNone/>
            </a:pPr>
            <a:r>
              <a:rPr lang="es-ES" sz="2000" dirty="0">
                <a:latin typeface="Arial" panose="020B0604020202020204" pitchFamily="34" charset="0"/>
                <a:ea typeface="Samsung Sharp Sans" pitchFamily="2" charset="0"/>
                <a:cs typeface="Arial" panose="020B0604020202020204" pitchFamily="34" charset="0"/>
              </a:rPr>
              <a:t>Análisis de datos basado en el aprendizaje automático</a:t>
            </a:r>
            <a:endParaRPr sz="2000" dirty="0">
              <a:latin typeface="Arial" panose="020B0604020202020204" pitchFamily="34" charset="0"/>
              <a:cs typeface="Arial" panose="020B0604020202020204" pitchFamily="34" charset="0"/>
            </a:endParaRPr>
          </a:p>
        </p:txBody>
      </p:sp>
      <p:sp>
        <p:nvSpPr>
          <p:cNvPr id="144" name="Google Shape;144;p3"/>
          <p:cNvSpPr txBox="1">
            <a:spLocks noGrp="1"/>
          </p:cNvSpPr>
          <p:nvPr>
            <p:ph type="body" idx="2"/>
          </p:nvPr>
        </p:nvSpPr>
        <p:spPr>
          <a:xfrm>
            <a:off x="6172200" y="1749425"/>
            <a:ext cx="5181600" cy="4351200"/>
          </a:xfrm>
          <a:prstGeom prst="rect">
            <a:avLst/>
          </a:prstGeom>
        </p:spPr>
        <p:txBody>
          <a:bodyPr spcFirstLastPara="1" wrap="square" lIns="91425" tIns="45700" rIns="91425" bIns="45700" anchor="t" anchorCtr="0">
            <a:normAutofit/>
          </a:bodyPr>
          <a:lstStyle/>
          <a:p>
            <a:pPr marL="176213" indent="-163513" algn="just">
              <a:buClr>
                <a:srgbClr val="A6A6A6"/>
              </a:buClr>
              <a:buSzPts val="1960"/>
            </a:pPr>
            <a:r>
              <a:rPr lang="es-ES" sz="2000" b="1" dirty="0">
                <a:solidFill>
                  <a:schemeClr val="tx1"/>
                </a:solidFill>
                <a:latin typeface="Arial" panose="020B0604020202020204" pitchFamily="34" charset="0"/>
                <a:ea typeface="Samsung Sharp Sans" pitchFamily="2" charset="0"/>
                <a:cs typeface="Arial" panose="020B0604020202020204" pitchFamily="34" charset="0"/>
              </a:rPr>
              <a:t>1.4. Preprocesamiento de datos para hacer un buen conjunto de datos de entrenamiento</a:t>
            </a:r>
          </a:p>
        </p:txBody>
      </p:sp>
    </p:spTree>
    <p:extLst>
      <p:ext uri="{BB962C8B-B14F-4D97-AF65-F5344CB8AC3E}">
        <p14:creationId xmlns:p14="http://schemas.microsoft.com/office/powerpoint/2010/main" val="264600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8" name="Google Shape;1508;p60"/>
          <p:cNvSpPr/>
          <p:nvPr/>
        </p:nvSpPr>
        <p:spPr>
          <a:xfrm>
            <a:off x="1594586" y="1375101"/>
            <a:ext cx="9004986" cy="369332"/>
          </a:xfrm>
          <a:prstGeom prst="rect">
            <a:avLst/>
          </a:prstGeom>
          <a:noFill/>
          <a:ln>
            <a:noFill/>
          </a:ln>
        </p:spPr>
        <p:txBody>
          <a:bodyPr spcFirstLastPara="1" wrap="square" lIns="0" tIns="0" rIns="0" bIns="0" anchor="t" anchorCtr="0">
            <a:spAutoFit/>
          </a:bodyPr>
          <a:lstStyle/>
          <a:p>
            <a:pPr>
              <a:buSzPts val="2400"/>
            </a:pPr>
            <a:r>
              <a:rPr lang="es-ES" sz="2400" dirty="0">
                <a:solidFill>
                  <a:srgbClr val="0C0C0C"/>
                </a:solidFill>
                <a:latin typeface="Samsung Sharp Sans" pitchFamily="2" charset="0"/>
                <a:ea typeface="Samsung Sharp Sans" pitchFamily="2" charset="0"/>
                <a:cs typeface="Samsung Sharp Sans" pitchFamily="2" charset="0"/>
              </a:rPr>
              <a:t>Procesamiento de valores faltantes</a:t>
            </a:r>
          </a:p>
        </p:txBody>
      </p:sp>
      <p:sp>
        <p:nvSpPr>
          <p:cNvPr id="1509" name="Google Shape;1509;p60"/>
          <p:cNvSpPr/>
          <p:nvPr/>
        </p:nvSpPr>
        <p:spPr>
          <a:xfrm>
            <a:off x="1703389" y="1902173"/>
            <a:ext cx="8763637" cy="430887"/>
          </a:xfrm>
          <a:prstGeom prst="rect">
            <a:avLst/>
          </a:prstGeom>
          <a:noFill/>
          <a:ln>
            <a:noFill/>
          </a:ln>
        </p:spPr>
        <p:txBody>
          <a:bodyPr spcFirstLastPara="1" wrap="square" lIns="0" tIns="0" rIns="0" bIns="0" anchor="t" anchorCtr="0">
            <a:spAutoFit/>
          </a:bodyPr>
          <a:lstStyle/>
          <a:p>
            <a:pPr marL="115888" indent="-115888" algn="just">
              <a:buClr>
                <a:srgbClr val="A5A5A5"/>
              </a:buClr>
              <a:buSzPts val="1680"/>
              <a:buFont typeface="Arial"/>
              <a:buChar char="•"/>
            </a:pPr>
            <a:r>
              <a:rPr lang="es-ES" dirty="0">
                <a:solidFill>
                  <a:schemeClr val="dk1"/>
                </a:solidFill>
                <a:latin typeface="SamsungOne 400" pitchFamily="34" charset="0"/>
                <a:ea typeface="SamsungOne 400" pitchFamily="34" charset="0"/>
              </a:rPr>
              <a:t>La limpieza de datos para el análisis de datos basado en el aprendizaje automático utiliza el procesamiento de valores ausentes y ruido para eliminar la discrepancia de los datos recogidos. </a:t>
            </a:r>
            <a:endParaRPr lang="es-ES" dirty="0">
              <a:latin typeface="SamsungOne 400" pitchFamily="34" charset="0"/>
              <a:ea typeface="SamsungOne 400" pitchFamily="34" charset="0"/>
            </a:endParaRPr>
          </a:p>
        </p:txBody>
      </p:sp>
      <p:sp>
        <p:nvSpPr>
          <p:cNvPr id="1510" name="Google Shape;1510;p60"/>
          <p:cNvSpPr/>
          <p:nvPr/>
        </p:nvSpPr>
        <p:spPr>
          <a:xfrm>
            <a:off x="1816669" y="2367368"/>
            <a:ext cx="8632825" cy="648108"/>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dirty="0">
                <a:solidFill>
                  <a:srgbClr val="262626"/>
                </a:solidFill>
                <a:latin typeface="SamsungOne 400" pitchFamily="34" charset="0"/>
                <a:ea typeface="SamsungOne 400" pitchFamily="34" charset="0"/>
              </a:rPr>
              <a:t>El tratamiento de los valores ausentes se realiza de la siguiente manera.</a:t>
            </a:r>
            <a:endParaRPr lang="es-ES" dirty="0">
              <a:latin typeface="SamsungOne 400" pitchFamily="34" charset="0"/>
              <a:ea typeface="SamsungOne 400" pitchFamily="34" charset="0"/>
            </a:endParaRPr>
          </a:p>
          <a:p>
            <a:pPr marL="182563" indent="-182563">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En primer lugar, importa los datos del iris para examinarlos rápidamente.</a:t>
            </a:r>
            <a:endParaRPr lang="es-ES" dirty="0">
              <a:latin typeface="SamsungOne 400" pitchFamily="34" charset="0"/>
              <a:ea typeface="SamsungOne 400" pitchFamily="34" charset="0"/>
            </a:endParaRPr>
          </a:p>
        </p:txBody>
      </p:sp>
      <p:grpSp>
        <p:nvGrpSpPr>
          <p:cNvPr id="1511" name="Google Shape;1511;p60"/>
          <p:cNvGrpSpPr/>
          <p:nvPr/>
        </p:nvGrpSpPr>
        <p:grpSpPr>
          <a:xfrm>
            <a:off x="1811338" y="3058174"/>
            <a:ext cx="8677277" cy="3208607"/>
            <a:chOff x="666749" y="3100118"/>
            <a:chExt cx="8677277" cy="3208607"/>
          </a:xfrm>
        </p:grpSpPr>
        <p:sp>
          <p:nvSpPr>
            <p:cNvPr id="1512" name="Google Shape;1512;p60"/>
            <p:cNvSpPr/>
            <p:nvPr/>
          </p:nvSpPr>
          <p:spPr>
            <a:xfrm>
              <a:off x="666749" y="3100118"/>
              <a:ext cx="8677276" cy="3208607"/>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1513" name="Google Shape;1513;p60"/>
            <p:cNvPicPr preferRelativeResize="0"/>
            <p:nvPr/>
          </p:nvPicPr>
          <p:blipFill rotWithShape="1">
            <a:blip r:embed="rId3">
              <a:alphaModFix/>
            </a:blip>
            <a:srcRect l="2257" t="-1" r="24254" b="939"/>
            <a:stretch/>
          </p:blipFill>
          <p:spPr>
            <a:xfrm>
              <a:off x="847726" y="3176973"/>
              <a:ext cx="8496300" cy="3010467"/>
            </a:xfrm>
            <a:prstGeom prst="rect">
              <a:avLst/>
            </a:prstGeom>
            <a:noFill/>
            <a:ln>
              <a:noFill/>
            </a:ln>
          </p:spPr>
        </p:pic>
      </p:grpSp>
      <p:sp>
        <p:nvSpPr>
          <p:cNvPr id="13" name="Google Shape;1805;p83"/>
          <p:cNvSpPr/>
          <p:nvPr/>
        </p:nvSpPr>
        <p:spPr>
          <a:xfrm>
            <a:off x="2758372" y="207546"/>
            <a:ext cx="7170720"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1.4. </a:t>
            </a:r>
            <a:r>
              <a:rPr lang="es-ES" sz="1800" dirty="0" err="1">
                <a:solidFill>
                  <a:schemeClr val="lt1"/>
                </a:solidFill>
                <a:latin typeface="Samsung Sharp Sans" pitchFamily="2" charset="0"/>
                <a:ea typeface="Samsung Sharp Sans" pitchFamily="2" charset="0"/>
                <a:cs typeface="Samsung Sharp Sans" pitchFamily="2" charset="0"/>
              </a:rPr>
              <a:t>Preprocesamiento</a:t>
            </a:r>
            <a:r>
              <a:rPr lang="es-ES" sz="1800" dirty="0">
                <a:solidFill>
                  <a:schemeClr val="lt1"/>
                </a:solidFill>
                <a:latin typeface="Samsung Sharp Sans" pitchFamily="2" charset="0"/>
                <a:ea typeface="Samsung Sharp Sans" pitchFamily="2" charset="0"/>
                <a:cs typeface="Samsung Sharp Sans" pitchFamily="2" charset="0"/>
              </a:rPr>
              <a:t> de datos para hacer un buen conjunto de datos de entrenamiento</a:t>
            </a:r>
          </a:p>
        </p:txBody>
      </p:sp>
      <p:sp>
        <p:nvSpPr>
          <p:cNvPr id="10"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22" name="Google Shape;1522;p61"/>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Procesamiento de valores ausentes</a:t>
            </a:r>
          </a:p>
        </p:txBody>
      </p:sp>
      <p:grpSp>
        <p:nvGrpSpPr>
          <p:cNvPr id="1523" name="Google Shape;1523;p61"/>
          <p:cNvGrpSpPr/>
          <p:nvPr/>
        </p:nvGrpSpPr>
        <p:grpSpPr>
          <a:xfrm>
            <a:off x="1702538" y="1737828"/>
            <a:ext cx="8857958" cy="4535488"/>
            <a:chOff x="557950" y="1737828"/>
            <a:chExt cx="8857958" cy="4535488"/>
          </a:xfrm>
        </p:grpSpPr>
        <p:sp>
          <p:nvSpPr>
            <p:cNvPr id="1524" name="Google Shape;1524;p61"/>
            <p:cNvSpPr/>
            <p:nvPr/>
          </p:nvSpPr>
          <p:spPr>
            <a:xfrm>
              <a:off x="557950" y="1737828"/>
              <a:ext cx="8857958" cy="4535488"/>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1525" name="Google Shape;1525;p61"/>
            <p:cNvPicPr preferRelativeResize="0"/>
            <p:nvPr/>
          </p:nvPicPr>
          <p:blipFill rotWithShape="1">
            <a:blip r:embed="rId3">
              <a:alphaModFix/>
            </a:blip>
            <a:srcRect l="1484" t="930" r="27369"/>
            <a:stretch/>
          </p:blipFill>
          <p:spPr>
            <a:xfrm>
              <a:off x="738926" y="1869541"/>
              <a:ext cx="8676982" cy="4272061"/>
            </a:xfrm>
            <a:prstGeom prst="rect">
              <a:avLst/>
            </a:prstGeom>
            <a:noFill/>
            <a:ln>
              <a:noFill/>
            </a:ln>
          </p:spPr>
        </p:pic>
      </p:grpSp>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1805;p83"/>
          <p:cNvSpPr/>
          <p:nvPr/>
        </p:nvSpPr>
        <p:spPr>
          <a:xfrm>
            <a:off x="2758372" y="207546"/>
            <a:ext cx="7170720"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1.4. </a:t>
            </a:r>
            <a:r>
              <a:rPr lang="es-ES" sz="1800" dirty="0" err="1">
                <a:solidFill>
                  <a:schemeClr val="lt1"/>
                </a:solidFill>
                <a:latin typeface="Samsung Sharp Sans" pitchFamily="2" charset="0"/>
                <a:ea typeface="Samsung Sharp Sans" pitchFamily="2" charset="0"/>
                <a:cs typeface="Samsung Sharp Sans" pitchFamily="2" charset="0"/>
              </a:rPr>
              <a:t>Preprocesamiento</a:t>
            </a:r>
            <a:r>
              <a:rPr lang="es-ES" sz="1800" dirty="0">
                <a:solidFill>
                  <a:schemeClr val="lt1"/>
                </a:solidFill>
                <a:latin typeface="Samsung Sharp Sans" pitchFamily="2" charset="0"/>
                <a:ea typeface="Samsung Sharp Sans" pitchFamily="2" charset="0"/>
                <a:cs typeface="Samsung Sharp Sans" pitchFamily="2" charset="0"/>
              </a:rPr>
              <a:t> de datos para hacer un buen conjunto de datos de entrenamiento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4" name="Google Shape;1534;p62"/>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af-ZA" dirty="0">
                <a:solidFill>
                  <a:schemeClr val="dk1"/>
                </a:solidFill>
                <a:latin typeface="Samsung Sharp Sans" pitchFamily="2" charset="0"/>
                <a:ea typeface="Samsung Sharp Sans" pitchFamily="2" charset="0"/>
                <a:cs typeface="Samsung Sharp Sans" pitchFamily="2" charset="0"/>
              </a:rPr>
              <a:t>Procesamiento de valores ausentes</a:t>
            </a:r>
          </a:p>
        </p:txBody>
      </p:sp>
      <p:sp>
        <p:nvSpPr>
          <p:cNvPr id="1535" name="Google Shape;1535;p62"/>
          <p:cNvSpPr/>
          <p:nvPr/>
        </p:nvSpPr>
        <p:spPr>
          <a:xfrm>
            <a:off x="1815850" y="1700808"/>
            <a:ext cx="8632825" cy="648108"/>
          </a:xfrm>
          <a:prstGeom prst="rect">
            <a:avLst/>
          </a:prstGeom>
          <a:noFill/>
          <a:ln>
            <a:noFill/>
          </a:ln>
        </p:spPr>
        <p:txBody>
          <a:bodyPr spcFirstLastPara="1" wrap="square" lIns="0" tIns="72000" rIns="144000" bIns="72000" anchor="t" anchorCtr="0">
            <a:spAutoFit/>
          </a:bodyPr>
          <a:lstStyle/>
          <a:p>
            <a:pPr>
              <a:buSzPts val="1300"/>
            </a:pPr>
            <a:r>
              <a:rPr lang="af-ZA" sz="1300" dirty="0">
                <a:solidFill>
                  <a:srgbClr val="262626"/>
                </a:solidFill>
                <a:latin typeface="SamsungOne 400" pitchFamily="34" charset="0"/>
                <a:ea typeface="SamsungOne 400" pitchFamily="34" charset="0"/>
              </a:rPr>
              <a:t>1) Ignorar el registro (fila)</a:t>
            </a:r>
          </a:p>
          <a:p>
            <a:pPr marL="361950" lvl="1" indent="-180975">
              <a:spcBef>
                <a:spcPts val="800"/>
              </a:spcBef>
              <a:buClr>
                <a:srgbClr val="193EB0"/>
              </a:buClr>
              <a:buSzPts val="1300"/>
              <a:buFont typeface="Arial"/>
              <a:buChar char="•"/>
            </a:pPr>
            <a:r>
              <a:rPr lang="af-ZA" sz="1300" dirty="0">
                <a:solidFill>
                  <a:srgbClr val="262626"/>
                </a:solidFill>
                <a:latin typeface="SamsungOne 400" pitchFamily="34" charset="0"/>
                <a:ea typeface="SamsungOne 400" pitchFamily="34" charset="0"/>
              </a:rPr>
              <a:t>En la clasificación de datos, ignora el registro si la etiqueta de clase no se distingue.</a:t>
            </a:r>
            <a:endParaRPr lang="af-ZA" dirty="0">
              <a:latin typeface="SamsungOne 400" pitchFamily="34" charset="0"/>
              <a:ea typeface="SamsungOne 400" pitchFamily="34" charset="0"/>
            </a:endParaRPr>
          </a:p>
        </p:txBody>
      </p:sp>
      <p:grpSp>
        <p:nvGrpSpPr>
          <p:cNvPr id="1536" name="Google Shape;1536;p62"/>
          <p:cNvGrpSpPr/>
          <p:nvPr/>
        </p:nvGrpSpPr>
        <p:grpSpPr>
          <a:xfrm>
            <a:off x="1991544" y="2343250"/>
            <a:ext cx="7744694" cy="345600"/>
            <a:chOff x="846956" y="3582224"/>
            <a:chExt cx="7744694" cy="345600"/>
          </a:xfrm>
        </p:grpSpPr>
        <p:sp>
          <p:nvSpPr>
            <p:cNvPr id="1537" name="Google Shape;1537;p62"/>
            <p:cNvSpPr/>
            <p:nvPr/>
          </p:nvSpPr>
          <p:spPr>
            <a:xfrm>
              <a:off x="846956" y="3643133"/>
              <a:ext cx="290279" cy="223667"/>
            </a:xfrm>
            <a:prstGeom prst="roundRect">
              <a:avLst>
                <a:gd name="adj" fmla="val 16667"/>
              </a:avLst>
            </a:prstGeom>
            <a:solidFill>
              <a:srgbClr val="193EB0"/>
            </a:solidFill>
            <a:ln>
              <a:noFill/>
            </a:ln>
          </p:spPr>
          <p:txBody>
            <a:bodyPr spcFirstLastPara="1" wrap="square" lIns="0" tIns="45700" rIns="0" bIns="45700" anchor="ctr" anchorCtr="0">
              <a:noAutofit/>
            </a:bodyPr>
            <a:lstStyle/>
            <a:p>
              <a:pPr algn="ctr">
                <a:buSzPts val="1300"/>
              </a:pPr>
              <a:r>
                <a:rPr lang="af-ZA" sz="1300" b="1">
                  <a:solidFill>
                    <a:schemeClr val="lt1"/>
                  </a:solidFill>
                  <a:latin typeface="SamsungOne 400" pitchFamily="34" charset="0"/>
                  <a:ea typeface="SamsungOne 400" pitchFamily="34" charset="0"/>
                </a:rPr>
                <a:t>Ex</a:t>
              </a:r>
            </a:p>
          </p:txBody>
        </p:sp>
        <p:sp>
          <p:nvSpPr>
            <p:cNvPr id="1538" name="Google Shape;1538;p62"/>
            <p:cNvSpPr/>
            <p:nvPr/>
          </p:nvSpPr>
          <p:spPr>
            <a:xfrm>
              <a:off x="1222450" y="3582224"/>
              <a:ext cx="7369200" cy="345600"/>
            </a:xfrm>
            <a:prstGeom prst="rect">
              <a:avLst/>
            </a:prstGeom>
            <a:noFill/>
            <a:ln>
              <a:noFill/>
            </a:ln>
          </p:spPr>
          <p:txBody>
            <a:bodyPr spcFirstLastPara="1" wrap="square" lIns="0" tIns="72000" rIns="144000" bIns="72000" anchor="t" anchorCtr="0">
              <a:spAutoFit/>
            </a:bodyPr>
            <a:lstStyle/>
            <a:p>
              <a:pPr>
                <a:buSzPts val="1300"/>
              </a:pPr>
              <a:r>
                <a:rPr lang="af-ZA" sz="1300">
                  <a:solidFill>
                    <a:srgbClr val="262626"/>
                  </a:solidFill>
                  <a:latin typeface="SamsungOne 400" pitchFamily="34" charset="0"/>
                  <a:ea typeface="SamsungOne 400" pitchFamily="34" charset="0"/>
                </a:rPr>
                <a:t>En el caso de los datos del iris, ignore la cuarta fila como se muestra en la tabla siguiente.</a:t>
              </a:r>
              <a:endParaRPr lang="af-ZA">
                <a:latin typeface="SamsungOne 400" pitchFamily="34" charset="0"/>
                <a:ea typeface="SamsungOne 400" pitchFamily="34" charset="0"/>
              </a:endParaRPr>
            </a:p>
          </p:txBody>
        </p:sp>
      </p:grpSp>
      <p:sp>
        <p:nvSpPr>
          <p:cNvPr id="1539" name="Google Shape;1539;p62"/>
          <p:cNvSpPr/>
          <p:nvPr/>
        </p:nvSpPr>
        <p:spPr>
          <a:xfrm>
            <a:off x="1815850" y="4852681"/>
            <a:ext cx="8632825" cy="345461"/>
          </a:xfrm>
          <a:prstGeom prst="rect">
            <a:avLst/>
          </a:prstGeom>
          <a:noFill/>
          <a:ln>
            <a:noFill/>
          </a:ln>
        </p:spPr>
        <p:txBody>
          <a:bodyPr spcFirstLastPara="1" wrap="square" lIns="0" tIns="72000" rIns="144000" bIns="72000" anchor="t" anchorCtr="0">
            <a:spAutoFit/>
          </a:bodyPr>
          <a:lstStyle/>
          <a:p>
            <a:pPr marL="361950" lvl="1" indent="-180975">
              <a:buClr>
                <a:srgbClr val="193EB0"/>
              </a:buClr>
              <a:buSzPts val="1300"/>
              <a:buFont typeface="Arial"/>
              <a:buChar char="•"/>
            </a:pPr>
            <a:r>
              <a:rPr lang="af-ZA" sz="1300">
                <a:solidFill>
                  <a:srgbClr val="262626"/>
                </a:solidFill>
                <a:latin typeface="SamsungOne 400" pitchFamily="34" charset="0"/>
                <a:ea typeface="SamsungOne 400" pitchFamily="34" charset="0"/>
              </a:rPr>
              <a:t>Ignorar el “registro", es extremadamente ineficaz si los valores que faltan son frecuentes.</a:t>
            </a:r>
            <a:endParaRPr lang="af-ZA">
              <a:latin typeface="SamsungOne 400" pitchFamily="34" charset="0"/>
              <a:ea typeface="SamsungOne 400" pitchFamily="34" charset="0"/>
            </a:endParaRPr>
          </a:p>
        </p:txBody>
      </p:sp>
      <p:graphicFrame>
        <p:nvGraphicFramePr>
          <p:cNvPr id="1540" name="Google Shape;1540;p62"/>
          <p:cNvGraphicFramePr/>
          <p:nvPr>
            <p:extLst>
              <p:ext uri="{D42A27DB-BD31-4B8C-83A1-F6EECF244321}">
                <p14:modId xmlns:p14="http://schemas.microsoft.com/office/powerpoint/2010/main" val="4129049035"/>
              </p:ext>
            </p:extLst>
          </p:nvPr>
        </p:nvGraphicFramePr>
        <p:xfrm>
          <a:off x="2366710" y="2760779"/>
          <a:ext cx="6946750" cy="2046555"/>
        </p:xfrm>
        <a:graphic>
          <a:graphicData uri="http://schemas.openxmlformats.org/drawingml/2006/table">
            <a:tbl>
              <a:tblPr firstRow="1" bandRow="1">
                <a:noFill/>
                <a:tableStyleId>{2FCDB008-FC68-4878-B178-925E8B671208}</a:tableStyleId>
              </a:tblPr>
              <a:tblGrid>
                <a:gridCol w="500750">
                  <a:extLst>
                    <a:ext uri="{9D8B030D-6E8A-4147-A177-3AD203B41FA5}">
                      <a16:colId xmlns:a16="http://schemas.microsoft.com/office/drawing/2014/main" val="20000"/>
                    </a:ext>
                  </a:extLst>
                </a:gridCol>
                <a:gridCol w="1604775">
                  <a:extLst>
                    <a:ext uri="{9D8B030D-6E8A-4147-A177-3AD203B41FA5}">
                      <a16:colId xmlns:a16="http://schemas.microsoft.com/office/drawing/2014/main" val="20001"/>
                    </a:ext>
                  </a:extLst>
                </a:gridCol>
                <a:gridCol w="1639475">
                  <a:extLst>
                    <a:ext uri="{9D8B030D-6E8A-4147-A177-3AD203B41FA5}">
                      <a16:colId xmlns:a16="http://schemas.microsoft.com/office/drawing/2014/main" val="20002"/>
                    </a:ext>
                  </a:extLst>
                </a:gridCol>
                <a:gridCol w="1223675">
                  <a:extLst>
                    <a:ext uri="{9D8B030D-6E8A-4147-A177-3AD203B41FA5}">
                      <a16:colId xmlns:a16="http://schemas.microsoft.com/office/drawing/2014/main" val="20003"/>
                    </a:ext>
                  </a:extLst>
                </a:gridCol>
                <a:gridCol w="1214975">
                  <a:extLst>
                    <a:ext uri="{9D8B030D-6E8A-4147-A177-3AD203B41FA5}">
                      <a16:colId xmlns:a16="http://schemas.microsoft.com/office/drawing/2014/main" val="20004"/>
                    </a:ext>
                  </a:extLst>
                </a:gridCol>
                <a:gridCol w="763100">
                  <a:extLst>
                    <a:ext uri="{9D8B030D-6E8A-4147-A177-3AD203B41FA5}">
                      <a16:colId xmlns:a16="http://schemas.microsoft.com/office/drawing/2014/main" val="20005"/>
                    </a:ext>
                  </a:extLst>
                </a:gridCol>
              </a:tblGrid>
              <a:tr h="217175">
                <a:tc>
                  <a:txBody>
                    <a:bodyPr/>
                    <a:lstStyle/>
                    <a:p>
                      <a:pPr marL="0" marR="0" lvl="0" indent="0" algn="l" rtl="0">
                        <a:lnSpc>
                          <a:spcPct val="100000"/>
                        </a:lnSpc>
                        <a:spcBef>
                          <a:spcPts val="0"/>
                        </a:spcBef>
                        <a:spcAft>
                          <a:spcPts val="0"/>
                        </a:spcAft>
                        <a:buClr>
                          <a:srgbClr val="000000"/>
                        </a:buClr>
                        <a:buSzPts val="1100"/>
                        <a:buFont typeface="Arial"/>
                        <a:buNone/>
                      </a:pP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x1</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x2</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x3</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x4</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y</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9075">
                <a:tc>
                  <a:txBody>
                    <a:bodyPr/>
                    <a:lstStyle/>
                    <a:p>
                      <a:pPr marL="0" marR="0" lvl="0" indent="0" algn="l" rtl="0">
                        <a:lnSpc>
                          <a:spcPct val="100000"/>
                        </a:lnSpc>
                        <a:spcBef>
                          <a:spcPts val="0"/>
                        </a:spcBef>
                        <a:spcAft>
                          <a:spcPts val="0"/>
                        </a:spcAft>
                        <a:buClr>
                          <a:srgbClr val="000000"/>
                        </a:buClr>
                        <a:buSzPts val="1100"/>
                        <a:buFont typeface="Arial"/>
                        <a:buNone/>
                      </a:pP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u="none" strike="noStrike" cap="none" dirty="0" err="1">
                          <a:solidFill>
                            <a:schemeClr val="dk1"/>
                          </a:solidFill>
                          <a:latin typeface="SamsungOne 400" pitchFamily="34" charset="0"/>
                          <a:ea typeface="SamsungOne 400" pitchFamily="34" charset="0"/>
                          <a:cs typeface="Arial"/>
                          <a:sym typeface="Arial"/>
                        </a:rPr>
                        <a:t>Longitud</a:t>
                      </a:r>
                      <a:r>
                        <a:rPr lang="en-US" sz="1100" b="0" u="none" strike="noStrike" cap="none" dirty="0">
                          <a:solidFill>
                            <a:schemeClr val="dk1"/>
                          </a:solidFill>
                          <a:latin typeface="SamsungOne 400" pitchFamily="34" charset="0"/>
                          <a:ea typeface="SamsungOne 400" pitchFamily="34" charset="0"/>
                          <a:cs typeface="Arial"/>
                          <a:sym typeface="Arial"/>
                        </a:rPr>
                        <a:t> de los </a:t>
                      </a:r>
                      <a:r>
                        <a:rPr lang="en-US" sz="1100" b="0" u="none" strike="noStrike" cap="none" dirty="0" err="1">
                          <a:solidFill>
                            <a:schemeClr val="dk1"/>
                          </a:solidFill>
                          <a:latin typeface="SamsungOne 400" pitchFamily="34" charset="0"/>
                          <a:ea typeface="SamsungOne 400" pitchFamily="34" charset="0"/>
                          <a:cs typeface="Arial"/>
                          <a:sym typeface="Arial"/>
                        </a:rPr>
                        <a:t>septos</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u="none" strike="noStrike" cap="none" dirty="0" err="1">
                          <a:solidFill>
                            <a:schemeClr val="dk1"/>
                          </a:solidFill>
                          <a:latin typeface="SamsungOne 400" pitchFamily="34" charset="0"/>
                          <a:ea typeface="SamsungOne 400" pitchFamily="34" charset="0"/>
                          <a:cs typeface="Arial"/>
                          <a:sym typeface="Arial"/>
                        </a:rPr>
                        <a:t>Anchura</a:t>
                      </a:r>
                      <a:r>
                        <a:rPr lang="en-US" sz="1100" b="0" u="none" strike="noStrike" cap="none" dirty="0">
                          <a:solidFill>
                            <a:schemeClr val="dk1"/>
                          </a:solidFill>
                          <a:latin typeface="SamsungOne 400" pitchFamily="34" charset="0"/>
                          <a:ea typeface="SamsungOne 400" pitchFamily="34" charset="0"/>
                          <a:cs typeface="Arial"/>
                          <a:sym typeface="Arial"/>
                        </a:rPr>
                        <a:t> de los </a:t>
                      </a:r>
                      <a:r>
                        <a:rPr lang="en-US" sz="1100" b="0" u="none" strike="noStrike" cap="none" dirty="0" err="1">
                          <a:solidFill>
                            <a:schemeClr val="dk1"/>
                          </a:solidFill>
                          <a:latin typeface="SamsungOne 400" pitchFamily="34" charset="0"/>
                          <a:ea typeface="SamsungOne 400" pitchFamily="34" charset="0"/>
                          <a:cs typeface="Arial"/>
                          <a:sym typeface="Arial"/>
                        </a:rPr>
                        <a:t>septos</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u="none" strike="noStrike" cap="none" dirty="0" err="1">
                          <a:solidFill>
                            <a:schemeClr val="dk1"/>
                          </a:solidFill>
                          <a:latin typeface="SamsungOne 400" pitchFamily="34" charset="0"/>
                          <a:ea typeface="SamsungOne 400" pitchFamily="34" charset="0"/>
                          <a:cs typeface="Arial"/>
                          <a:sym typeface="Arial"/>
                        </a:rPr>
                        <a:t>Pétalos.Longitud</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u="none" strike="noStrike" cap="none" dirty="0" err="1">
                          <a:solidFill>
                            <a:schemeClr val="dk1"/>
                          </a:solidFill>
                          <a:latin typeface="SamsungOne 400" pitchFamily="34" charset="0"/>
                          <a:ea typeface="SamsungOne 400" pitchFamily="34" charset="0"/>
                          <a:cs typeface="Arial"/>
                          <a:sym typeface="Arial"/>
                        </a:rPr>
                        <a:t>Pétalos.Anchura</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u="none" strike="noStrike" cap="none" dirty="0" err="1">
                          <a:solidFill>
                            <a:schemeClr val="dk1"/>
                          </a:solidFill>
                          <a:latin typeface="SamsungOne 400" pitchFamily="34" charset="0"/>
                          <a:ea typeface="SamsungOne 400" pitchFamily="34" charset="0"/>
                          <a:cs typeface="Arial"/>
                          <a:sym typeface="Arial"/>
                        </a:rPr>
                        <a:t>Especies</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17175">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1</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5.1</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3.5</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1.4</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0.2</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u="none" strike="noStrike" cap="none" dirty="0" err="1">
                          <a:solidFill>
                            <a:schemeClr val="dk1"/>
                          </a:solidFill>
                          <a:latin typeface="SamsungOne 400" pitchFamily="34" charset="0"/>
                          <a:ea typeface="SamsungOne 400" pitchFamily="34" charset="0"/>
                          <a:cs typeface="Arial"/>
                          <a:sym typeface="Arial"/>
                        </a:rPr>
                        <a:t>setosa</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17175">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2</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4.9</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3</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1.4</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0.2</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u="none" strike="noStrike" cap="none" dirty="0" err="1">
                          <a:solidFill>
                            <a:schemeClr val="dk1"/>
                          </a:solidFill>
                          <a:latin typeface="SamsungOne 400" pitchFamily="34" charset="0"/>
                          <a:ea typeface="SamsungOne 400" pitchFamily="34" charset="0"/>
                          <a:cs typeface="Arial"/>
                          <a:sym typeface="Arial"/>
                        </a:rPr>
                        <a:t>setosa</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17175">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3</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9050" cap="flat" cmpd="sng">
                      <a:solidFill>
                        <a:srgbClr val="548135"/>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4.7</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9050" cap="flat" cmpd="sng">
                      <a:solidFill>
                        <a:srgbClr val="548135"/>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3.2</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9050" cap="flat" cmpd="sng">
                      <a:solidFill>
                        <a:srgbClr val="548135"/>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1.3</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9050" cap="flat" cmpd="sng">
                      <a:solidFill>
                        <a:srgbClr val="548135"/>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0.2</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9050" cap="flat" cmpd="sng">
                      <a:solidFill>
                        <a:srgbClr val="548135"/>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u="none" strike="noStrike" cap="none" dirty="0" err="1">
                          <a:solidFill>
                            <a:schemeClr val="dk1"/>
                          </a:solidFill>
                          <a:latin typeface="SamsungOne 400" pitchFamily="34" charset="0"/>
                          <a:ea typeface="SamsungOne 400" pitchFamily="34" charset="0"/>
                          <a:cs typeface="Arial"/>
                          <a:sym typeface="Arial"/>
                        </a:rPr>
                        <a:t>setosa</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9050" cap="flat" cmpd="sng">
                      <a:solidFill>
                        <a:srgbClr val="54813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17175">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4</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9050" cap="flat" cmpd="sng">
                      <a:solidFill>
                        <a:srgbClr val="548135"/>
                      </a:solidFill>
                      <a:prstDash val="solid"/>
                      <a:round/>
                      <a:headEnd type="none" w="sm" len="sm"/>
                      <a:tailEnd type="none" w="sm" len="sm"/>
                    </a:lnL>
                    <a:lnR w="12700" cap="flat" cmpd="sng">
                      <a:solidFill>
                        <a:srgbClr val="D8D8D8"/>
                      </a:solidFill>
                      <a:prstDash val="solid"/>
                      <a:round/>
                      <a:headEnd type="none" w="sm" len="sm"/>
                      <a:tailEnd type="none" w="sm" len="sm"/>
                    </a:lnR>
                    <a:lnT w="19050" cap="flat" cmpd="sng">
                      <a:solidFill>
                        <a:srgbClr val="548135"/>
                      </a:solidFill>
                      <a:prstDash val="solid"/>
                      <a:round/>
                      <a:headEnd type="none" w="sm" len="sm"/>
                      <a:tailEnd type="none" w="sm" len="sm"/>
                    </a:lnT>
                    <a:lnB w="19050" cap="flat" cmpd="sng">
                      <a:solidFill>
                        <a:srgbClr val="548135"/>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4.6</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9050" cap="flat" cmpd="sng">
                      <a:solidFill>
                        <a:srgbClr val="548135"/>
                      </a:solidFill>
                      <a:prstDash val="solid"/>
                      <a:round/>
                      <a:headEnd type="none" w="sm" len="sm"/>
                      <a:tailEnd type="none" w="sm" len="sm"/>
                    </a:lnT>
                    <a:lnB w="19050" cap="flat" cmpd="sng">
                      <a:solidFill>
                        <a:srgbClr val="548135"/>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3.1</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9050" cap="flat" cmpd="sng">
                      <a:solidFill>
                        <a:srgbClr val="548135"/>
                      </a:solidFill>
                      <a:prstDash val="solid"/>
                      <a:round/>
                      <a:headEnd type="none" w="sm" len="sm"/>
                      <a:tailEnd type="none" w="sm" len="sm"/>
                    </a:lnT>
                    <a:lnB w="19050" cap="flat" cmpd="sng">
                      <a:solidFill>
                        <a:srgbClr val="548135"/>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1.5</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9050" cap="flat" cmpd="sng">
                      <a:solidFill>
                        <a:srgbClr val="548135"/>
                      </a:solidFill>
                      <a:prstDash val="solid"/>
                      <a:round/>
                      <a:headEnd type="none" w="sm" len="sm"/>
                      <a:tailEnd type="none" w="sm" len="sm"/>
                    </a:lnT>
                    <a:lnB w="19050" cap="flat" cmpd="sng">
                      <a:solidFill>
                        <a:srgbClr val="548135"/>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0.2</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9050" cap="flat" cmpd="sng">
                      <a:solidFill>
                        <a:srgbClr val="548135"/>
                      </a:solidFill>
                      <a:prstDash val="solid"/>
                      <a:round/>
                      <a:headEnd type="none" w="sm" len="sm"/>
                      <a:tailEnd type="none" w="sm" len="sm"/>
                    </a:lnT>
                    <a:lnB w="19050" cap="flat" cmpd="sng">
                      <a:solidFill>
                        <a:srgbClr val="548135"/>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100"/>
                        <a:buFont typeface="Arial"/>
                        <a:buNone/>
                      </a:pP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9050" cap="flat" cmpd="sng">
                      <a:solidFill>
                        <a:srgbClr val="548135"/>
                      </a:solidFill>
                      <a:prstDash val="solid"/>
                      <a:round/>
                      <a:headEnd type="none" w="sm" len="sm"/>
                      <a:tailEnd type="none" w="sm" len="sm"/>
                    </a:lnR>
                    <a:lnT w="19050" cap="flat" cmpd="sng">
                      <a:solidFill>
                        <a:srgbClr val="548135"/>
                      </a:solidFill>
                      <a:prstDash val="solid"/>
                      <a:round/>
                      <a:headEnd type="none" w="sm" len="sm"/>
                      <a:tailEnd type="none" w="sm" len="sm"/>
                    </a:lnT>
                    <a:lnB w="19050" cap="flat" cmpd="sng">
                      <a:solidFill>
                        <a:srgbClr val="548135"/>
                      </a:solidFill>
                      <a:prstDash val="solid"/>
                      <a:round/>
                      <a:headEnd type="none" w="sm" len="sm"/>
                      <a:tailEnd type="none" w="sm" len="sm"/>
                    </a:lnB>
                    <a:solidFill>
                      <a:srgbClr val="C00000"/>
                    </a:solidFill>
                  </a:tcPr>
                </a:tc>
                <a:extLst>
                  <a:ext uri="{0D108BD9-81ED-4DB2-BD59-A6C34878D82A}">
                    <a16:rowId xmlns:a16="http://schemas.microsoft.com/office/drawing/2014/main" val="10005"/>
                  </a:ext>
                </a:extLst>
              </a:tr>
              <a:tr h="217175">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5</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9050" cap="flat" cmpd="sng">
                      <a:solidFill>
                        <a:srgbClr val="548135"/>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5</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9050" cap="flat" cmpd="sng">
                      <a:solidFill>
                        <a:srgbClr val="548135"/>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3.6</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9050" cap="flat" cmpd="sng">
                      <a:solidFill>
                        <a:srgbClr val="548135"/>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1.4</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9050" cap="flat" cmpd="sng">
                      <a:solidFill>
                        <a:srgbClr val="548135"/>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0.2</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9050" cap="flat" cmpd="sng">
                      <a:solidFill>
                        <a:srgbClr val="548135"/>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u="none" strike="noStrike" cap="none" dirty="0" err="1">
                          <a:solidFill>
                            <a:schemeClr val="dk1"/>
                          </a:solidFill>
                          <a:latin typeface="SamsungOne 400" pitchFamily="34" charset="0"/>
                          <a:ea typeface="SamsungOne 400" pitchFamily="34" charset="0"/>
                          <a:cs typeface="Arial"/>
                          <a:sym typeface="Arial"/>
                        </a:rPr>
                        <a:t>setosa</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9050" cap="flat" cmpd="sng">
                      <a:solidFill>
                        <a:srgbClr val="548135"/>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17175">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6</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5.4</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3.9</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1.7</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100" b="0" u="none" strike="noStrike" cap="none" dirty="0">
                          <a:solidFill>
                            <a:schemeClr val="dk1"/>
                          </a:solidFill>
                          <a:latin typeface="SamsungOne 400" pitchFamily="34" charset="0"/>
                          <a:ea typeface="SamsungOne 400" pitchFamily="34" charset="0"/>
                          <a:cs typeface="Arial"/>
                          <a:sym typeface="Arial"/>
                        </a:rPr>
                        <a:t>0.4</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u="none" strike="noStrike" cap="none" dirty="0" err="1">
                          <a:solidFill>
                            <a:schemeClr val="dk1"/>
                          </a:solidFill>
                          <a:latin typeface="SamsungOne 400" pitchFamily="34" charset="0"/>
                          <a:ea typeface="SamsungOne 400" pitchFamily="34" charset="0"/>
                          <a:cs typeface="Arial"/>
                          <a:sym typeface="Arial"/>
                        </a:rPr>
                        <a:t>setosa</a:t>
                      </a:r>
                      <a:endParaRPr sz="11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sp>
        <p:nvSpPr>
          <p:cNvPr id="11"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5" name="Google Shape;1805;p83"/>
          <p:cNvSpPr/>
          <p:nvPr/>
        </p:nvSpPr>
        <p:spPr>
          <a:xfrm>
            <a:off x="2758372" y="207546"/>
            <a:ext cx="7170720"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1.4. </a:t>
            </a:r>
            <a:r>
              <a:rPr lang="es-ES" sz="1800" dirty="0" err="1">
                <a:solidFill>
                  <a:schemeClr val="lt1"/>
                </a:solidFill>
                <a:latin typeface="Samsung Sharp Sans" pitchFamily="2" charset="0"/>
                <a:ea typeface="Samsung Sharp Sans" pitchFamily="2" charset="0"/>
                <a:cs typeface="Samsung Sharp Sans" pitchFamily="2" charset="0"/>
              </a:rPr>
              <a:t>Preprocesamiento</a:t>
            </a:r>
            <a:r>
              <a:rPr lang="es-ES" sz="1800" dirty="0">
                <a:solidFill>
                  <a:schemeClr val="lt1"/>
                </a:solidFill>
                <a:latin typeface="Samsung Sharp Sans" pitchFamily="2" charset="0"/>
                <a:ea typeface="Samsung Sharp Sans" pitchFamily="2" charset="0"/>
                <a:cs typeface="Samsung Sharp Sans" pitchFamily="2" charset="0"/>
              </a:rPr>
              <a:t> de datos para hacer un buen conjunto de datos de entrenamiento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60" name="Google Shape;1560;p64"/>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Procesamiento de valores ausentes</a:t>
            </a:r>
          </a:p>
        </p:txBody>
      </p:sp>
      <p:sp>
        <p:nvSpPr>
          <p:cNvPr id="1561" name="Google Shape;1561;p64"/>
          <p:cNvSpPr/>
          <p:nvPr/>
        </p:nvSpPr>
        <p:spPr>
          <a:xfrm>
            <a:off x="1815838" y="1700800"/>
            <a:ext cx="8889300" cy="648000"/>
          </a:xfrm>
          <a:prstGeom prst="rect">
            <a:avLst/>
          </a:prstGeom>
          <a:noFill/>
          <a:ln>
            <a:noFill/>
          </a:ln>
        </p:spPr>
        <p:txBody>
          <a:bodyPr spcFirstLastPara="1" wrap="square" lIns="0" tIns="72000" rIns="144000" bIns="72000" anchor="t" anchorCtr="0">
            <a:spAutoFit/>
          </a:bodyPr>
          <a:lstStyle/>
          <a:p>
            <a:pPr>
              <a:buSzPts val="1300"/>
            </a:pPr>
            <a:r>
              <a:rPr lang="es-ES" sz="1300">
                <a:solidFill>
                  <a:srgbClr val="262626"/>
                </a:solidFill>
                <a:latin typeface="SamsungOne 400" pitchFamily="34" charset="0"/>
                <a:ea typeface="SamsungOne 400" pitchFamily="34" charset="0"/>
              </a:rPr>
              <a:t>2) Insertar el valor que falta</a:t>
            </a:r>
          </a:p>
          <a:p>
            <a:pPr marL="361950" lvl="1" indent="-180975">
              <a:spcBef>
                <a:spcPts val="800"/>
              </a:spcBef>
              <a:buClr>
                <a:srgbClr val="193EB0"/>
              </a:buClr>
              <a:buSzPts val="1300"/>
              <a:buFont typeface="Arial"/>
              <a:buChar char="•"/>
            </a:pPr>
            <a:r>
              <a:rPr lang="es-ES" sz="1300">
                <a:solidFill>
                  <a:srgbClr val="262626"/>
                </a:solidFill>
                <a:latin typeface="SamsungOne 400" pitchFamily="34" charset="0"/>
                <a:ea typeface="SamsungOne 400" pitchFamily="34" charset="0"/>
              </a:rPr>
              <a:t>El valor promedio de Sepal.Length para el iris es 5.843 como se proporcionó anteriormente, así que inserte 5.843.</a:t>
            </a:r>
            <a:endParaRPr lang="es-ES">
              <a:latin typeface="SamsungOne 400" pitchFamily="34" charset="0"/>
              <a:ea typeface="SamsungOne 400" pitchFamily="34" charset="0"/>
            </a:endParaRPr>
          </a:p>
        </p:txBody>
      </p:sp>
      <p:graphicFrame>
        <p:nvGraphicFramePr>
          <p:cNvPr id="1562" name="Google Shape;1562;p64"/>
          <p:cNvGraphicFramePr/>
          <p:nvPr>
            <p:extLst>
              <p:ext uri="{D42A27DB-BD31-4B8C-83A1-F6EECF244321}">
                <p14:modId xmlns:p14="http://schemas.microsoft.com/office/powerpoint/2010/main" val="581302090"/>
              </p:ext>
            </p:extLst>
          </p:nvPr>
        </p:nvGraphicFramePr>
        <p:xfrm>
          <a:off x="2171564" y="2384885"/>
          <a:ext cx="6473750" cy="1879125"/>
        </p:xfrm>
        <a:graphic>
          <a:graphicData uri="http://schemas.openxmlformats.org/drawingml/2006/table">
            <a:tbl>
              <a:tblPr firstRow="1" bandRow="1">
                <a:noFill/>
                <a:tableStyleId>{2FCDB008-FC68-4878-B178-925E8B671208}</a:tableStyleId>
              </a:tblPr>
              <a:tblGrid>
                <a:gridCol w="360825">
                  <a:extLst>
                    <a:ext uri="{9D8B030D-6E8A-4147-A177-3AD203B41FA5}">
                      <a16:colId xmlns:a16="http://schemas.microsoft.com/office/drawing/2014/main" val="20000"/>
                    </a:ext>
                  </a:extLst>
                </a:gridCol>
                <a:gridCol w="1509775">
                  <a:extLst>
                    <a:ext uri="{9D8B030D-6E8A-4147-A177-3AD203B41FA5}">
                      <a16:colId xmlns:a16="http://schemas.microsoft.com/office/drawing/2014/main" val="20001"/>
                    </a:ext>
                  </a:extLst>
                </a:gridCol>
                <a:gridCol w="1489100">
                  <a:extLst>
                    <a:ext uri="{9D8B030D-6E8A-4147-A177-3AD203B41FA5}">
                      <a16:colId xmlns:a16="http://schemas.microsoft.com/office/drawing/2014/main" val="20002"/>
                    </a:ext>
                  </a:extLst>
                </a:gridCol>
                <a:gridCol w="1212825">
                  <a:extLst>
                    <a:ext uri="{9D8B030D-6E8A-4147-A177-3AD203B41FA5}">
                      <a16:colId xmlns:a16="http://schemas.microsoft.com/office/drawing/2014/main" val="20003"/>
                    </a:ext>
                  </a:extLst>
                </a:gridCol>
                <a:gridCol w="1207375">
                  <a:extLst>
                    <a:ext uri="{9D8B030D-6E8A-4147-A177-3AD203B41FA5}">
                      <a16:colId xmlns:a16="http://schemas.microsoft.com/office/drawing/2014/main" val="20004"/>
                    </a:ext>
                  </a:extLst>
                </a:gridCol>
                <a:gridCol w="693850">
                  <a:extLst>
                    <a:ext uri="{9D8B030D-6E8A-4147-A177-3AD203B41FA5}">
                      <a16:colId xmlns:a16="http://schemas.microsoft.com/office/drawing/2014/main" val="20005"/>
                    </a:ext>
                  </a:extLst>
                </a:gridCol>
              </a:tblGrid>
              <a:tr h="194225">
                <a:tc>
                  <a:txBody>
                    <a:bodyPr/>
                    <a:lstStyle/>
                    <a:p>
                      <a:pPr marL="0" marR="0" lvl="0" indent="0" algn="l" rtl="0">
                        <a:lnSpc>
                          <a:spcPct val="100000"/>
                        </a:lnSpc>
                        <a:spcBef>
                          <a:spcPts val="0"/>
                        </a:spcBef>
                        <a:spcAft>
                          <a:spcPts val="0"/>
                        </a:spcAft>
                        <a:buClr>
                          <a:srgbClr val="000000"/>
                        </a:buClr>
                        <a:buSzPts val="1100"/>
                        <a:buFont typeface="Arial"/>
                        <a:buNone/>
                      </a:pP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x1</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x2</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x3</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x4</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y</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08325">
                <a:tc>
                  <a:txBody>
                    <a:bodyPr/>
                    <a:lstStyle/>
                    <a:p>
                      <a:pPr marL="0" marR="0" lvl="0" indent="0" algn="l" rtl="0">
                        <a:lnSpc>
                          <a:spcPct val="100000"/>
                        </a:lnSpc>
                        <a:spcBef>
                          <a:spcPts val="0"/>
                        </a:spcBef>
                        <a:spcAft>
                          <a:spcPts val="0"/>
                        </a:spcAft>
                        <a:buClr>
                          <a:srgbClr val="000000"/>
                        </a:buClr>
                        <a:buSzPts val="1100"/>
                        <a:buFont typeface="Arial"/>
                        <a:buNone/>
                      </a:pP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err="1">
                          <a:solidFill>
                            <a:schemeClr val="dk1"/>
                          </a:solidFill>
                          <a:latin typeface="SamsungOne 400" pitchFamily="34" charset="0"/>
                          <a:ea typeface="SamsungOne 400" pitchFamily="34" charset="0"/>
                          <a:cs typeface="Arial"/>
                          <a:sym typeface="Arial"/>
                        </a:rPr>
                        <a:t>Longitud</a:t>
                      </a:r>
                      <a:r>
                        <a:rPr lang="en-US" sz="1000" b="0" u="none" strike="noStrike" cap="none" dirty="0">
                          <a:solidFill>
                            <a:schemeClr val="dk1"/>
                          </a:solidFill>
                          <a:latin typeface="SamsungOne 400" pitchFamily="34" charset="0"/>
                          <a:ea typeface="SamsungOne 400" pitchFamily="34" charset="0"/>
                          <a:cs typeface="Arial"/>
                          <a:sym typeface="Arial"/>
                        </a:rPr>
                        <a:t> de los </a:t>
                      </a:r>
                      <a:r>
                        <a:rPr lang="en-US" sz="1000" b="0" u="none" strike="noStrike" cap="none" dirty="0" err="1">
                          <a:solidFill>
                            <a:schemeClr val="dk1"/>
                          </a:solidFill>
                          <a:latin typeface="SamsungOne 400" pitchFamily="34" charset="0"/>
                          <a:ea typeface="SamsungOne 400" pitchFamily="34" charset="0"/>
                          <a:cs typeface="Arial"/>
                          <a:sym typeface="Arial"/>
                        </a:rPr>
                        <a:t>septos</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err="1">
                          <a:solidFill>
                            <a:schemeClr val="dk1"/>
                          </a:solidFill>
                          <a:latin typeface="SamsungOne 400" pitchFamily="34" charset="0"/>
                          <a:ea typeface="SamsungOne 400" pitchFamily="34" charset="0"/>
                          <a:cs typeface="Arial"/>
                          <a:sym typeface="Arial"/>
                        </a:rPr>
                        <a:t>Anchura</a:t>
                      </a:r>
                      <a:r>
                        <a:rPr lang="en-US" sz="1000" b="0" u="none" strike="noStrike" cap="none" dirty="0">
                          <a:solidFill>
                            <a:schemeClr val="dk1"/>
                          </a:solidFill>
                          <a:latin typeface="SamsungOne 400" pitchFamily="34" charset="0"/>
                          <a:ea typeface="SamsungOne 400" pitchFamily="34" charset="0"/>
                          <a:cs typeface="Arial"/>
                          <a:sym typeface="Arial"/>
                        </a:rPr>
                        <a:t> de los </a:t>
                      </a:r>
                      <a:r>
                        <a:rPr lang="en-US" sz="1000" b="0" u="none" strike="noStrike" cap="none" dirty="0" err="1">
                          <a:solidFill>
                            <a:schemeClr val="dk1"/>
                          </a:solidFill>
                          <a:latin typeface="SamsungOne 400" pitchFamily="34" charset="0"/>
                          <a:ea typeface="SamsungOne 400" pitchFamily="34" charset="0"/>
                          <a:cs typeface="Arial"/>
                          <a:sym typeface="Arial"/>
                        </a:rPr>
                        <a:t>septos</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err="1">
                          <a:solidFill>
                            <a:schemeClr val="dk1"/>
                          </a:solidFill>
                          <a:latin typeface="SamsungOne 400" pitchFamily="34" charset="0"/>
                          <a:ea typeface="SamsungOne 400" pitchFamily="34" charset="0"/>
                          <a:cs typeface="Arial"/>
                          <a:sym typeface="Arial"/>
                        </a:rPr>
                        <a:t>Pétalos.Longitud</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err="1">
                          <a:solidFill>
                            <a:schemeClr val="dk1"/>
                          </a:solidFill>
                          <a:latin typeface="SamsungOne 400" pitchFamily="34" charset="0"/>
                          <a:ea typeface="SamsungOne 400" pitchFamily="34" charset="0"/>
                          <a:cs typeface="Arial"/>
                          <a:sym typeface="Arial"/>
                        </a:rPr>
                        <a:t>Pétalos.Anchura</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err="1">
                          <a:solidFill>
                            <a:schemeClr val="dk1"/>
                          </a:solidFill>
                          <a:latin typeface="SamsungOne 400" pitchFamily="34" charset="0"/>
                          <a:ea typeface="SamsungOne 400" pitchFamily="34" charset="0"/>
                          <a:cs typeface="Arial"/>
                          <a:sym typeface="Arial"/>
                        </a:rPr>
                        <a:t>Especies</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94225">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1</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5.1</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3.5</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1.4</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0.2</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err="1">
                          <a:solidFill>
                            <a:schemeClr val="dk1"/>
                          </a:solidFill>
                          <a:latin typeface="SamsungOne 400" pitchFamily="34" charset="0"/>
                          <a:ea typeface="SamsungOne 400" pitchFamily="34" charset="0"/>
                          <a:cs typeface="Arial"/>
                          <a:sym typeface="Arial"/>
                        </a:rPr>
                        <a:t>setosa</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194225">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2</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4.9</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3</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1.4</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0.2</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err="1">
                          <a:solidFill>
                            <a:schemeClr val="dk1"/>
                          </a:solidFill>
                          <a:latin typeface="SamsungOne 400" pitchFamily="34" charset="0"/>
                          <a:ea typeface="SamsungOne 400" pitchFamily="34" charset="0"/>
                          <a:cs typeface="Arial"/>
                          <a:sym typeface="Arial"/>
                        </a:rPr>
                        <a:t>setosa</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194225">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3</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4.7</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9050" cap="flat" cmpd="sng">
                      <a:solidFill>
                        <a:srgbClr val="548135"/>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3.2</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1.3</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0.2</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err="1">
                          <a:solidFill>
                            <a:schemeClr val="dk1"/>
                          </a:solidFill>
                          <a:latin typeface="SamsungOne 400" pitchFamily="34" charset="0"/>
                          <a:ea typeface="SamsungOne 400" pitchFamily="34" charset="0"/>
                          <a:cs typeface="Arial"/>
                          <a:sym typeface="Arial"/>
                        </a:rPr>
                        <a:t>setosa</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194225">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4</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9050" cap="flat" cmpd="sng">
                      <a:solidFill>
                        <a:srgbClr val="548135"/>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100"/>
                        <a:buFont typeface="Arial"/>
                        <a:buNone/>
                      </a:pP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9050" cap="flat" cmpd="sng">
                      <a:solidFill>
                        <a:srgbClr val="548135"/>
                      </a:solidFill>
                      <a:prstDash val="solid"/>
                      <a:round/>
                      <a:headEnd type="none" w="sm" len="sm"/>
                      <a:tailEnd type="none" w="sm" len="sm"/>
                    </a:lnL>
                    <a:lnR w="19050" cap="flat" cmpd="sng">
                      <a:solidFill>
                        <a:srgbClr val="548135"/>
                      </a:solidFill>
                      <a:prstDash val="solid"/>
                      <a:round/>
                      <a:headEnd type="none" w="sm" len="sm"/>
                      <a:tailEnd type="none" w="sm" len="sm"/>
                    </a:lnR>
                    <a:lnT w="19050" cap="flat" cmpd="sng">
                      <a:solidFill>
                        <a:srgbClr val="548135"/>
                      </a:solidFill>
                      <a:prstDash val="solid"/>
                      <a:round/>
                      <a:headEnd type="none" w="sm" len="sm"/>
                      <a:tailEnd type="none" w="sm" len="sm"/>
                    </a:lnT>
                    <a:lnB w="19050" cap="flat" cmpd="sng">
                      <a:solidFill>
                        <a:srgbClr val="548135"/>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3.1</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9050" cap="flat" cmpd="sng">
                      <a:solidFill>
                        <a:srgbClr val="548135"/>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1.5</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0.2</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err="1">
                          <a:solidFill>
                            <a:schemeClr val="dk1"/>
                          </a:solidFill>
                          <a:latin typeface="SamsungOne 400" pitchFamily="34" charset="0"/>
                          <a:ea typeface="SamsungOne 400" pitchFamily="34" charset="0"/>
                          <a:cs typeface="Arial"/>
                          <a:sym typeface="Arial"/>
                        </a:rPr>
                        <a:t>setosa</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rgbClr val="D8D8D8"/>
                    </a:solidFill>
                  </a:tcPr>
                </a:tc>
                <a:extLst>
                  <a:ext uri="{0D108BD9-81ED-4DB2-BD59-A6C34878D82A}">
                    <a16:rowId xmlns:a16="http://schemas.microsoft.com/office/drawing/2014/main" val="10005"/>
                  </a:ext>
                </a:extLst>
              </a:tr>
              <a:tr h="194225">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5</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5</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9050" cap="flat" cmpd="sng">
                      <a:solidFill>
                        <a:srgbClr val="548135"/>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3.6</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1.4</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0.2</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err="1">
                          <a:solidFill>
                            <a:schemeClr val="dk1"/>
                          </a:solidFill>
                          <a:latin typeface="SamsungOne 400" pitchFamily="34" charset="0"/>
                          <a:ea typeface="SamsungOne 400" pitchFamily="34" charset="0"/>
                          <a:cs typeface="Arial"/>
                          <a:sym typeface="Arial"/>
                        </a:rPr>
                        <a:t>setosa</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194225">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6</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5.4</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3.9</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1.7</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0.4</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err="1">
                          <a:solidFill>
                            <a:schemeClr val="dk1"/>
                          </a:solidFill>
                          <a:latin typeface="SamsungOne 400" pitchFamily="34" charset="0"/>
                          <a:ea typeface="SamsungOne 400" pitchFamily="34" charset="0"/>
                          <a:cs typeface="Arial"/>
                          <a:sym typeface="Arial"/>
                        </a:rPr>
                        <a:t>setosa</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graphicFrame>
        <p:nvGraphicFramePr>
          <p:cNvPr id="1563" name="Google Shape;1563;p64"/>
          <p:cNvGraphicFramePr/>
          <p:nvPr>
            <p:extLst>
              <p:ext uri="{D42A27DB-BD31-4B8C-83A1-F6EECF244321}">
                <p14:modId xmlns:p14="http://schemas.microsoft.com/office/powerpoint/2010/main" val="2250923530"/>
              </p:ext>
            </p:extLst>
          </p:nvPr>
        </p:nvGraphicFramePr>
        <p:xfrm>
          <a:off x="2171564" y="4399380"/>
          <a:ext cx="6473750" cy="1934350"/>
        </p:xfrm>
        <a:graphic>
          <a:graphicData uri="http://schemas.openxmlformats.org/drawingml/2006/table">
            <a:tbl>
              <a:tblPr firstRow="1" bandRow="1">
                <a:noFill/>
                <a:tableStyleId>{2FCDB008-FC68-4878-B178-925E8B671208}</a:tableStyleId>
              </a:tblPr>
              <a:tblGrid>
                <a:gridCol w="360825">
                  <a:extLst>
                    <a:ext uri="{9D8B030D-6E8A-4147-A177-3AD203B41FA5}">
                      <a16:colId xmlns:a16="http://schemas.microsoft.com/office/drawing/2014/main" val="20000"/>
                    </a:ext>
                  </a:extLst>
                </a:gridCol>
                <a:gridCol w="1509775">
                  <a:extLst>
                    <a:ext uri="{9D8B030D-6E8A-4147-A177-3AD203B41FA5}">
                      <a16:colId xmlns:a16="http://schemas.microsoft.com/office/drawing/2014/main" val="20001"/>
                    </a:ext>
                  </a:extLst>
                </a:gridCol>
                <a:gridCol w="1489100">
                  <a:extLst>
                    <a:ext uri="{9D8B030D-6E8A-4147-A177-3AD203B41FA5}">
                      <a16:colId xmlns:a16="http://schemas.microsoft.com/office/drawing/2014/main" val="20002"/>
                    </a:ext>
                  </a:extLst>
                </a:gridCol>
                <a:gridCol w="1212825">
                  <a:extLst>
                    <a:ext uri="{9D8B030D-6E8A-4147-A177-3AD203B41FA5}">
                      <a16:colId xmlns:a16="http://schemas.microsoft.com/office/drawing/2014/main" val="20003"/>
                    </a:ext>
                  </a:extLst>
                </a:gridCol>
                <a:gridCol w="1207375">
                  <a:extLst>
                    <a:ext uri="{9D8B030D-6E8A-4147-A177-3AD203B41FA5}">
                      <a16:colId xmlns:a16="http://schemas.microsoft.com/office/drawing/2014/main" val="20004"/>
                    </a:ext>
                  </a:extLst>
                </a:gridCol>
                <a:gridCol w="693850">
                  <a:extLst>
                    <a:ext uri="{9D8B030D-6E8A-4147-A177-3AD203B41FA5}">
                      <a16:colId xmlns:a16="http://schemas.microsoft.com/office/drawing/2014/main" val="20005"/>
                    </a:ext>
                  </a:extLst>
                </a:gridCol>
              </a:tblGrid>
              <a:tr h="216500">
                <a:tc>
                  <a:txBody>
                    <a:bodyPr/>
                    <a:lstStyle/>
                    <a:p>
                      <a:pPr marL="0" marR="0" lvl="0" indent="0" algn="l" rtl="0">
                        <a:lnSpc>
                          <a:spcPct val="100000"/>
                        </a:lnSpc>
                        <a:spcBef>
                          <a:spcPts val="0"/>
                        </a:spcBef>
                        <a:spcAft>
                          <a:spcPts val="0"/>
                        </a:spcAft>
                        <a:buClr>
                          <a:srgbClr val="000000"/>
                        </a:buClr>
                        <a:buSzPts val="1100"/>
                        <a:buFont typeface="Arial"/>
                        <a:buNone/>
                      </a:pP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x1</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x2</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x3</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x4</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y</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3550">
                <a:tc>
                  <a:txBody>
                    <a:bodyPr/>
                    <a:lstStyle/>
                    <a:p>
                      <a:pPr marL="0" marR="0" lvl="0" indent="0" algn="l" rtl="0">
                        <a:lnSpc>
                          <a:spcPct val="100000"/>
                        </a:lnSpc>
                        <a:spcBef>
                          <a:spcPts val="0"/>
                        </a:spcBef>
                        <a:spcAft>
                          <a:spcPts val="0"/>
                        </a:spcAft>
                        <a:buClr>
                          <a:srgbClr val="000000"/>
                        </a:buClr>
                        <a:buSzPts val="1100"/>
                        <a:buFont typeface="Arial"/>
                        <a:buNone/>
                      </a:pP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err="1">
                          <a:solidFill>
                            <a:schemeClr val="dk1"/>
                          </a:solidFill>
                          <a:latin typeface="SamsungOne 400" pitchFamily="34" charset="0"/>
                          <a:ea typeface="SamsungOne 400" pitchFamily="34" charset="0"/>
                          <a:cs typeface="Arial"/>
                          <a:sym typeface="Arial"/>
                        </a:rPr>
                        <a:t>Longitud</a:t>
                      </a:r>
                      <a:r>
                        <a:rPr lang="en-US" sz="1000" b="0" u="none" strike="noStrike" cap="none" dirty="0">
                          <a:solidFill>
                            <a:schemeClr val="dk1"/>
                          </a:solidFill>
                          <a:latin typeface="SamsungOne 400" pitchFamily="34" charset="0"/>
                          <a:ea typeface="SamsungOne 400" pitchFamily="34" charset="0"/>
                          <a:cs typeface="Arial"/>
                          <a:sym typeface="Arial"/>
                        </a:rPr>
                        <a:t> de los </a:t>
                      </a:r>
                      <a:r>
                        <a:rPr lang="en-US" sz="1000" b="0" u="none" strike="noStrike" cap="none" dirty="0" err="1">
                          <a:solidFill>
                            <a:schemeClr val="dk1"/>
                          </a:solidFill>
                          <a:latin typeface="SamsungOne 400" pitchFamily="34" charset="0"/>
                          <a:ea typeface="SamsungOne 400" pitchFamily="34" charset="0"/>
                          <a:cs typeface="Arial"/>
                          <a:sym typeface="Arial"/>
                        </a:rPr>
                        <a:t>septos</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err="1">
                          <a:solidFill>
                            <a:schemeClr val="dk1"/>
                          </a:solidFill>
                          <a:latin typeface="SamsungOne 400" pitchFamily="34" charset="0"/>
                          <a:ea typeface="SamsungOne 400" pitchFamily="34" charset="0"/>
                          <a:cs typeface="Arial"/>
                          <a:sym typeface="Arial"/>
                        </a:rPr>
                        <a:t>Anchura</a:t>
                      </a:r>
                      <a:r>
                        <a:rPr lang="en-US" sz="1000" b="0" u="none" strike="noStrike" cap="none" dirty="0">
                          <a:solidFill>
                            <a:schemeClr val="dk1"/>
                          </a:solidFill>
                          <a:latin typeface="SamsungOne 400" pitchFamily="34" charset="0"/>
                          <a:ea typeface="SamsungOne 400" pitchFamily="34" charset="0"/>
                          <a:cs typeface="Arial"/>
                          <a:sym typeface="Arial"/>
                        </a:rPr>
                        <a:t> de los </a:t>
                      </a:r>
                      <a:r>
                        <a:rPr lang="en-US" sz="1000" b="0" u="none" strike="noStrike" cap="none" dirty="0" err="1">
                          <a:solidFill>
                            <a:schemeClr val="dk1"/>
                          </a:solidFill>
                          <a:latin typeface="SamsungOne 400" pitchFamily="34" charset="0"/>
                          <a:ea typeface="SamsungOne 400" pitchFamily="34" charset="0"/>
                          <a:cs typeface="Arial"/>
                          <a:sym typeface="Arial"/>
                        </a:rPr>
                        <a:t>septos</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err="1">
                          <a:solidFill>
                            <a:schemeClr val="dk1"/>
                          </a:solidFill>
                          <a:latin typeface="SamsungOne 400" pitchFamily="34" charset="0"/>
                          <a:ea typeface="SamsungOne 400" pitchFamily="34" charset="0"/>
                          <a:cs typeface="Arial"/>
                          <a:sym typeface="Arial"/>
                        </a:rPr>
                        <a:t>Pétalos.Longitud</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err="1">
                          <a:solidFill>
                            <a:schemeClr val="dk1"/>
                          </a:solidFill>
                          <a:latin typeface="SamsungOne 400" pitchFamily="34" charset="0"/>
                          <a:ea typeface="SamsungOne 400" pitchFamily="34" charset="0"/>
                          <a:cs typeface="Arial"/>
                          <a:sym typeface="Arial"/>
                        </a:rPr>
                        <a:t>Pétalos.Anchura</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err="1">
                          <a:solidFill>
                            <a:schemeClr val="dk1"/>
                          </a:solidFill>
                          <a:latin typeface="SamsungOne 400" pitchFamily="34" charset="0"/>
                          <a:ea typeface="SamsungOne 400" pitchFamily="34" charset="0"/>
                          <a:cs typeface="Arial"/>
                          <a:sym typeface="Arial"/>
                        </a:rPr>
                        <a:t>Especies</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16500">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1</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5.1</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3.5</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1.4</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0.2</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err="1">
                          <a:solidFill>
                            <a:schemeClr val="dk1"/>
                          </a:solidFill>
                          <a:latin typeface="SamsungOne 400" pitchFamily="34" charset="0"/>
                          <a:ea typeface="SamsungOne 400" pitchFamily="34" charset="0"/>
                          <a:cs typeface="Arial"/>
                          <a:sym typeface="Arial"/>
                        </a:rPr>
                        <a:t>setosa</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16500">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2</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4.9</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3</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1.4</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0.2</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err="1">
                          <a:solidFill>
                            <a:schemeClr val="dk1"/>
                          </a:solidFill>
                          <a:latin typeface="SamsungOne 400" pitchFamily="34" charset="0"/>
                          <a:ea typeface="SamsungOne 400" pitchFamily="34" charset="0"/>
                          <a:cs typeface="Arial"/>
                          <a:sym typeface="Arial"/>
                        </a:rPr>
                        <a:t>setosa</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16500">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3</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4.7</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FF0000"/>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3.2</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1.3</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0.2</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err="1">
                          <a:solidFill>
                            <a:schemeClr val="dk1"/>
                          </a:solidFill>
                          <a:latin typeface="SamsungOne 400" pitchFamily="34" charset="0"/>
                          <a:ea typeface="SamsungOne 400" pitchFamily="34" charset="0"/>
                          <a:cs typeface="Arial"/>
                          <a:sym typeface="Arial"/>
                        </a:rPr>
                        <a:t>setosa</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16500">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4</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2700" cap="flat" cmpd="sng">
                      <a:solidFill>
                        <a:srgbClr val="FF0000"/>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5.843</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FF0000"/>
                      </a:solidFill>
                      <a:prstDash val="solid"/>
                      <a:round/>
                      <a:headEnd type="none" w="sm" len="sm"/>
                      <a:tailEnd type="none" w="sm" len="sm"/>
                    </a:lnL>
                    <a:lnR w="12700" cap="flat" cmpd="sng">
                      <a:solidFill>
                        <a:srgbClr val="FF0000"/>
                      </a:solidFill>
                      <a:prstDash val="solid"/>
                      <a:round/>
                      <a:headEnd type="none" w="sm" len="sm"/>
                      <a:tailEnd type="none" w="sm" len="sm"/>
                    </a:lnR>
                    <a:lnT w="12700" cap="flat" cmpd="sng">
                      <a:solidFill>
                        <a:srgbClr val="FF0000"/>
                      </a:solidFill>
                      <a:prstDash val="solid"/>
                      <a:round/>
                      <a:headEnd type="none" w="sm" len="sm"/>
                      <a:tailEnd type="none" w="sm" len="sm"/>
                    </a:lnT>
                    <a:lnB w="12700" cap="flat" cmpd="sng">
                      <a:solidFill>
                        <a:srgbClr val="FF0000"/>
                      </a:solidFill>
                      <a:prstDash val="solid"/>
                      <a:round/>
                      <a:headEnd type="none" w="sm" len="sm"/>
                      <a:tailEnd type="none" w="sm" len="sm"/>
                    </a:lnB>
                    <a:solidFill>
                      <a:srgbClr val="FF0000"/>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3.1</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FF0000"/>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1.5</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0.2</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err="1">
                          <a:solidFill>
                            <a:schemeClr val="dk1"/>
                          </a:solidFill>
                          <a:latin typeface="SamsungOne 400" pitchFamily="34" charset="0"/>
                          <a:ea typeface="SamsungOne 400" pitchFamily="34" charset="0"/>
                          <a:cs typeface="Arial"/>
                          <a:sym typeface="Arial"/>
                        </a:rPr>
                        <a:t>setosa</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rgbClr val="D8D8D8"/>
                    </a:solidFill>
                  </a:tcPr>
                </a:tc>
                <a:extLst>
                  <a:ext uri="{0D108BD9-81ED-4DB2-BD59-A6C34878D82A}">
                    <a16:rowId xmlns:a16="http://schemas.microsoft.com/office/drawing/2014/main" val="10005"/>
                  </a:ext>
                </a:extLst>
              </a:tr>
              <a:tr h="216500">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5</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5</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FF0000"/>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3.6</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1.4</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0.2</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err="1">
                          <a:solidFill>
                            <a:schemeClr val="dk1"/>
                          </a:solidFill>
                          <a:latin typeface="SamsungOne 400" pitchFamily="34" charset="0"/>
                          <a:ea typeface="SamsungOne 400" pitchFamily="34" charset="0"/>
                          <a:cs typeface="Arial"/>
                          <a:sym typeface="Arial"/>
                        </a:rPr>
                        <a:t>setosa</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16500">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6</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5.4</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3.9</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1.7</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100"/>
                        <a:buFont typeface="Arial"/>
                        <a:buNone/>
                      </a:pPr>
                      <a:r>
                        <a:rPr lang="en-US" sz="1000" b="0" u="none" strike="noStrike" cap="none" dirty="0">
                          <a:solidFill>
                            <a:schemeClr val="dk1"/>
                          </a:solidFill>
                          <a:latin typeface="SamsungOne 400" pitchFamily="34" charset="0"/>
                          <a:ea typeface="SamsungOne 400" pitchFamily="34" charset="0"/>
                          <a:cs typeface="Arial"/>
                          <a:sym typeface="Arial"/>
                        </a:rPr>
                        <a:t>0.4</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b="0" u="none" strike="noStrike" cap="none" dirty="0" err="1">
                          <a:solidFill>
                            <a:schemeClr val="dk1"/>
                          </a:solidFill>
                          <a:latin typeface="SamsungOne 400" pitchFamily="34" charset="0"/>
                          <a:ea typeface="SamsungOne 400" pitchFamily="34" charset="0"/>
                          <a:cs typeface="Arial"/>
                          <a:sym typeface="Arial"/>
                        </a:rPr>
                        <a:t>setosa</a:t>
                      </a:r>
                      <a:endParaRPr sz="1000" b="0" u="none" strike="noStrike" cap="none" dirty="0">
                        <a:solidFill>
                          <a:schemeClr val="dk1"/>
                        </a:solidFill>
                        <a:latin typeface="SamsungOne 400" pitchFamily="34" charset="0"/>
                        <a:ea typeface="SamsungOne 400" pitchFamily="34" charset="0"/>
                        <a:cs typeface="Arial"/>
                        <a:sym typeface="Arial"/>
                      </a:endParaRPr>
                    </a:p>
                  </a:txBody>
                  <a:tcPr marL="72000" marR="72000" marT="36000" marB="36000" anchor="ctr">
                    <a:lnL w="12700" cap="flat" cmpd="sng">
                      <a:solidFill>
                        <a:srgbClr val="D8D8D8"/>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1805;p83"/>
          <p:cNvSpPr/>
          <p:nvPr/>
        </p:nvSpPr>
        <p:spPr>
          <a:xfrm>
            <a:off x="2758372" y="207546"/>
            <a:ext cx="7170720"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1.4. </a:t>
            </a:r>
            <a:r>
              <a:rPr lang="es-ES" sz="1800" dirty="0" err="1">
                <a:solidFill>
                  <a:schemeClr val="lt1"/>
                </a:solidFill>
                <a:latin typeface="Samsung Sharp Sans" pitchFamily="2" charset="0"/>
                <a:ea typeface="Samsung Sharp Sans" pitchFamily="2" charset="0"/>
                <a:cs typeface="Samsung Sharp Sans" pitchFamily="2" charset="0"/>
              </a:rPr>
              <a:t>Preprocesamiento</a:t>
            </a:r>
            <a:r>
              <a:rPr lang="es-ES" sz="1800" dirty="0">
                <a:solidFill>
                  <a:schemeClr val="lt1"/>
                </a:solidFill>
                <a:latin typeface="Samsung Sharp Sans" pitchFamily="2" charset="0"/>
                <a:ea typeface="Samsung Sharp Sans" pitchFamily="2" charset="0"/>
                <a:cs typeface="Samsung Sharp Sans" pitchFamily="2" charset="0"/>
              </a:rPr>
              <a:t> de datos para hacer un buen conjunto de datos de entrenamiento</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1753" name="Google Shape;1753;p79"/>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Imputación</a:t>
            </a:r>
            <a:endParaRPr lang="es-ES">
              <a:latin typeface="Samsung Sharp Sans" pitchFamily="2" charset="0"/>
              <a:ea typeface="Samsung Sharp Sans" pitchFamily="2" charset="0"/>
              <a:cs typeface="Samsung Sharp Sans" pitchFamily="2" charset="0"/>
            </a:endParaRPr>
          </a:p>
        </p:txBody>
      </p:sp>
      <p:sp>
        <p:nvSpPr>
          <p:cNvPr id="1754" name="Google Shape;1754;p79"/>
          <p:cNvSpPr/>
          <p:nvPr/>
        </p:nvSpPr>
        <p:spPr>
          <a:xfrm>
            <a:off x="1815850" y="1700808"/>
            <a:ext cx="8632825" cy="1145680"/>
          </a:xfrm>
          <a:prstGeom prst="rect">
            <a:avLst/>
          </a:prstGeom>
          <a:noFill/>
          <a:ln>
            <a:noFill/>
          </a:ln>
        </p:spPr>
        <p:txBody>
          <a:bodyPr spcFirstLastPara="1" wrap="square" lIns="0" tIns="72000" rIns="144000" bIns="72000" anchor="t" anchorCtr="0">
            <a:spAutoFit/>
          </a:bodyPr>
          <a:lstStyle/>
          <a:p>
            <a:pPr marL="182526" indent="-182526" algn="just">
              <a:buClr>
                <a:srgbClr val="193EB0"/>
              </a:buClr>
              <a:buSzPts val="1300"/>
              <a:buFont typeface="Arial"/>
              <a:buChar char="‣"/>
            </a:pPr>
            <a:r>
              <a:rPr lang="es-ES" sz="1300" dirty="0">
                <a:solidFill>
                  <a:srgbClr val="262626"/>
                </a:solidFill>
                <a:latin typeface="SamsungOne 400" pitchFamily="34" charset="0"/>
                <a:ea typeface="SamsungOne 400" pitchFamily="34" charset="0"/>
              </a:rPr>
              <a:t>A veces es difícil eliminar una muestra de entrenamiento o una determinada columna, y esto se debe a que se pierden demasiados datos útiles. Si es así, estime los valores que faltan de otras muestras de entrenamiento en el conjunto de datos mediante </a:t>
            </a:r>
            <a:r>
              <a:rPr lang="es-ES" sz="1300" dirty="0" err="1">
                <a:solidFill>
                  <a:srgbClr val="262626"/>
                </a:solidFill>
                <a:latin typeface="SamsungOne 400" pitchFamily="34" charset="0"/>
                <a:ea typeface="SamsungOne 400" pitchFamily="34" charset="0"/>
              </a:rPr>
              <a:t>kriging</a:t>
            </a:r>
            <a:r>
              <a:rPr lang="es-ES" sz="1300" dirty="0">
                <a:solidFill>
                  <a:srgbClr val="262626"/>
                </a:solidFill>
                <a:latin typeface="SamsungOne 400" pitchFamily="34" charset="0"/>
                <a:ea typeface="SamsungOne 400" pitchFamily="34" charset="0"/>
              </a:rPr>
              <a:t> o </a:t>
            </a:r>
            <a:r>
              <a:rPr lang="es-ES" sz="1300" dirty="0" err="1">
                <a:solidFill>
                  <a:srgbClr val="262626"/>
                </a:solidFill>
                <a:latin typeface="SamsungOne 400" pitchFamily="34" charset="0"/>
                <a:ea typeface="SamsungOne 400" pitchFamily="34" charset="0"/>
              </a:rPr>
              <a:t>krigeaje</a:t>
            </a:r>
            <a:r>
              <a:rPr lang="es-ES" sz="1300" dirty="0">
                <a:solidFill>
                  <a:srgbClr val="262626"/>
                </a:solidFill>
                <a:latin typeface="SamsungOne 400" pitchFamily="34" charset="0"/>
                <a:ea typeface="SamsungOne 400" pitchFamily="34" charset="0"/>
              </a:rPr>
              <a:t>. El método más utilizado es la imputación con valor medio, que consiste en cambiar el valor que falta por la media global de una determinada columna. En </a:t>
            </a:r>
            <a:r>
              <a:rPr lang="es-ES" sz="1300" dirty="0" err="1">
                <a:solidFill>
                  <a:srgbClr val="262626"/>
                </a:solidFill>
                <a:latin typeface="SamsungOne 400" pitchFamily="34" charset="0"/>
                <a:ea typeface="SamsungOne 400" pitchFamily="34" charset="0"/>
              </a:rPr>
              <a:t>scikit-learn</a:t>
            </a:r>
            <a:r>
              <a:rPr lang="es-ES" sz="1300" dirty="0">
                <a:solidFill>
                  <a:srgbClr val="262626"/>
                </a:solidFill>
                <a:latin typeface="SamsungOne 400" pitchFamily="34" charset="0"/>
                <a:ea typeface="SamsungOne 400" pitchFamily="34" charset="0"/>
              </a:rPr>
              <a:t>, utilice la clase </a:t>
            </a:r>
            <a:r>
              <a:rPr lang="es-ES" sz="1300" dirty="0" err="1">
                <a:solidFill>
                  <a:srgbClr val="262626"/>
                </a:solidFill>
                <a:latin typeface="SamsungOne 400" pitchFamily="34" charset="0"/>
                <a:ea typeface="SamsungOne 400" pitchFamily="34" charset="0"/>
              </a:rPr>
              <a:t>SimpleImputer</a:t>
            </a:r>
            <a:r>
              <a:rPr lang="es-ES" sz="1300" dirty="0">
                <a:solidFill>
                  <a:srgbClr val="262626"/>
                </a:solidFill>
                <a:latin typeface="SamsungOne 400" pitchFamily="34" charset="0"/>
                <a:ea typeface="SamsungOne 400" pitchFamily="34" charset="0"/>
              </a:rPr>
              <a:t>.  </a:t>
            </a:r>
            <a:endParaRPr lang="es-ES" dirty="0">
              <a:latin typeface="SamsungOne 400" pitchFamily="34" charset="0"/>
              <a:ea typeface="SamsungOne 400" pitchFamily="34" charset="0"/>
            </a:endParaRPr>
          </a:p>
        </p:txBody>
      </p:sp>
      <p:grpSp>
        <p:nvGrpSpPr>
          <p:cNvPr id="1755" name="Google Shape;1755;p79"/>
          <p:cNvGrpSpPr/>
          <p:nvPr/>
        </p:nvGrpSpPr>
        <p:grpSpPr>
          <a:xfrm>
            <a:off x="1811337" y="2931653"/>
            <a:ext cx="8677276" cy="2886188"/>
            <a:chOff x="666749" y="2703053"/>
            <a:chExt cx="8677276" cy="2886188"/>
          </a:xfrm>
        </p:grpSpPr>
        <p:sp>
          <p:nvSpPr>
            <p:cNvPr id="1756" name="Google Shape;1756;p79"/>
            <p:cNvSpPr/>
            <p:nvPr/>
          </p:nvSpPr>
          <p:spPr>
            <a:xfrm>
              <a:off x="666749" y="2703053"/>
              <a:ext cx="8677276" cy="2886188"/>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1757" name="Google Shape;1757;p79"/>
            <p:cNvPicPr preferRelativeResize="0"/>
            <p:nvPr/>
          </p:nvPicPr>
          <p:blipFill rotWithShape="1">
            <a:blip r:embed="rId3">
              <a:alphaModFix/>
            </a:blip>
            <a:srcRect l="1534" t="2201" r="21634" b="3546"/>
            <a:stretch/>
          </p:blipFill>
          <p:spPr>
            <a:xfrm>
              <a:off x="847724" y="2821258"/>
              <a:ext cx="8496301" cy="2598235"/>
            </a:xfrm>
            <a:prstGeom prst="rect">
              <a:avLst/>
            </a:prstGeom>
            <a:noFill/>
            <a:ln>
              <a:noFill/>
            </a:ln>
          </p:spPr>
        </p:pic>
        <p:sp>
          <p:nvSpPr>
            <p:cNvPr id="1758" name="Google Shape;1758;p79"/>
            <p:cNvSpPr/>
            <p:nvPr/>
          </p:nvSpPr>
          <p:spPr>
            <a:xfrm>
              <a:off x="1531032" y="4146147"/>
              <a:ext cx="5364596" cy="345461"/>
            </a:xfrm>
            <a:prstGeom prst="rect">
              <a:avLst/>
            </a:prstGeom>
            <a:solidFill>
              <a:schemeClr val="lt1"/>
            </a:solidFill>
            <a:ln>
              <a:noFill/>
            </a:ln>
          </p:spPr>
          <p:txBody>
            <a:bodyPr spcFirstLastPara="1" wrap="square" lIns="0" tIns="72000" rIns="144000" bIns="72000" anchor="t" anchorCtr="0">
              <a:spAutoFit/>
            </a:bodyPr>
            <a:lstStyle/>
            <a:p>
              <a:pPr marL="182526" indent="-182526">
                <a:buClr>
                  <a:srgbClr val="193EB0"/>
                </a:buClr>
                <a:buSzPts val="1300"/>
                <a:buFont typeface="Arial"/>
                <a:buChar char="‣"/>
              </a:pPr>
              <a:r>
                <a:rPr lang="es-ES" sz="1300">
                  <a:solidFill>
                    <a:srgbClr val="262626"/>
                  </a:solidFill>
                  <a:latin typeface="SamsungOne 400" pitchFamily="34" charset="0"/>
                  <a:ea typeface="SamsungOne 400" pitchFamily="34" charset="0"/>
                </a:rPr>
                <a:t>Imputar con el uso de df.values.</a:t>
              </a:r>
              <a:endParaRPr lang="es-ES">
                <a:latin typeface="SamsungOne 400" pitchFamily="34" charset="0"/>
                <a:ea typeface="SamsungOne 400" pitchFamily="34" charset="0"/>
              </a:endParaRPr>
            </a:p>
          </p:txBody>
        </p:sp>
      </p:grpSp>
      <p:sp>
        <p:nvSpPr>
          <p:cNvPr id="10"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3" name="Google Shape;1805;p83"/>
          <p:cNvSpPr/>
          <p:nvPr/>
        </p:nvSpPr>
        <p:spPr>
          <a:xfrm>
            <a:off x="2758372" y="207546"/>
            <a:ext cx="7170720"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1.4. </a:t>
            </a:r>
            <a:r>
              <a:rPr lang="es-ES" sz="1800" dirty="0" err="1">
                <a:solidFill>
                  <a:schemeClr val="lt1"/>
                </a:solidFill>
                <a:latin typeface="Samsung Sharp Sans" pitchFamily="2" charset="0"/>
                <a:ea typeface="Samsung Sharp Sans" pitchFamily="2" charset="0"/>
                <a:cs typeface="Samsung Sharp Sans" pitchFamily="2" charset="0"/>
              </a:rPr>
              <a:t>Preprocesamiento</a:t>
            </a:r>
            <a:r>
              <a:rPr lang="es-ES" sz="1800" dirty="0">
                <a:solidFill>
                  <a:schemeClr val="lt1"/>
                </a:solidFill>
                <a:latin typeface="Samsung Sharp Sans" pitchFamily="2" charset="0"/>
                <a:ea typeface="Samsung Sharp Sans" pitchFamily="2" charset="0"/>
                <a:cs typeface="Samsung Sharp Sans" pitchFamily="2" charset="0"/>
              </a:rPr>
              <a:t> de datos para hacer un buen conjunto de datos de entrenamiento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9" name="Google Shape;1779;p81"/>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Imputación</a:t>
            </a:r>
            <a:endParaRPr lang="es-ES">
              <a:latin typeface="Samsung Sharp Sans" pitchFamily="2" charset="0"/>
              <a:ea typeface="Samsung Sharp Sans" pitchFamily="2" charset="0"/>
              <a:cs typeface="Samsung Sharp Sans" pitchFamily="2" charset="0"/>
            </a:endParaRPr>
          </a:p>
        </p:txBody>
      </p:sp>
      <p:grpSp>
        <p:nvGrpSpPr>
          <p:cNvPr id="1780" name="Google Shape;1780;p81"/>
          <p:cNvGrpSpPr/>
          <p:nvPr/>
        </p:nvGrpSpPr>
        <p:grpSpPr>
          <a:xfrm>
            <a:off x="1811338" y="1773238"/>
            <a:ext cx="8677277" cy="2339838"/>
            <a:chOff x="666749" y="1773238"/>
            <a:chExt cx="8677277" cy="2339838"/>
          </a:xfrm>
        </p:grpSpPr>
        <p:sp>
          <p:nvSpPr>
            <p:cNvPr id="1781" name="Google Shape;1781;p81"/>
            <p:cNvSpPr/>
            <p:nvPr/>
          </p:nvSpPr>
          <p:spPr>
            <a:xfrm>
              <a:off x="666749" y="1773238"/>
              <a:ext cx="8677276" cy="2339838"/>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1782" name="Google Shape;1782;p81"/>
            <p:cNvPicPr preferRelativeResize="0"/>
            <p:nvPr/>
          </p:nvPicPr>
          <p:blipFill rotWithShape="1">
            <a:blip r:embed="rId3">
              <a:alphaModFix/>
            </a:blip>
            <a:srcRect l="1497" t="2124" r="24321"/>
            <a:stretch/>
          </p:blipFill>
          <p:spPr>
            <a:xfrm>
              <a:off x="847726" y="1851102"/>
              <a:ext cx="8496300" cy="2081954"/>
            </a:xfrm>
            <a:prstGeom prst="rect">
              <a:avLst/>
            </a:prstGeom>
            <a:noFill/>
            <a:ln>
              <a:noFill/>
            </a:ln>
          </p:spPr>
        </p:pic>
      </p:grpSp>
      <p:grpSp>
        <p:nvGrpSpPr>
          <p:cNvPr id="1783" name="Google Shape;1783;p81"/>
          <p:cNvGrpSpPr/>
          <p:nvPr/>
        </p:nvGrpSpPr>
        <p:grpSpPr>
          <a:xfrm>
            <a:off x="1811339" y="4221089"/>
            <a:ext cx="8677275" cy="755579"/>
            <a:chOff x="559817" y="3081410"/>
            <a:chExt cx="8677275" cy="755579"/>
          </a:xfrm>
        </p:grpSpPr>
        <p:sp>
          <p:nvSpPr>
            <p:cNvPr id="1784" name="Google Shape;1784;p81"/>
            <p:cNvSpPr/>
            <p:nvPr/>
          </p:nvSpPr>
          <p:spPr>
            <a:xfrm>
              <a:off x="559817" y="3081410"/>
              <a:ext cx="8677275" cy="755579"/>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1785" name="Google Shape;1785;p81" descr="Byte - Free electronics icons"/>
            <p:cNvPicPr preferRelativeResize="0"/>
            <p:nvPr/>
          </p:nvPicPr>
          <p:blipFill rotWithShape="1">
            <a:blip r:embed="rId4">
              <a:alphaModFix/>
            </a:blip>
            <a:srcRect l="13871" t="-7084" r="14480" b="-5938"/>
            <a:stretch/>
          </p:blipFill>
          <p:spPr>
            <a:xfrm>
              <a:off x="676852" y="3200897"/>
              <a:ext cx="295715" cy="244889"/>
            </a:xfrm>
            <a:prstGeom prst="rect">
              <a:avLst/>
            </a:prstGeom>
            <a:noFill/>
            <a:ln>
              <a:noFill/>
            </a:ln>
          </p:spPr>
        </p:pic>
        <p:sp>
          <p:nvSpPr>
            <p:cNvPr id="1786" name="Google Shape;1786;p81"/>
            <p:cNvSpPr txBox="1"/>
            <p:nvPr/>
          </p:nvSpPr>
          <p:spPr>
            <a:xfrm>
              <a:off x="907642" y="3168076"/>
              <a:ext cx="862665" cy="292388"/>
            </a:xfrm>
            <a:prstGeom prst="rect">
              <a:avLst/>
            </a:prstGeom>
            <a:noFill/>
            <a:ln>
              <a:noFill/>
            </a:ln>
          </p:spPr>
          <p:txBody>
            <a:bodyPr spcFirstLastPara="1" wrap="square" lIns="91425" tIns="45700" rIns="91425" bIns="45700" anchor="t" anchorCtr="0">
              <a:spAutoFit/>
            </a:bodyPr>
            <a:lstStyle/>
            <a:p>
              <a:pPr>
                <a:buSzPts val="1300"/>
              </a:pPr>
              <a:r>
                <a:rPr lang="es-ES" sz="1300" b="1">
                  <a:solidFill>
                    <a:srgbClr val="262626"/>
                  </a:solidFill>
                  <a:latin typeface="SamsungOne 400" pitchFamily="34" charset="0"/>
                  <a:ea typeface="SamsungOne 400" pitchFamily="34" charset="0"/>
                </a:rPr>
                <a:t>Línea 45</a:t>
              </a:r>
              <a:endParaRPr lang="es-ES">
                <a:latin typeface="SamsungOne 400" pitchFamily="34" charset="0"/>
                <a:ea typeface="SamsungOne 400" pitchFamily="34" charset="0"/>
              </a:endParaRPr>
            </a:p>
          </p:txBody>
        </p:sp>
        <p:sp>
          <p:nvSpPr>
            <p:cNvPr id="1787" name="Google Shape;1787;p81"/>
            <p:cNvSpPr txBox="1"/>
            <p:nvPr/>
          </p:nvSpPr>
          <p:spPr>
            <a:xfrm>
              <a:off x="1036273" y="3467475"/>
              <a:ext cx="8167303" cy="215444"/>
            </a:xfrm>
            <a:prstGeom prst="rect">
              <a:avLst/>
            </a:prstGeom>
            <a:noFill/>
            <a:ln>
              <a:noFill/>
            </a:ln>
          </p:spPr>
          <p:txBody>
            <a:bodyPr spcFirstLastPara="1" wrap="square" lIns="0" tIns="0" rIns="0" bIns="0" anchor="t" anchorCtr="0">
              <a:spAutoFit/>
            </a:bodyPr>
            <a:lstStyle/>
            <a:p>
              <a:pPr marL="182563" indent="-182563">
                <a:buClr>
                  <a:srgbClr val="262626"/>
                </a:buClr>
                <a:buSzPts val="1400"/>
                <a:buFont typeface="Arial"/>
                <a:buChar char="•"/>
              </a:pPr>
              <a:r>
                <a:rPr lang="es-ES" dirty="0">
                  <a:solidFill>
                    <a:srgbClr val="262626"/>
                  </a:solidFill>
                  <a:latin typeface="SamsungOne 400" pitchFamily="34" charset="0"/>
                  <a:ea typeface="SamsungOne 400" pitchFamily="34" charset="0"/>
                </a:rPr>
                <a:t>Comprueba que es la media de </a:t>
              </a:r>
              <a:r>
                <a:rPr lang="es-ES" dirty="0">
                  <a:solidFill>
                    <a:srgbClr val="262626"/>
                  </a:solidFill>
                  <a:highlight>
                    <a:srgbClr val="FFFF00"/>
                  </a:highlight>
                  <a:latin typeface="SamsungOne 400" pitchFamily="34" charset="0"/>
                  <a:ea typeface="SamsungOne 400" pitchFamily="34" charset="0"/>
                </a:rPr>
                <a:t>la columna.</a:t>
              </a:r>
              <a:endParaRPr lang="es-ES" dirty="0">
                <a:highlight>
                  <a:srgbClr val="FFFF00"/>
                </a:highlight>
                <a:latin typeface="SamsungOne 400" pitchFamily="34" charset="0"/>
                <a:ea typeface="SamsungOne 400" pitchFamily="34" charset="0"/>
              </a:endParaRPr>
            </a:p>
          </p:txBody>
        </p:sp>
      </p:grpSp>
      <p:sp>
        <p:nvSpPr>
          <p:cNvPr id="1788" name="Google Shape;1788;p81"/>
          <p:cNvSpPr/>
          <p:nvPr/>
        </p:nvSpPr>
        <p:spPr>
          <a:xfrm>
            <a:off x="1815850" y="5063334"/>
            <a:ext cx="8632825" cy="345461"/>
          </a:xfrm>
          <a:prstGeom prst="rect">
            <a:avLst/>
          </a:prstGeom>
          <a:noFill/>
          <a:ln>
            <a:noFill/>
          </a:ln>
        </p:spPr>
        <p:txBody>
          <a:bodyPr spcFirstLastPara="1" wrap="square" lIns="0" tIns="72000" rIns="144000" bIns="72000" anchor="t" anchorCtr="0">
            <a:spAutoFit/>
          </a:bodyPr>
          <a:lstStyle/>
          <a:p>
            <a:pPr marL="182526" indent="-182526">
              <a:buClr>
                <a:srgbClr val="193EB0"/>
              </a:buClr>
              <a:buSzPts val="1300"/>
              <a:buFont typeface="Arial"/>
              <a:buChar char="‣"/>
            </a:pPr>
            <a:r>
              <a:rPr lang="es-ES" sz="1300" dirty="0">
                <a:solidFill>
                  <a:srgbClr val="262626"/>
                </a:solidFill>
                <a:latin typeface="SamsungOne 400" pitchFamily="34" charset="0"/>
                <a:ea typeface="SamsungOne 400" pitchFamily="34" charset="0"/>
              </a:rPr>
              <a:t>Para los parámetros de la estrategia, también se puede establecer la mediana y el más frecuente (moda).</a:t>
            </a:r>
            <a:endParaRPr lang="es-ES" dirty="0">
              <a:latin typeface="SamsungOne 400" pitchFamily="34" charset="0"/>
              <a:ea typeface="SamsungOne 400" pitchFamily="34" charset="0"/>
            </a:endParaRPr>
          </a:p>
        </p:txBody>
      </p:sp>
      <p:sp>
        <p:nvSpPr>
          <p:cNvPr id="14"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7" name="Google Shape;1805;p83"/>
          <p:cNvSpPr/>
          <p:nvPr/>
        </p:nvSpPr>
        <p:spPr>
          <a:xfrm>
            <a:off x="2758372" y="207546"/>
            <a:ext cx="7170720"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1.4. </a:t>
            </a:r>
            <a:r>
              <a:rPr lang="es-ES" sz="1800" dirty="0" err="1">
                <a:solidFill>
                  <a:schemeClr val="lt1"/>
                </a:solidFill>
                <a:latin typeface="Samsung Sharp Sans" pitchFamily="2" charset="0"/>
                <a:ea typeface="Samsung Sharp Sans" pitchFamily="2" charset="0"/>
                <a:cs typeface="Samsung Sharp Sans" pitchFamily="2" charset="0"/>
              </a:rPr>
              <a:t>Preprocesamiento</a:t>
            </a:r>
            <a:r>
              <a:rPr lang="es-ES" sz="1800" dirty="0">
                <a:solidFill>
                  <a:schemeClr val="lt1"/>
                </a:solidFill>
                <a:latin typeface="Samsung Sharp Sans" pitchFamily="2" charset="0"/>
                <a:ea typeface="Samsung Sharp Sans" pitchFamily="2" charset="0"/>
                <a:cs typeface="Samsung Sharp Sans" pitchFamily="2" charset="0"/>
              </a:rPr>
              <a:t> de datos para hacer un buen conjunto de datos de entrenamiento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03"/>
        <p:cNvGrpSpPr/>
        <p:nvPr/>
      </p:nvGrpSpPr>
      <p:grpSpPr>
        <a:xfrm>
          <a:off x="0" y="0"/>
          <a:ext cx="0" cy="0"/>
          <a:chOff x="0" y="0"/>
          <a:chExt cx="0" cy="0"/>
        </a:xfrm>
      </p:grpSpPr>
      <p:sp>
        <p:nvSpPr>
          <p:cNvPr id="1807" name="Google Shape;1807;p83"/>
          <p:cNvSpPr/>
          <p:nvPr/>
        </p:nvSpPr>
        <p:spPr>
          <a:xfrm>
            <a:off x="260474" y="1123448"/>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Tratamiento de datos categóricos</a:t>
            </a:r>
          </a:p>
        </p:txBody>
      </p:sp>
      <p:sp>
        <p:nvSpPr>
          <p:cNvPr id="1808" name="Google Shape;1808;p83"/>
          <p:cNvSpPr/>
          <p:nvPr/>
        </p:nvSpPr>
        <p:spPr>
          <a:xfrm>
            <a:off x="808232" y="1700796"/>
            <a:ext cx="10336018" cy="3469393"/>
          </a:xfrm>
          <a:prstGeom prst="rect">
            <a:avLst/>
          </a:prstGeom>
          <a:noFill/>
          <a:ln>
            <a:noFill/>
          </a:ln>
        </p:spPr>
        <p:txBody>
          <a:bodyPr spcFirstLastPara="1" wrap="square" lIns="0" tIns="72000" rIns="144000" bIns="72000" anchor="t" anchorCtr="0">
            <a:spAutoFit/>
          </a:bodyPr>
          <a:lstStyle/>
          <a:p>
            <a:pPr marL="182526" indent="-182526" algn="just">
              <a:buClr>
                <a:srgbClr val="193EB0"/>
              </a:buClr>
              <a:buSzPts val="1300"/>
              <a:buFont typeface="Arial"/>
              <a:buChar char="‣"/>
            </a:pPr>
            <a:r>
              <a:rPr lang="es-ES" sz="1600" dirty="0">
                <a:solidFill>
                  <a:srgbClr val="262626"/>
                </a:solidFill>
                <a:latin typeface="SamsungOne 400" pitchFamily="34" charset="0"/>
                <a:ea typeface="SamsungOne 400" pitchFamily="34" charset="0"/>
              </a:rPr>
              <a:t>Los datos se clasifican generalmente en escala categórica y escala continua en función de sus características. </a:t>
            </a:r>
          </a:p>
          <a:p>
            <a:pPr marL="182526" indent="-182526" algn="just">
              <a:spcBef>
                <a:spcPts val="800"/>
              </a:spcBef>
              <a:buClr>
                <a:srgbClr val="193EB0"/>
              </a:buClr>
              <a:buSzPts val="1300"/>
              <a:buFont typeface="Arial"/>
              <a:buChar char="‣"/>
            </a:pPr>
            <a:r>
              <a:rPr lang="es-ES" sz="1600" dirty="0">
                <a:solidFill>
                  <a:srgbClr val="262626"/>
                </a:solidFill>
                <a:latin typeface="SamsungOne 400" pitchFamily="34" charset="0"/>
                <a:ea typeface="SamsungOne 400" pitchFamily="34" charset="0"/>
              </a:rPr>
              <a:t>En las artes liberales y las ciencias sociales, los cuestionarios se utilizan principalmente para recoger datos.</a:t>
            </a:r>
          </a:p>
          <a:p>
            <a:pPr marL="182526" indent="-182526" algn="just">
              <a:spcBef>
                <a:spcPts val="800"/>
              </a:spcBef>
              <a:buClr>
                <a:srgbClr val="193EB0"/>
              </a:buClr>
              <a:buSzPts val="1300"/>
              <a:buFont typeface="Arial"/>
              <a:buChar char="‣"/>
            </a:pPr>
            <a:r>
              <a:rPr lang="es-ES" sz="1600" b="1" dirty="0">
                <a:solidFill>
                  <a:srgbClr val="1429A0"/>
                </a:solidFill>
                <a:latin typeface="SamsungOne 400" pitchFamily="34" charset="0"/>
                <a:ea typeface="SamsungOne 400" pitchFamily="34" charset="0"/>
              </a:rPr>
              <a:t>Escala categórica</a:t>
            </a:r>
          </a:p>
          <a:p>
            <a:pPr marL="361950" lvl="1" indent="-180975" algn="just">
              <a:spcBef>
                <a:spcPts val="800"/>
              </a:spcBef>
              <a:buClr>
                <a:srgbClr val="193EB0"/>
              </a:buClr>
              <a:buSzPts val="1300"/>
              <a:buFont typeface="Arial"/>
              <a:buChar char="•"/>
            </a:pPr>
            <a:r>
              <a:rPr lang="es-ES" sz="1600" dirty="0">
                <a:solidFill>
                  <a:srgbClr val="262626"/>
                </a:solidFill>
                <a:latin typeface="SamsungOne 400" pitchFamily="34" charset="0"/>
                <a:ea typeface="SamsungOne 400" pitchFamily="34" charset="0"/>
              </a:rPr>
              <a:t>Es una escala que permite distinguir los datos en diferentes categorías y se clasifica en </a:t>
            </a:r>
            <a:r>
              <a:rPr lang="es-ES" sz="1600" b="1" dirty="0">
                <a:solidFill>
                  <a:srgbClr val="262626"/>
                </a:solidFill>
                <a:latin typeface="SamsungOne 400" pitchFamily="34" charset="0"/>
                <a:ea typeface="SamsungOne 400" pitchFamily="34" charset="0"/>
              </a:rPr>
              <a:t>escala nominal y escala ordinal.</a:t>
            </a:r>
            <a:endParaRPr lang="es-ES" sz="1800" b="1" dirty="0">
              <a:latin typeface="SamsungOne 400" pitchFamily="34" charset="0"/>
              <a:ea typeface="SamsungOne 400" pitchFamily="34" charset="0"/>
            </a:endParaRPr>
          </a:p>
          <a:p>
            <a:pPr marL="182526" lvl="1" indent="-182526" algn="just">
              <a:spcBef>
                <a:spcPts val="800"/>
              </a:spcBef>
              <a:buClr>
                <a:srgbClr val="193EB0"/>
              </a:buClr>
              <a:buSzPts val="1300"/>
              <a:buFont typeface="Arial"/>
              <a:buChar char="‣"/>
            </a:pPr>
            <a:r>
              <a:rPr lang="es-ES" sz="1600" b="1" dirty="0">
                <a:solidFill>
                  <a:srgbClr val="1429A0"/>
                </a:solidFill>
                <a:latin typeface="SamsungOne 400" pitchFamily="34" charset="0"/>
                <a:ea typeface="SamsungOne 400" pitchFamily="34" charset="0"/>
              </a:rPr>
              <a:t>Escala continua</a:t>
            </a:r>
          </a:p>
          <a:p>
            <a:pPr marL="361950" lvl="1" indent="-180975" algn="just">
              <a:spcBef>
                <a:spcPts val="800"/>
              </a:spcBef>
              <a:buClr>
                <a:srgbClr val="193EB0"/>
              </a:buClr>
              <a:buSzPts val="1300"/>
              <a:buFont typeface="Arial"/>
              <a:buChar char="•"/>
            </a:pPr>
            <a:r>
              <a:rPr lang="es-ES" sz="1600" dirty="0">
                <a:solidFill>
                  <a:srgbClr val="262626"/>
                </a:solidFill>
                <a:latin typeface="SamsungOne 400" pitchFamily="34" charset="0"/>
                <a:ea typeface="SamsungOne 400" pitchFamily="34" charset="0"/>
              </a:rPr>
              <a:t>Es una escala que divide los datos vinculados al propósito de la encuesta y se clasifica en </a:t>
            </a:r>
            <a:r>
              <a:rPr lang="es-ES" sz="1600" b="1" dirty="0">
                <a:solidFill>
                  <a:srgbClr val="262626"/>
                </a:solidFill>
                <a:latin typeface="SamsungOne 400" pitchFamily="34" charset="0"/>
                <a:ea typeface="SamsungOne 400" pitchFamily="34" charset="0"/>
              </a:rPr>
              <a:t>escala de intervalo y escala de proporción.</a:t>
            </a:r>
            <a:endParaRPr lang="es-ES" sz="1800" b="1" dirty="0">
              <a:latin typeface="SamsungOne 400" pitchFamily="34" charset="0"/>
              <a:ea typeface="SamsungOne 400" pitchFamily="34" charset="0"/>
            </a:endParaRPr>
          </a:p>
          <a:p>
            <a:pPr marL="182526" indent="-182526" algn="just">
              <a:spcBef>
                <a:spcPts val="800"/>
              </a:spcBef>
              <a:buClr>
                <a:srgbClr val="193EB0"/>
              </a:buClr>
              <a:buSzPts val="1300"/>
              <a:buFont typeface="Arial"/>
              <a:buChar char="‣"/>
            </a:pPr>
            <a:r>
              <a:rPr lang="es-ES" sz="1600" dirty="0">
                <a:solidFill>
                  <a:srgbClr val="262626"/>
                </a:solidFill>
                <a:latin typeface="SamsungOne 400" pitchFamily="34" charset="0"/>
                <a:ea typeface="SamsungOne 400" pitchFamily="34" charset="0"/>
              </a:rPr>
              <a:t>Los conjuntos de datos reales incluirían más de una característica categórica. Como se ha explicado anteriormente, </a:t>
            </a:r>
            <a:r>
              <a:rPr lang="es-ES" sz="1600" b="1" dirty="0">
                <a:solidFill>
                  <a:srgbClr val="262626"/>
                </a:solidFill>
                <a:latin typeface="SamsungOne 400" pitchFamily="34" charset="0"/>
                <a:ea typeface="SamsungOne 400" pitchFamily="34" charset="0"/>
              </a:rPr>
              <a:t>los datos categóricos clasifican características secuenciales y no secuenciales</a:t>
            </a:r>
            <a:r>
              <a:rPr lang="es-ES" sz="1600" dirty="0">
                <a:solidFill>
                  <a:srgbClr val="262626"/>
                </a:solidFill>
                <a:latin typeface="SamsungOne 400" pitchFamily="34" charset="0"/>
                <a:ea typeface="SamsungOne 400" pitchFamily="34" charset="0"/>
              </a:rPr>
              <a:t>. La escala ordinal puede denominarse escala categórica secuencial que puede ordenar características con secuencias.</a:t>
            </a:r>
            <a:endParaRPr lang="es-ES" sz="1800" dirty="0">
              <a:latin typeface="SamsungOne 400" pitchFamily="34" charset="0"/>
              <a:ea typeface="SamsungOne 400" pitchFamily="34" charset="0"/>
            </a:endParaRPr>
          </a:p>
        </p:txBody>
      </p:sp>
      <p:sp>
        <p:nvSpPr>
          <p:cNvPr id="6"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9" name="Google Shape;1805;p83"/>
          <p:cNvSpPr/>
          <p:nvPr/>
        </p:nvSpPr>
        <p:spPr>
          <a:xfrm>
            <a:off x="2758372" y="207546"/>
            <a:ext cx="7170720"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1.4. </a:t>
            </a:r>
            <a:r>
              <a:rPr lang="es-ES" sz="1800" dirty="0" err="1">
                <a:solidFill>
                  <a:schemeClr val="lt1"/>
                </a:solidFill>
                <a:latin typeface="Samsung Sharp Sans" pitchFamily="2" charset="0"/>
                <a:ea typeface="Samsung Sharp Sans" pitchFamily="2" charset="0"/>
                <a:cs typeface="Samsung Sharp Sans" pitchFamily="2" charset="0"/>
              </a:rPr>
              <a:t>Preprocesamiento</a:t>
            </a:r>
            <a:r>
              <a:rPr lang="es-ES" sz="1800" dirty="0">
                <a:solidFill>
                  <a:schemeClr val="lt1"/>
                </a:solidFill>
                <a:latin typeface="Samsung Sharp Sans" pitchFamily="2" charset="0"/>
                <a:ea typeface="Samsung Sharp Sans" pitchFamily="2" charset="0"/>
                <a:cs typeface="Samsung Sharp Sans" pitchFamily="2" charset="0"/>
              </a:rPr>
              <a:t> de datos para hacer un buen conjunto de datos de entrenamiento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grpSp>
        <p:nvGrpSpPr>
          <p:cNvPr id="168" name="Google Shape;168;p3"/>
          <p:cNvGrpSpPr/>
          <p:nvPr/>
        </p:nvGrpSpPr>
        <p:grpSpPr>
          <a:xfrm>
            <a:off x="1586193" y="1615360"/>
            <a:ext cx="8899428" cy="2006836"/>
            <a:chOff x="441605" y="1288351"/>
            <a:chExt cx="8899428" cy="2006836"/>
          </a:xfrm>
        </p:grpSpPr>
        <p:sp>
          <p:nvSpPr>
            <p:cNvPr id="169" name="Google Shape;169;p3"/>
            <p:cNvSpPr/>
            <p:nvPr/>
          </p:nvSpPr>
          <p:spPr>
            <a:xfrm>
              <a:off x="710974" y="1598954"/>
              <a:ext cx="8630058" cy="1696233"/>
            </a:xfrm>
            <a:prstGeom prst="rect">
              <a:avLst/>
            </a:prstGeom>
            <a:noFill/>
            <a:ln w="19050" cap="flat" cmpd="sng">
              <a:solidFill>
                <a:srgbClr val="F2F2F2"/>
              </a:solidFill>
              <a:prstDash val="solid"/>
              <a:miter lim="800000"/>
              <a:headEnd type="none" w="sm" len="sm"/>
              <a:tailEnd type="none" w="sm" len="sm"/>
            </a:ln>
          </p:spPr>
          <p:txBody>
            <a:bodyPr spcFirstLastPara="1" wrap="square" lIns="143950" tIns="143950" rIns="143950" bIns="143950" anchor="t" anchorCtr="0">
              <a:spAutoFit/>
            </a:bodyPr>
            <a:lstStyle/>
            <a:p>
              <a:pPr marL="285750" indent="-285750">
                <a:buClr>
                  <a:srgbClr val="A5A5A5"/>
                </a:buClr>
                <a:buSzPts val="1300"/>
                <a:buFont typeface="Noto Sans"/>
                <a:buChar char="✔"/>
              </a:pPr>
              <a:r>
                <a:rPr lang="es-ES" sz="1300">
                  <a:solidFill>
                    <a:srgbClr val="262626"/>
                  </a:solidFill>
                  <a:latin typeface="SamsungOne 400" pitchFamily="34" charset="0"/>
                  <a:ea typeface="SamsungOne 400" pitchFamily="34" charset="0"/>
                  <a:cs typeface="Samsung Sharp Sans" pitchFamily="2" charset="0"/>
                </a:rPr>
                <a:t>Ser capaz de introducir el análisis de datos basado en el aprendizaje automático de acuerdo con el objetivo, la estrategia y la política de la empresa y gestionar el proceso global.</a:t>
              </a:r>
              <a:endParaRPr lang="es-ES">
                <a:latin typeface="SamsungOne 400" pitchFamily="34" charset="0"/>
                <a:ea typeface="SamsungOne 400" pitchFamily="34" charset="0"/>
                <a:cs typeface="Samsung Sharp Sans" pitchFamily="2" charset="0"/>
              </a:endParaRPr>
            </a:p>
            <a:p>
              <a:pPr marL="285750" indent="-285750">
                <a:spcBef>
                  <a:spcPts val="800"/>
                </a:spcBef>
                <a:buClr>
                  <a:srgbClr val="A5A5A5"/>
                </a:buClr>
                <a:buSzPts val="1300"/>
                <a:buFont typeface="Noto Sans"/>
                <a:buChar char="✔"/>
              </a:pPr>
              <a:r>
                <a:rPr lang="es-ES" sz="1300">
                  <a:solidFill>
                    <a:srgbClr val="262626"/>
                  </a:solidFill>
                  <a:latin typeface="SamsungOne 400" pitchFamily="34" charset="0"/>
                  <a:ea typeface="SamsungOne 400" pitchFamily="34" charset="0"/>
                  <a:cs typeface="Samsung Sharp Sans" pitchFamily="2" charset="0"/>
                </a:rPr>
                <a:t>Ser capaz de seleccionar y aplicar un algoritmo de aprendizaje automático que sea el más adecuado para el problema dado y realizar el ajuste de hiperparámetros.</a:t>
              </a:r>
              <a:endParaRPr lang="es-ES">
                <a:latin typeface="SamsungOne 400" pitchFamily="34" charset="0"/>
                <a:ea typeface="SamsungOne 400" pitchFamily="34" charset="0"/>
                <a:cs typeface="Samsung Sharp Sans" pitchFamily="2" charset="0"/>
              </a:endParaRPr>
            </a:p>
            <a:p>
              <a:pPr marL="285750" indent="-285750">
                <a:spcBef>
                  <a:spcPts val="800"/>
                </a:spcBef>
                <a:buClr>
                  <a:srgbClr val="A5A5A5"/>
                </a:buClr>
                <a:buSzPts val="1300"/>
                <a:buFont typeface="Noto Sans"/>
                <a:buChar char="✔"/>
              </a:pPr>
              <a:r>
                <a:rPr lang="es-ES" sz="1300">
                  <a:solidFill>
                    <a:srgbClr val="262626"/>
                  </a:solidFill>
                  <a:latin typeface="SamsungOne 400" pitchFamily="34" charset="0"/>
                  <a:ea typeface="SamsungOne 400" pitchFamily="34" charset="0"/>
                  <a:cs typeface="Samsung Sharp Sans" pitchFamily="2" charset="0"/>
                </a:rPr>
                <a:t>Ser capaz de diseñar, mantener y optimizar un flujo de trabajo de aprendizaje automático para el modelado de IA utilizando datos estructurados y no estructurados.</a:t>
              </a:r>
              <a:endParaRPr lang="es-ES">
                <a:latin typeface="SamsungOne 400" pitchFamily="34" charset="0"/>
                <a:ea typeface="SamsungOne 400" pitchFamily="34" charset="0"/>
                <a:cs typeface="Samsung Sharp Sans" pitchFamily="2" charset="0"/>
              </a:endParaRPr>
            </a:p>
          </p:txBody>
        </p:sp>
        <p:grpSp>
          <p:nvGrpSpPr>
            <p:cNvPr id="170" name="Google Shape;170;p3"/>
            <p:cNvGrpSpPr/>
            <p:nvPr/>
          </p:nvGrpSpPr>
          <p:grpSpPr>
            <a:xfrm>
              <a:off x="441605" y="1288351"/>
              <a:ext cx="8899428" cy="233692"/>
              <a:chOff x="441747" y="1714333"/>
              <a:chExt cx="8902281" cy="233767"/>
            </a:xfrm>
          </p:grpSpPr>
          <p:sp>
            <p:nvSpPr>
              <p:cNvPr id="171" name="Google Shape;171;p3"/>
              <p:cNvSpPr/>
              <p:nvPr/>
            </p:nvSpPr>
            <p:spPr>
              <a:xfrm>
                <a:off x="711203" y="1723495"/>
                <a:ext cx="8632825" cy="215444"/>
              </a:xfrm>
              <a:prstGeom prst="rect">
                <a:avLst/>
              </a:prstGeom>
              <a:noFill/>
              <a:ln>
                <a:noFill/>
              </a:ln>
            </p:spPr>
            <p:txBody>
              <a:bodyPr spcFirstLastPara="1" wrap="square" lIns="0" tIns="0" rIns="0" bIns="0" anchor="t" anchorCtr="0">
                <a:spAutoFit/>
              </a:bodyPr>
              <a:lstStyle/>
              <a:p>
                <a:pPr>
                  <a:buSzPts val="1400"/>
                </a:pPr>
                <a:r>
                  <a:rPr lang="es-ES">
                    <a:solidFill>
                      <a:srgbClr val="262626"/>
                    </a:solidFill>
                    <a:latin typeface="Samsung Sharp Sans" pitchFamily="2" charset="0"/>
                    <a:ea typeface="Samsung Sharp Sans" pitchFamily="2" charset="0"/>
                    <a:cs typeface="Samsung Sharp Sans" pitchFamily="2" charset="0"/>
                  </a:rPr>
                  <a:t>Objetivos del capítulo</a:t>
                </a:r>
                <a:endParaRPr lang="es-ES">
                  <a:latin typeface="Samsung Sharp Sans" pitchFamily="2" charset="0"/>
                  <a:ea typeface="Samsung Sharp Sans" pitchFamily="2" charset="0"/>
                  <a:cs typeface="Samsung Sharp Sans" pitchFamily="2" charset="0"/>
                </a:endParaRPr>
              </a:p>
            </p:txBody>
          </p:sp>
          <p:sp>
            <p:nvSpPr>
              <p:cNvPr id="172" name="Google Shape;172;p3"/>
              <p:cNvSpPr/>
              <p:nvPr/>
            </p:nvSpPr>
            <p:spPr>
              <a:xfrm>
                <a:off x="441747" y="1714333"/>
                <a:ext cx="216000" cy="233767"/>
              </a:xfrm>
              <a:custGeom>
                <a:avLst/>
                <a:gdLst/>
                <a:ahLst/>
                <a:cxnLst/>
                <a:rect l="l" t="t"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w="76200" cap="flat" cmpd="sng">
                <a:solidFill>
                  <a:schemeClr val="lt1"/>
                </a:solidFill>
                <a:prstDash val="solid"/>
                <a:round/>
                <a:headEnd type="none" w="sm" len="sm"/>
                <a:tailEnd type="none" w="sm" len="sm"/>
              </a:ln>
            </p:spPr>
            <p:txBody>
              <a:bodyPr spcFirstLastPara="1" wrap="square" lIns="0" tIns="0" rIns="0" bIns="0" anchor="t" anchorCtr="0">
                <a:noAutofit/>
              </a:bodyPr>
              <a:lstStyle/>
              <a:p>
                <a:pPr>
                  <a:buSzPts val="1799"/>
                </a:pPr>
                <a:endParaRPr lang="es-ES" sz="1799">
                  <a:solidFill>
                    <a:schemeClr val="dk1"/>
                  </a:solidFill>
                  <a:latin typeface="Samsung Sharp Sans" pitchFamily="2" charset="0"/>
                  <a:ea typeface="Samsung Sharp Sans" pitchFamily="2" charset="0"/>
                  <a:cs typeface="Samsung Sharp Sans" pitchFamily="2" charset="0"/>
                  <a:sym typeface="Calibri"/>
                </a:endParaRPr>
              </a:p>
            </p:txBody>
          </p:sp>
        </p:grpSp>
      </p:grpSp>
      <p:grpSp>
        <p:nvGrpSpPr>
          <p:cNvPr id="173" name="Google Shape;173;p3"/>
          <p:cNvGrpSpPr/>
          <p:nvPr/>
        </p:nvGrpSpPr>
        <p:grpSpPr>
          <a:xfrm>
            <a:off x="1594444" y="3719091"/>
            <a:ext cx="8899428" cy="2914088"/>
            <a:chOff x="449856" y="2960948"/>
            <a:chExt cx="8899428" cy="2914088"/>
          </a:xfrm>
        </p:grpSpPr>
        <p:grpSp>
          <p:nvGrpSpPr>
            <p:cNvPr id="174" name="Google Shape;174;p3"/>
            <p:cNvGrpSpPr/>
            <p:nvPr/>
          </p:nvGrpSpPr>
          <p:grpSpPr>
            <a:xfrm>
              <a:off x="449856" y="2960948"/>
              <a:ext cx="8899428" cy="233692"/>
              <a:chOff x="441747" y="1714333"/>
              <a:chExt cx="8902281" cy="233767"/>
            </a:xfrm>
          </p:grpSpPr>
          <p:sp>
            <p:nvSpPr>
              <p:cNvPr id="175" name="Google Shape;175;p3"/>
              <p:cNvSpPr/>
              <p:nvPr/>
            </p:nvSpPr>
            <p:spPr>
              <a:xfrm>
                <a:off x="711203" y="1723495"/>
                <a:ext cx="8632825" cy="215444"/>
              </a:xfrm>
              <a:prstGeom prst="rect">
                <a:avLst/>
              </a:prstGeom>
              <a:noFill/>
              <a:ln>
                <a:noFill/>
              </a:ln>
            </p:spPr>
            <p:txBody>
              <a:bodyPr spcFirstLastPara="1" wrap="square" lIns="0" tIns="0" rIns="0" bIns="0" anchor="t" anchorCtr="0">
                <a:spAutoFit/>
              </a:bodyPr>
              <a:lstStyle/>
              <a:p>
                <a:pPr>
                  <a:buSzPts val="1400"/>
                </a:pPr>
                <a:r>
                  <a:rPr lang="es-ES">
                    <a:solidFill>
                      <a:srgbClr val="262626"/>
                    </a:solidFill>
                    <a:latin typeface="Samsung Sharp Sans" pitchFamily="2" charset="0"/>
                    <a:ea typeface="Samsung Sharp Sans" pitchFamily="2" charset="0"/>
                    <a:cs typeface="Samsung Sharp Sans" pitchFamily="2" charset="0"/>
                  </a:rPr>
                  <a:t>Contenido del capítulo</a:t>
                </a:r>
                <a:endParaRPr lang="es-ES">
                  <a:latin typeface="Samsung Sharp Sans" pitchFamily="2" charset="0"/>
                  <a:ea typeface="Samsung Sharp Sans" pitchFamily="2" charset="0"/>
                  <a:cs typeface="Samsung Sharp Sans" pitchFamily="2" charset="0"/>
                </a:endParaRPr>
              </a:p>
            </p:txBody>
          </p:sp>
          <p:sp>
            <p:nvSpPr>
              <p:cNvPr id="176" name="Google Shape;176;p3"/>
              <p:cNvSpPr/>
              <p:nvPr/>
            </p:nvSpPr>
            <p:spPr>
              <a:xfrm>
                <a:off x="441747" y="1714333"/>
                <a:ext cx="216000" cy="233767"/>
              </a:xfrm>
              <a:custGeom>
                <a:avLst/>
                <a:gdLst/>
                <a:ahLst/>
                <a:cxnLst/>
                <a:rect l="l" t="t" r="r" b="b"/>
                <a:pathLst>
                  <a:path w="21600" h="21251" extrusionOk="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w="76200" cap="flat" cmpd="sng">
                <a:solidFill>
                  <a:schemeClr val="lt1"/>
                </a:solidFill>
                <a:prstDash val="solid"/>
                <a:round/>
                <a:headEnd type="none" w="sm" len="sm"/>
                <a:tailEnd type="none" w="sm" len="sm"/>
              </a:ln>
            </p:spPr>
            <p:txBody>
              <a:bodyPr spcFirstLastPara="1" wrap="square" lIns="0" tIns="0" rIns="0" bIns="0" anchor="t" anchorCtr="0">
                <a:noAutofit/>
              </a:bodyPr>
              <a:lstStyle/>
              <a:p>
                <a:pPr>
                  <a:buSzPts val="1799"/>
                </a:pPr>
                <a:endParaRPr lang="es-ES" sz="1799">
                  <a:solidFill>
                    <a:schemeClr val="dk1"/>
                  </a:solidFill>
                  <a:latin typeface="Samsung Sharp Sans" pitchFamily="2" charset="0"/>
                  <a:ea typeface="Samsung Sharp Sans" pitchFamily="2" charset="0"/>
                  <a:cs typeface="Samsung Sharp Sans" pitchFamily="2" charset="0"/>
                  <a:sym typeface="Calibri"/>
                </a:endParaRPr>
              </a:p>
            </p:txBody>
          </p:sp>
        </p:grpSp>
        <p:sp>
          <p:nvSpPr>
            <p:cNvPr id="177" name="Google Shape;177;p3"/>
            <p:cNvSpPr/>
            <p:nvPr/>
          </p:nvSpPr>
          <p:spPr>
            <a:xfrm>
              <a:off x="710974" y="3265733"/>
              <a:ext cx="8630058" cy="2609303"/>
            </a:xfrm>
            <a:prstGeom prst="rect">
              <a:avLst/>
            </a:prstGeom>
            <a:noFill/>
            <a:ln w="19050" cap="flat" cmpd="sng">
              <a:solidFill>
                <a:srgbClr val="F2F2F2"/>
              </a:solidFill>
              <a:prstDash val="solid"/>
              <a:miter lim="800000"/>
              <a:headEnd type="none" w="sm" len="sm"/>
              <a:tailEnd type="none" w="sm" len="sm"/>
            </a:ln>
          </p:spPr>
          <p:txBody>
            <a:bodyPr spcFirstLastPara="1" wrap="square" lIns="143950" tIns="143950" rIns="143950" bIns="143950" anchor="t" anchorCtr="0">
              <a:spAutoFit/>
            </a:bodyPr>
            <a:lstStyle/>
            <a:p>
              <a:pPr marL="285750" indent="-285750">
                <a:buClr>
                  <a:srgbClr val="A5A5A5"/>
                </a:buClr>
                <a:buSzPts val="1300"/>
                <a:buFont typeface="Noto Sans"/>
                <a:buChar char="✔"/>
              </a:pPr>
              <a:r>
                <a:rPr lang="es-ES" sz="1300">
                  <a:solidFill>
                    <a:srgbClr val="262626"/>
                  </a:solidFill>
                  <a:latin typeface="SamsungOne 400" pitchFamily="34" charset="0"/>
                  <a:ea typeface="SamsungOne 400" pitchFamily="34" charset="0"/>
                  <a:cs typeface="Samsung Sharp Sans" pitchFamily="2" charset="0"/>
                </a:rPr>
                <a:t>Unidad 1. Análisis de datos basado en el aprendizaje automático</a:t>
              </a:r>
            </a:p>
            <a:p>
              <a:pPr marL="285750" indent="-285750">
                <a:spcBef>
                  <a:spcPts val="800"/>
                </a:spcBef>
                <a:buClr>
                  <a:srgbClr val="A5A5A5"/>
                </a:buClr>
                <a:buSzPts val="1300"/>
                <a:buFont typeface="Noto Sans"/>
                <a:buChar char="✔"/>
              </a:pPr>
              <a:r>
                <a:rPr lang="es-ES" sz="1300">
                  <a:solidFill>
                    <a:schemeClr val="dk1"/>
                  </a:solidFill>
                  <a:latin typeface="SamsungOne 400" pitchFamily="34" charset="0"/>
                  <a:ea typeface="SamsungOne 400" pitchFamily="34" charset="0"/>
                  <a:cs typeface="Samsung Sharp Sans" pitchFamily="2" charset="0"/>
                </a:rPr>
                <a:t>Unidad 2. Aplicación del modelo de aprendizaje supervisado para la predicción numérica </a:t>
              </a:r>
            </a:p>
            <a:p>
              <a:pPr marL="285750" indent="-285750">
                <a:spcBef>
                  <a:spcPts val="800"/>
                </a:spcBef>
                <a:buClr>
                  <a:srgbClr val="A5A5A5"/>
                </a:buClr>
                <a:buSzPts val="1300"/>
                <a:buFont typeface="Noto Sans"/>
                <a:buChar char="✔"/>
              </a:pPr>
              <a:r>
                <a:rPr lang="es-ES" sz="1300">
                  <a:solidFill>
                    <a:schemeClr val="dk1"/>
                  </a:solidFill>
                  <a:latin typeface="SamsungOne 400" pitchFamily="34" charset="0"/>
                  <a:ea typeface="SamsungOne 400" pitchFamily="34" charset="0"/>
                  <a:cs typeface="Samsung Sharp Sans" pitchFamily="2" charset="0"/>
                </a:rPr>
                <a:t>Unidad 3. Aplicación del modelo de aprendizaje supervisado para la clasificación </a:t>
              </a:r>
            </a:p>
            <a:p>
              <a:pPr marL="285750" indent="-285750">
                <a:spcBef>
                  <a:spcPts val="800"/>
                </a:spcBef>
                <a:buClr>
                  <a:srgbClr val="A5A5A5"/>
                </a:buClr>
                <a:buSzPts val="1300"/>
                <a:buFont typeface="Noto Sans"/>
                <a:buChar char="✔"/>
              </a:pPr>
              <a:r>
                <a:rPr lang="es-ES" sz="1300">
                  <a:solidFill>
                    <a:schemeClr val="dk1"/>
                  </a:solidFill>
                  <a:latin typeface="SamsungOne 400" pitchFamily="34" charset="0"/>
                  <a:ea typeface="SamsungOne 400" pitchFamily="34" charset="0"/>
                  <a:cs typeface="Samsung Sharp Sans" pitchFamily="2" charset="0"/>
                </a:rPr>
                <a:t>Unidad 4. Árbol de decisiones</a:t>
              </a:r>
            </a:p>
            <a:p>
              <a:pPr marL="285750" indent="-285750">
                <a:spcBef>
                  <a:spcPts val="800"/>
                </a:spcBef>
                <a:buClr>
                  <a:srgbClr val="A5A5A5"/>
                </a:buClr>
                <a:buSzPts val="1300"/>
                <a:buFont typeface="Noto Sans"/>
                <a:buChar char="✔"/>
              </a:pPr>
              <a:r>
                <a:rPr lang="es-ES" sz="1300">
                  <a:solidFill>
                    <a:schemeClr val="dk1"/>
                  </a:solidFill>
                  <a:latin typeface="SamsungOne 400" pitchFamily="34" charset="0"/>
                  <a:ea typeface="SamsungOne 400" pitchFamily="34" charset="0"/>
                  <a:cs typeface="Samsung Sharp Sans" pitchFamily="2" charset="0"/>
                </a:rPr>
                <a:t>Unidad 5. Algoritmo Naïve Bayes</a:t>
              </a:r>
              <a:endParaRPr lang="es-ES">
                <a:latin typeface="SamsungOne 400" pitchFamily="34" charset="0"/>
                <a:ea typeface="SamsungOne 400" pitchFamily="34" charset="0"/>
                <a:cs typeface="Samsung Sharp Sans" pitchFamily="2" charset="0"/>
              </a:endParaRPr>
            </a:p>
            <a:p>
              <a:pPr marL="285750" indent="-285750">
                <a:spcBef>
                  <a:spcPts val="800"/>
                </a:spcBef>
                <a:buClr>
                  <a:srgbClr val="A5A5A5"/>
                </a:buClr>
                <a:buSzPts val="1300"/>
                <a:buFont typeface="Noto Sans"/>
                <a:buChar char="✔"/>
              </a:pPr>
              <a:r>
                <a:rPr lang="es-ES" sz="1300">
                  <a:solidFill>
                    <a:schemeClr val="dk1"/>
                  </a:solidFill>
                  <a:latin typeface="SamsungOne 400" pitchFamily="34" charset="0"/>
                  <a:ea typeface="SamsungOne 400" pitchFamily="34" charset="0"/>
                  <a:cs typeface="Samsung Sharp Sans" pitchFamily="2" charset="0"/>
                </a:rPr>
                <a:t>Unidad 6. Algoritmo KNN</a:t>
              </a:r>
              <a:endParaRPr lang="es-ES">
                <a:latin typeface="SamsungOne 400" pitchFamily="34" charset="0"/>
                <a:ea typeface="SamsungOne 400" pitchFamily="34" charset="0"/>
                <a:cs typeface="Samsung Sharp Sans" pitchFamily="2" charset="0"/>
              </a:endParaRPr>
            </a:p>
            <a:p>
              <a:pPr marL="285750" indent="-285750">
                <a:spcBef>
                  <a:spcPts val="800"/>
                </a:spcBef>
                <a:buClr>
                  <a:srgbClr val="A5A5A5"/>
                </a:buClr>
                <a:buSzPts val="1300"/>
                <a:buFont typeface="Noto Sans"/>
                <a:buChar char="✔"/>
              </a:pPr>
              <a:r>
                <a:rPr lang="es-ES" sz="1300">
                  <a:solidFill>
                    <a:schemeClr val="dk1"/>
                  </a:solidFill>
                  <a:latin typeface="SamsungOne 400" pitchFamily="34" charset="0"/>
                  <a:ea typeface="SamsungOne 400" pitchFamily="34" charset="0"/>
                  <a:cs typeface="Samsung Sharp Sans" pitchFamily="2" charset="0"/>
                </a:rPr>
                <a:t>Unidad 7. Algoritmo SVM</a:t>
              </a:r>
              <a:endParaRPr lang="es-ES">
                <a:latin typeface="SamsungOne 400" pitchFamily="34" charset="0"/>
                <a:ea typeface="SamsungOne 400" pitchFamily="34" charset="0"/>
                <a:cs typeface="Samsung Sharp Sans" pitchFamily="2" charset="0"/>
              </a:endParaRPr>
            </a:p>
            <a:p>
              <a:pPr marL="285750" indent="-285750">
                <a:spcBef>
                  <a:spcPts val="800"/>
                </a:spcBef>
                <a:buClr>
                  <a:srgbClr val="A5A5A5"/>
                </a:buClr>
                <a:buSzPts val="1300"/>
                <a:buFont typeface="Noto Sans"/>
                <a:buChar char="✔"/>
              </a:pPr>
              <a:r>
                <a:rPr lang="es-ES" sz="1300">
                  <a:solidFill>
                    <a:schemeClr val="dk1"/>
                  </a:solidFill>
                  <a:latin typeface="SamsungOne 400" pitchFamily="34" charset="0"/>
                  <a:ea typeface="SamsungOne 400" pitchFamily="34" charset="0"/>
                  <a:cs typeface="Samsung Sharp Sans" pitchFamily="2" charset="0"/>
                </a:rPr>
                <a:t>Unidad 8. Algoritmos de conjunto</a:t>
              </a:r>
              <a:endParaRPr lang="es-ES">
                <a:latin typeface="SamsungOne 400" pitchFamily="34" charset="0"/>
                <a:ea typeface="SamsungOne 400" pitchFamily="34" charset="0"/>
                <a:cs typeface="Samsung Sharp Sans" pitchFamily="2" charset="0"/>
              </a:endParaRPr>
            </a:p>
          </p:txBody>
        </p:sp>
      </p:grpSp>
      <p:sp>
        <p:nvSpPr>
          <p:cNvPr id="179" name="Google Shape;179;p3"/>
          <p:cNvSpPr/>
          <p:nvPr/>
        </p:nvSpPr>
        <p:spPr>
          <a:xfrm>
            <a:off x="1594444" y="894292"/>
            <a:ext cx="8782411" cy="369214"/>
          </a:xfrm>
          <a:prstGeom prst="rect">
            <a:avLst/>
          </a:prstGeom>
          <a:noFill/>
          <a:ln>
            <a:noFill/>
          </a:ln>
        </p:spPr>
        <p:txBody>
          <a:bodyPr spcFirstLastPara="1" wrap="square" lIns="0" tIns="0" rIns="0" bIns="0" anchor="t" anchorCtr="0">
            <a:spAutoFit/>
          </a:bodyPr>
          <a:lstStyle/>
          <a:p>
            <a:pPr>
              <a:buSzPts val="2399"/>
            </a:pPr>
            <a:r>
              <a:rPr lang="es-ES" sz="2399" dirty="0">
                <a:solidFill>
                  <a:schemeClr val="tx1"/>
                </a:solidFill>
                <a:latin typeface="Samsung Sharp Sans" pitchFamily="2" charset="0"/>
                <a:ea typeface="Samsung Sharp Sans" pitchFamily="2" charset="0"/>
                <a:cs typeface="Samsung Sharp Sans" pitchFamily="2" charset="0"/>
              </a:rPr>
              <a:t>Descripción del capítulo</a:t>
            </a:r>
            <a:endParaRPr lang="es-ES" dirty="0">
              <a:solidFill>
                <a:schemeClr val="tx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FBE5C4-C5A8-1622-7CEB-CC2AF27AC73B}"/>
              </a:ext>
            </a:extLst>
          </p:cNvPr>
          <p:cNvPicPr>
            <a:picLocks noChangeAspect="1"/>
          </p:cNvPicPr>
          <p:nvPr/>
        </p:nvPicPr>
        <p:blipFill>
          <a:blip r:embed="rId2"/>
          <a:stretch>
            <a:fillRect/>
          </a:stretch>
        </p:blipFill>
        <p:spPr>
          <a:xfrm>
            <a:off x="2609363" y="580149"/>
            <a:ext cx="6973273" cy="6277851"/>
          </a:xfrm>
          <a:prstGeom prst="rect">
            <a:avLst/>
          </a:prstGeom>
        </p:spPr>
      </p:pic>
    </p:spTree>
    <p:extLst>
      <p:ext uri="{BB962C8B-B14F-4D97-AF65-F5344CB8AC3E}">
        <p14:creationId xmlns:p14="http://schemas.microsoft.com/office/powerpoint/2010/main" val="2722647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7" name="Google Shape;1817;p84"/>
          <p:cNvSpPr/>
          <p:nvPr/>
        </p:nvSpPr>
        <p:spPr>
          <a:xfrm>
            <a:off x="360487" y="1051947"/>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Tratamiento de datos categóricos</a:t>
            </a:r>
          </a:p>
        </p:txBody>
      </p:sp>
      <p:sp>
        <p:nvSpPr>
          <p:cNvPr id="1821" name="Google Shape;1821;p84"/>
          <p:cNvSpPr/>
          <p:nvPr/>
        </p:nvSpPr>
        <p:spPr>
          <a:xfrm>
            <a:off x="360488" y="4957426"/>
            <a:ext cx="5154488" cy="1345735"/>
          </a:xfrm>
          <a:prstGeom prst="rect">
            <a:avLst/>
          </a:prstGeom>
          <a:noFill/>
          <a:ln>
            <a:noFill/>
          </a:ln>
        </p:spPr>
        <p:txBody>
          <a:bodyPr spcFirstLastPara="1" wrap="square" lIns="0" tIns="72000" rIns="144000" bIns="72000" anchor="t" anchorCtr="0">
            <a:spAutoFit/>
          </a:bodyPr>
          <a:lstStyle/>
          <a:p>
            <a:pPr marL="182525" indent="-182525" algn="just">
              <a:buClr>
                <a:srgbClr val="193EB0"/>
              </a:buClr>
              <a:buSzPts val="1300"/>
              <a:buFont typeface="Arial"/>
              <a:buChar char="‣"/>
            </a:pPr>
            <a:r>
              <a:rPr lang="es-ES" sz="1300" dirty="0">
                <a:solidFill>
                  <a:srgbClr val="262626"/>
                </a:solidFill>
                <a:latin typeface="SamsungOne 400" pitchFamily="34" charset="0"/>
                <a:ea typeface="SamsungOne 400" pitchFamily="34" charset="0"/>
              </a:rPr>
              <a:t>Los datos de la tabla tienen características que tienen órdenes y no tienen órdenes. </a:t>
            </a:r>
          </a:p>
          <a:p>
            <a:pPr marL="457200" algn="just"/>
            <a:br>
              <a:rPr lang="es-ES" sz="1300" dirty="0">
                <a:solidFill>
                  <a:srgbClr val="262626"/>
                </a:solidFill>
                <a:latin typeface="SamsungOne 400" pitchFamily="34" charset="0"/>
                <a:ea typeface="SamsungOne 400" pitchFamily="34" charset="0"/>
              </a:rPr>
            </a:br>
            <a:r>
              <a:rPr lang="es-ES" sz="1300" dirty="0">
                <a:solidFill>
                  <a:srgbClr val="262626"/>
                </a:solidFill>
                <a:latin typeface="SamsungOne 400" pitchFamily="34" charset="0"/>
                <a:ea typeface="SamsungOne 400" pitchFamily="34" charset="0"/>
              </a:rPr>
              <a:t>El tamaño está ordenado, pero el color no lo está. Por lo tanto, el tamaño se clasifica como escala ordinal mientras que el color es escala nominal.</a:t>
            </a:r>
            <a:endParaRPr lang="es-ES" dirty="0">
              <a:latin typeface="SamsungOne 400" pitchFamily="34" charset="0"/>
              <a:ea typeface="SamsungOne 400" pitchFamily="34" charset="0"/>
            </a:endParaRPr>
          </a:p>
        </p:txBody>
      </p:sp>
      <p:sp>
        <p:nvSpPr>
          <p:cNvPr id="9"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1805;p83"/>
          <p:cNvSpPr/>
          <p:nvPr/>
        </p:nvSpPr>
        <p:spPr>
          <a:xfrm>
            <a:off x="2758372" y="207546"/>
            <a:ext cx="7170720"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1.4. </a:t>
            </a:r>
            <a:r>
              <a:rPr lang="es-ES" sz="1800" dirty="0" err="1">
                <a:solidFill>
                  <a:schemeClr val="lt1"/>
                </a:solidFill>
                <a:latin typeface="Samsung Sharp Sans" pitchFamily="2" charset="0"/>
                <a:ea typeface="Samsung Sharp Sans" pitchFamily="2" charset="0"/>
                <a:cs typeface="Samsung Sharp Sans" pitchFamily="2" charset="0"/>
              </a:rPr>
              <a:t>Preprocesamiento</a:t>
            </a:r>
            <a:r>
              <a:rPr lang="es-ES" sz="1800" dirty="0">
                <a:solidFill>
                  <a:schemeClr val="lt1"/>
                </a:solidFill>
                <a:latin typeface="Samsung Sharp Sans" pitchFamily="2" charset="0"/>
                <a:ea typeface="Samsung Sharp Sans" pitchFamily="2" charset="0"/>
                <a:cs typeface="Samsung Sharp Sans" pitchFamily="2" charset="0"/>
              </a:rPr>
              <a:t> de datos para hacer un buen conjunto de datos de entrenamiento</a:t>
            </a:r>
          </a:p>
        </p:txBody>
      </p:sp>
      <p:pic>
        <p:nvPicPr>
          <p:cNvPr id="2" name="Picture 1">
            <a:extLst>
              <a:ext uri="{FF2B5EF4-FFF2-40B4-BE49-F238E27FC236}">
                <a16:creationId xmlns:a16="http://schemas.microsoft.com/office/drawing/2014/main" id="{52B8C1A6-337E-30B3-16FD-B1864F9BC190}"/>
              </a:ext>
            </a:extLst>
          </p:cNvPr>
          <p:cNvPicPr>
            <a:picLocks noChangeAspect="1"/>
          </p:cNvPicPr>
          <p:nvPr/>
        </p:nvPicPr>
        <p:blipFill>
          <a:blip r:embed="rId3"/>
          <a:srcRect r="40668"/>
          <a:stretch/>
        </p:blipFill>
        <p:spPr>
          <a:xfrm>
            <a:off x="360488" y="1557794"/>
            <a:ext cx="5154488" cy="3109229"/>
          </a:xfrm>
          <a:prstGeom prst="rect">
            <a:avLst/>
          </a:prstGeom>
        </p:spPr>
      </p:pic>
      <p:sp>
        <p:nvSpPr>
          <p:cNvPr id="1831" name="Google Shape;1831;p85"/>
          <p:cNvSpPr/>
          <p:nvPr/>
        </p:nvSpPr>
        <p:spPr>
          <a:xfrm>
            <a:off x="6096000" y="1121338"/>
            <a:ext cx="5915897" cy="745571"/>
          </a:xfrm>
          <a:prstGeom prst="rect">
            <a:avLst/>
          </a:prstGeom>
          <a:noFill/>
          <a:ln>
            <a:noFill/>
          </a:ln>
        </p:spPr>
        <p:txBody>
          <a:bodyPr spcFirstLastPara="1" wrap="square" lIns="0" tIns="72000" rIns="144000" bIns="72000" anchor="t" anchorCtr="0">
            <a:spAutoFit/>
          </a:bodyPr>
          <a:lstStyle/>
          <a:p>
            <a:pPr marL="182526" indent="-182526" algn="just">
              <a:buClr>
                <a:srgbClr val="193EB0"/>
              </a:buClr>
              <a:buSzPts val="1300"/>
              <a:buFont typeface="Arial"/>
              <a:buChar char="‣"/>
            </a:pPr>
            <a:r>
              <a:rPr lang="es-ES" sz="1300">
                <a:solidFill>
                  <a:srgbClr val="262626"/>
                </a:solidFill>
                <a:latin typeface="SamsungOne 400" pitchFamily="34" charset="0"/>
                <a:ea typeface="SamsungOne 400" pitchFamily="34" charset="0"/>
              </a:rPr>
              <a:t>Convertir datos ordenados en valores numéricos. La razón por la que se cambian los datos de texto en datos numéricos es para que un ordenador pueda procesar operaciones aritméticas.</a:t>
            </a:r>
            <a:endParaRPr lang="es-ES">
              <a:latin typeface="SamsungOne 400" pitchFamily="34" charset="0"/>
              <a:ea typeface="SamsungOne 400" pitchFamily="34" charset="0"/>
            </a:endParaRPr>
          </a:p>
        </p:txBody>
      </p:sp>
      <p:pic>
        <p:nvPicPr>
          <p:cNvPr id="6" name="Picture 5">
            <a:extLst>
              <a:ext uri="{FF2B5EF4-FFF2-40B4-BE49-F238E27FC236}">
                <a16:creationId xmlns:a16="http://schemas.microsoft.com/office/drawing/2014/main" id="{1099E873-8F41-931C-EF6B-31DCFF0A9B3B}"/>
              </a:ext>
            </a:extLst>
          </p:cNvPr>
          <p:cNvPicPr>
            <a:picLocks noChangeAspect="1"/>
          </p:cNvPicPr>
          <p:nvPr/>
        </p:nvPicPr>
        <p:blipFill>
          <a:blip r:embed="rId4"/>
          <a:srcRect r="34801"/>
          <a:stretch/>
        </p:blipFill>
        <p:spPr>
          <a:xfrm>
            <a:off x="6343732" y="2145807"/>
            <a:ext cx="5668165" cy="35908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3" name="Google Shape;1843;p86"/>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Tratamiento de datos categóricos</a:t>
            </a:r>
          </a:p>
        </p:txBody>
      </p:sp>
      <p:grpSp>
        <p:nvGrpSpPr>
          <p:cNvPr id="1844" name="Google Shape;1844;p86"/>
          <p:cNvGrpSpPr/>
          <p:nvPr/>
        </p:nvGrpSpPr>
        <p:grpSpPr>
          <a:xfrm>
            <a:off x="1811337" y="1736813"/>
            <a:ext cx="8677276" cy="4535487"/>
            <a:chOff x="666749" y="1773237"/>
            <a:chExt cx="8677276" cy="4535487"/>
          </a:xfrm>
        </p:grpSpPr>
        <p:sp>
          <p:nvSpPr>
            <p:cNvPr id="1845" name="Google Shape;1845;p86"/>
            <p:cNvSpPr/>
            <p:nvPr/>
          </p:nvSpPr>
          <p:spPr>
            <a:xfrm>
              <a:off x="666749" y="1773237"/>
              <a:ext cx="8677276" cy="4535487"/>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1846" name="Google Shape;1846;p86"/>
            <p:cNvPicPr preferRelativeResize="0"/>
            <p:nvPr/>
          </p:nvPicPr>
          <p:blipFill rotWithShape="1">
            <a:blip r:embed="rId3">
              <a:alphaModFix/>
            </a:blip>
            <a:srcRect l="1496" r="18235"/>
            <a:stretch/>
          </p:blipFill>
          <p:spPr>
            <a:xfrm>
              <a:off x="847724" y="1820250"/>
              <a:ext cx="8496301" cy="4445775"/>
            </a:xfrm>
            <a:prstGeom prst="rect">
              <a:avLst/>
            </a:prstGeom>
            <a:noFill/>
            <a:ln>
              <a:noFill/>
            </a:ln>
          </p:spPr>
        </p:pic>
      </p:grpSp>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1" name="Google Shape;1805;p83"/>
          <p:cNvSpPr/>
          <p:nvPr/>
        </p:nvSpPr>
        <p:spPr>
          <a:xfrm>
            <a:off x="2758372" y="207546"/>
            <a:ext cx="7170720"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1.4. </a:t>
            </a:r>
            <a:r>
              <a:rPr lang="es-ES" sz="1800" dirty="0" err="1">
                <a:solidFill>
                  <a:schemeClr val="lt1"/>
                </a:solidFill>
                <a:latin typeface="Samsung Sharp Sans" pitchFamily="2" charset="0"/>
                <a:ea typeface="Samsung Sharp Sans" pitchFamily="2" charset="0"/>
                <a:cs typeface="Samsung Sharp Sans" pitchFamily="2" charset="0"/>
              </a:rPr>
              <a:t>Preprocesamiento</a:t>
            </a:r>
            <a:r>
              <a:rPr lang="es-ES" sz="1800" dirty="0">
                <a:solidFill>
                  <a:schemeClr val="lt1"/>
                </a:solidFill>
                <a:latin typeface="Samsung Sharp Sans" pitchFamily="2" charset="0"/>
                <a:ea typeface="Samsung Sharp Sans" pitchFamily="2" charset="0"/>
                <a:cs typeface="Samsung Sharp Sans" pitchFamily="2" charset="0"/>
              </a:rPr>
              <a:t> de datos para hacer un buen conjunto de datos de entrenamiento</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5" name="Google Shape;1855;p87"/>
          <p:cNvSpPr/>
          <p:nvPr/>
        </p:nvSpPr>
        <p:spPr>
          <a:xfrm>
            <a:off x="274762" y="1123454"/>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Codificación de la etiqueta de clase</a:t>
            </a:r>
          </a:p>
        </p:txBody>
      </p:sp>
      <p:sp>
        <p:nvSpPr>
          <p:cNvPr id="1856" name="Google Shape;1856;p87"/>
          <p:cNvSpPr/>
          <p:nvPr/>
        </p:nvSpPr>
        <p:spPr>
          <a:xfrm>
            <a:off x="274762" y="1564125"/>
            <a:ext cx="6283201" cy="678886"/>
          </a:xfrm>
          <a:prstGeom prst="rect">
            <a:avLst/>
          </a:prstGeom>
          <a:noFill/>
          <a:ln>
            <a:noFill/>
          </a:ln>
        </p:spPr>
        <p:txBody>
          <a:bodyPr spcFirstLastPara="1" wrap="square" lIns="0" tIns="72000" rIns="144000" bIns="72000" anchor="t" anchorCtr="0">
            <a:spAutoFit/>
          </a:bodyPr>
          <a:lstStyle/>
          <a:p>
            <a:pPr marL="182526" indent="-182526">
              <a:buClr>
                <a:srgbClr val="193EB0"/>
              </a:buClr>
              <a:buSzPts val="1300"/>
              <a:buFont typeface="Arial"/>
              <a:buChar char="‣"/>
            </a:pPr>
            <a:r>
              <a:rPr lang="es-ES" dirty="0">
                <a:solidFill>
                  <a:srgbClr val="262626"/>
                </a:solidFill>
                <a:latin typeface="SamsungOne 400" pitchFamily="34" charset="0"/>
                <a:ea typeface="SamsungOne 400" pitchFamily="34" charset="0"/>
              </a:rPr>
              <a:t>La clase se refiere al valor y, que es una columna con un valor real.</a:t>
            </a:r>
            <a:endParaRPr lang="es-ES" sz="1600" dirty="0">
              <a:latin typeface="SamsungOne 400" pitchFamily="34" charset="0"/>
              <a:ea typeface="SamsungOne 400" pitchFamily="34" charset="0"/>
            </a:endParaRPr>
          </a:p>
          <a:p>
            <a:pPr marL="182526" indent="-182526">
              <a:spcBef>
                <a:spcPts val="800"/>
              </a:spcBef>
              <a:buClr>
                <a:srgbClr val="193EB0"/>
              </a:buClr>
              <a:buSzPts val="1300"/>
              <a:buFont typeface="Arial"/>
              <a:buChar char="‣"/>
            </a:pPr>
            <a:r>
              <a:rPr lang="es-ES" dirty="0">
                <a:solidFill>
                  <a:srgbClr val="262626"/>
                </a:solidFill>
                <a:latin typeface="SamsungOne 400" pitchFamily="34" charset="0"/>
                <a:ea typeface="SamsungOne 400" pitchFamily="34" charset="0"/>
              </a:rPr>
              <a:t>Crear un mapeo para convertir la etiqueta de la clase de cadenas a enteros.</a:t>
            </a:r>
          </a:p>
        </p:txBody>
      </p:sp>
      <p:sp>
        <p:nvSpPr>
          <p:cNvPr id="9"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1805;p83"/>
          <p:cNvSpPr/>
          <p:nvPr/>
        </p:nvSpPr>
        <p:spPr>
          <a:xfrm>
            <a:off x="2758372" y="207546"/>
            <a:ext cx="7170720"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1.4. </a:t>
            </a:r>
            <a:r>
              <a:rPr lang="es-ES" sz="1800" dirty="0" err="1">
                <a:solidFill>
                  <a:schemeClr val="lt1"/>
                </a:solidFill>
                <a:latin typeface="Samsung Sharp Sans" pitchFamily="2" charset="0"/>
                <a:ea typeface="Samsung Sharp Sans" pitchFamily="2" charset="0"/>
                <a:cs typeface="Samsung Sharp Sans" pitchFamily="2" charset="0"/>
              </a:rPr>
              <a:t>Preprocesamiento</a:t>
            </a:r>
            <a:r>
              <a:rPr lang="es-ES" sz="1800" dirty="0">
                <a:solidFill>
                  <a:schemeClr val="lt1"/>
                </a:solidFill>
                <a:latin typeface="Samsung Sharp Sans" pitchFamily="2" charset="0"/>
                <a:ea typeface="Samsung Sharp Sans" pitchFamily="2" charset="0"/>
                <a:cs typeface="Samsung Sharp Sans" pitchFamily="2" charset="0"/>
              </a:rPr>
              <a:t> de datos para hacer un buen conjunto de datos de entrenamiento</a:t>
            </a:r>
          </a:p>
        </p:txBody>
      </p:sp>
      <p:pic>
        <p:nvPicPr>
          <p:cNvPr id="2" name="Picture 1">
            <a:extLst>
              <a:ext uri="{FF2B5EF4-FFF2-40B4-BE49-F238E27FC236}">
                <a16:creationId xmlns:a16="http://schemas.microsoft.com/office/drawing/2014/main" id="{464F6953-9C2F-BF7F-DA82-A2A7D4639F37}"/>
              </a:ext>
            </a:extLst>
          </p:cNvPr>
          <p:cNvPicPr>
            <a:picLocks noChangeAspect="1"/>
          </p:cNvPicPr>
          <p:nvPr/>
        </p:nvPicPr>
        <p:blipFill>
          <a:blip r:embed="rId3"/>
          <a:srcRect r="55369"/>
          <a:stretch/>
        </p:blipFill>
        <p:spPr>
          <a:xfrm>
            <a:off x="700611" y="2630659"/>
            <a:ext cx="4115522" cy="3103887"/>
          </a:xfrm>
          <a:prstGeom prst="rect">
            <a:avLst/>
          </a:prstGeom>
        </p:spPr>
      </p:pic>
      <p:sp>
        <p:nvSpPr>
          <p:cNvPr id="1869" name="Google Shape;1869;p88"/>
          <p:cNvSpPr/>
          <p:nvPr/>
        </p:nvSpPr>
        <p:spPr>
          <a:xfrm>
            <a:off x="6495853" y="1610962"/>
            <a:ext cx="8632825" cy="345461"/>
          </a:xfrm>
          <a:prstGeom prst="rect">
            <a:avLst/>
          </a:prstGeom>
          <a:noFill/>
          <a:ln>
            <a:noFill/>
          </a:ln>
        </p:spPr>
        <p:txBody>
          <a:bodyPr spcFirstLastPara="1" wrap="square" lIns="0" tIns="72000" rIns="144000" bIns="72000" anchor="t" anchorCtr="0">
            <a:spAutoFit/>
          </a:bodyPr>
          <a:lstStyle/>
          <a:p>
            <a:pPr marL="182526" indent="-182526">
              <a:buClr>
                <a:srgbClr val="193EB0"/>
              </a:buClr>
              <a:buSzPts val="1300"/>
              <a:buFont typeface="Arial"/>
              <a:buChar char="‣"/>
            </a:pPr>
            <a:r>
              <a:rPr lang="es-ES" sz="1300" dirty="0">
                <a:solidFill>
                  <a:srgbClr val="262626"/>
                </a:solidFill>
                <a:latin typeface="SamsungOne 400" pitchFamily="34" charset="0"/>
                <a:ea typeface="SamsungOne 400" pitchFamily="34" charset="0"/>
              </a:rPr>
              <a:t>'enumerar' crea un objeto con un índice.</a:t>
            </a:r>
            <a:endParaRPr lang="es-ES" dirty="0">
              <a:latin typeface="SamsungOne 400" pitchFamily="34" charset="0"/>
              <a:ea typeface="SamsungOne 400" pitchFamily="34" charset="0"/>
            </a:endParaRPr>
          </a:p>
        </p:txBody>
      </p:sp>
      <p:sp>
        <p:nvSpPr>
          <p:cNvPr id="1873" name="Google Shape;1873;p88"/>
          <p:cNvSpPr/>
          <p:nvPr/>
        </p:nvSpPr>
        <p:spPr>
          <a:xfrm>
            <a:off x="5515174" y="4120390"/>
            <a:ext cx="8632825" cy="345461"/>
          </a:xfrm>
          <a:prstGeom prst="rect">
            <a:avLst/>
          </a:prstGeom>
          <a:noFill/>
          <a:ln>
            <a:noFill/>
          </a:ln>
        </p:spPr>
        <p:txBody>
          <a:bodyPr spcFirstLastPara="1" wrap="square" lIns="0" tIns="72000" rIns="144000" bIns="72000" anchor="t" anchorCtr="0">
            <a:spAutoFit/>
          </a:bodyPr>
          <a:lstStyle/>
          <a:p>
            <a:pPr marL="182526" indent="-182526">
              <a:buClr>
                <a:srgbClr val="193EB0"/>
              </a:buClr>
              <a:buSzPts val="1300"/>
              <a:buFont typeface="Arial"/>
              <a:buChar char="‣"/>
            </a:pPr>
            <a:r>
              <a:rPr lang="es-ES" sz="1300" dirty="0">
                <a:solidFill>
                  <a:srgbClr val="262626"/>
                </a:solidFill>
                <a:latin typeface="SamsungOne 400" pitchFamily="34" charset="0"/>
                <a:ea typeface="SamsungOne 400" pitchFamily="34" charset="0"/>
              </a:rPr>
              <a:t>'enumerar' crea un objeto con un índice.</a:t>
            </a:r>
            <a:endParaRPr lang="es-ES" dirty="0">
              <a:latin typeface="SamsungOne 400" pitchFamily="34" charset="0"/>
              <a:ea typeface="SamsungOne 400" pitchFamily="34" charset="0"/>
            </a:endParaRPr>
          </a:p>
        </p:txBody>
      </p:sp>
      <p:pic>
        <p:nvPicPr>
          <p:cNvPr id="3" name="Picture 2">
            <a:extLst>
              <a:ext uri="{FF2B5EF4-FFF2-40B4-BE49-F238E27FC236}">
                <a16:creationId xmlns:a16="http://schemas.microsoft.com/office/drawing/2014/main" id="{B10CD6E6-9175-A26D-0F82-3FEDE6CA26FD}"/>
              </a:ext>
            </a:extLst>
          </p:cNvPr>
          <p:cNvPicPr>
            <a:picLocks noChangeAspect="1"/>
          </p:cNvPicPr>
          <p:nvPr/>
        </p:nvPicPr>
        <p:blipFill>
          <a:blip r:embed="rId4"/>
          <a:srcRect r="35268"/>
          <a:stretch/>
        </p:blipFill>
        <p:spPr>
          <a:xfrm>
            <a:off x="6495853" y="2039565"/>
            <a:ext cx="5623646" cy="1841152"/>
          </a:xfrm>
          <a:prstGeom prst="rect">
            <a:avLst/>
          </a:prstGeom>
        </p:spPr>
      </p:pic>
      <p:pic>
        <p:nvPicPr>
          <p:cNvPr id="7" name="Picture 6">
            <a:extLst>
              <a:ext uri="{FF2B5EF4-FFF2-40B4-BE49-F238E27FC236}">
                <a16:creationId xmlns:a16="http://schemas.microsoft.com/office/drawing/2014/main" id="{B6070C2B-7AF6-2AAD-12D3-BCDD0FE8627B}"/>
              </a:ext>
            </a:extLst>
          </p:cNvPr>
          <p:cNvPicPr>
            <a:picLocks noChangeAspect="1"/>
          </p:cNvPicPr>
          <p:nvPr/>
        </p:nvPicPr>
        <p:blipFill>
          <a:blip r:embed="rId5"/>
          <a:srcRect r="12766"/>
          <a:stretch/>
        </p:blipFill>
        <p:spPr>
          <a:xfrm>
            <a:off x="5515174" y="4465851"/>
            <a:ext cx="6676826" cy="122999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5" name="Google Shape;1885;p89"/>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Codificación de la etiqueta de clase</a:t>
            </a:r>
          </a:p>
        </p:txBody>
      </p:sp>
      <p:sp>
        <p:nvSpPr>
          <p:cNvPr id="1886" name="Google Shape;1886;p89"/>
          <p:cNvSpPr/>
          <p:nvPr/>
        </p:nvSpPr>
        <p:spPr>
          <a:xfrm>
            <a:off x="1815850" y="1700809"/>
            <a:ext cx="8632825" cy="345461"/>
          </a:xfrm>
          <a:prstGeom prst="rect">
            <a:avLst/>
          </a:prstGeom>
          <a:noFill/>
          <a:ln>
            <a:noFill/>
          </a:ln>
        </p:spPr>
        <p:txBody>
          <a:bodyPr spcFirstLastPara="1" wrap="square" lIns="0" tIns="72000" rIns="144000" bIns="72000" anchor="t" anchorCtr="0">
            <a:spAutoFit/>
          </a:bodyPr>
          <a:lstStyle/>
          <a:p>
            <a:pPr marL="182526" indent="-182526">
              <a:buClr>
                <a:srgbClr val="193EB0"/>
              </a:buClr>
              <a:buSzPts val="1300"/>
              <a:buFont typeface="Arial"/>
              <a:buChar char="‣"/>
            </a:pPr>
            <a:r>
              <a:rPr lang="es-ES" sz="1300">
                <a:solidFill>
                  <a:srgbClr val="262626"/>
                </a:solidFill>
                <a:latin typeface="SamsungOne 400" pitchFamily="34" charset="0"/>
                <a:ea typeface="SamsungOne 400" pitchFamily="34" charset="0"/>
              </a:rPr>
              <a:t>'enumerar' crea un objeto con un índice.</a:t>
            </a:r>
            <a:endParaRPr lang="es-ES">
              <a:latin typeface="SamsungOne 400" pitchFamily="34" charset="0"/>
              <a:ea typeface="SamsungOne 400" pitchFamily="34" charset="0"/>
            </a:endParaRPr>
          </a:p>
        </p:txBody>
      </p:sp>
      <p:grpSp>
        <p:nvGrpSpPr>
          <p:cNvPr id="1887" name="Google Shape;1887;p89"/>
          <p:cNvGrpSpPr/>
          <p:nvPr/>
        </p:nvGrpSpPr>
        <p:grpSpPr>
          <a:xfrm>
            <a:off x="1811337" y="2112745"/>
            <a:ext cx="8677276" cy="2375842"/>
            <a:chOff x="666749" y="1773239"/>
            <a:chExt cx="8677276" cy="2375842"/>
          </a:xfrm>
        </p:grpSpPr>
        <p:sp>
          <p:nvSpPr>
            <p:cNvPr id="1888" name="Google Shape;1888;p89"/>
            <p:cNvSpPr/>
            <p:nvPr/>
          </p:nvSpPr>
          <p:spPr>
            <a:xfrm>
              <a:off x="666749" y="1773239"/>
              <a:ext cx="8677276" cy="2375842"/>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1889" name="Google Shape;1889;p89"/>
            <p:cNvPicPr preferRelativeResize="0"/>
            <p:nvPr/>
          </p:nvPicPr>
          <p:blipFill rotWithShape="1">
            <a:blip r:embed="rId3">
              <a:alphaModFix/>
            </a:blip>
            <a:srcRect l="1446" r="20873"/>
            <a:stretch/>
          </p:blipFill>
          <p:spPr>
            <a:xfrm>
              <a:off x="847724" y="1844824"/>
              <a:ext cx="8496301" cy="2203112"/>
            </a:xfrm>
            <a:prstGeom prst="rect">
              <a:avLst/>
            </a:prstGeom>
            <a:noFill/>
            <a:ln>
              <a:noFill/>
            </a:ln>
          </p:spPr>
        </p:pic>
      </p:grpSp>
      <p:grpSp>
        <p:nvGrpSpPr>
          <p:cNvPr id="1890" name="Google Shape;1890;p89"/>
          <p:cNvGrpSpPr/>
          <p:nvPr/>
        </p:nvGrpSpPr>
        <p:grpSpPr>
          <a:xfrm>
            <a:off x="1811339" y="4617638"/>
            <a:ext cx="8677275" cy="755579"/>
            <a:chOff x="559817" y="3081410"/>
            <a:chExt cx="8677275" cy="755579"/>
          </a:xfrm>
        </p:grpSpPr>
        <p:sp>
          <p:nvSpPr>
            <p:cNvPr id="1891" name="Google Shape;1891;p89"/>
            <p:cNvSpPr/>
            <p:nvPr/>
          </p:nvSpPr>
          <p:spPr>
            <a:xfrm>
              <a:off x="559817" y="3081410"/>
              <a:ext cx="8677275" cy="755579"/>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1892" name="Google Shape;1892;p89" descr="Byte - Free electronics icons"/>
            <p:cNvPicPr preferRelativeResize="0"/>
            <p:nvPr/>
          </p:nvPicPr>
          <p:blipFill rotWithShape="1">
            <a:blip r:embed="rId4">
              <a:alphaModFix/>
            </a:blip>
            <a:srcRect l="13871" t="-7084" r="14480" b="-5938"/>
            <a:stretch/>
          </p:blipFill>
          <p:spPr>
            <a:xfrm>
              <a:off x="676852" y="3200897"/>
              <a:ext cx="295715" cy="244889"/>
            </a:xfrm>
            <a:prstGeom prst="rect">
              <a:avLst/>
            </a:prstGeom>
            <a:noFill/>
            <a:ln>
              <a:noFill/>
            </a:ln>
          </p:spPr>
        </p:pic>
        <p:sp>
          <p:nvSpPr>
            <p:cNvPr id="1893" name="Google Shape;1893;p89"/>
            <p:cNvSpPr txBox="1"/>
            <p:nvPr/>
          </p:nvSpPr>
          <p:spPr>
            <a:xfrm>
              <a:off x="907642" y="3168076"/>
              <a:ext cx="862665" cy="292388"/>
            </a:xfrm>
            <a:prstGeom prst="rect">
              <a:avLst/>
            </a:prstGeom>
            <a:noFill/>
            <a:ln>
              <a:noFill/>
            </a:ln>
          </p:spPr>
          <p:txBody>
            <a:bodyPr spcFirstLastPara="1" wrap="square" lIns="91425" tIns="45700" rIns="91425" bIns="45700" anchor="t" anchorCtr="0">
              <a:spAutoFit/>
            </a:bodyPr>
            <a:lstStyle/>
            <a:p>
              <a:pPr>
                <a:buSzPts val="1300"/>
              </a:pPr>
              <a:r>
                <a:rPr lang="es-ES" sz="1300" b="1">
                  <a:solidFill>
                    <a:srgbClr val="262626"/>
                  </a:solidFill>
                  <a:latin typeface="SamsungOne 400" pitchFamily="34" charset="0"/>
                  <a:ea typeface="SamsungOne 400" pitchFamily="34" charset="0"/>
                </a:rPr>
                <a:t>Línea 62</a:t>
              </a:r>
              <a:endParaRPr lang="es-ES">
                <a:latin typeface="SamsungOne 400" pitchFamily="34" charset="0"/>
                <a:ea typeface="SamsungOne 400" pitchFamily="34" charset="0"/>
              </a:endParaRPr>
            </a:p>
          </p:txBody>
        </p:sp>
        <p:sp>
          <p:nvSpPr>
            <p:cNvPr id="1894" name="Google Shape;1894;p89"/>
            <p:cNvSpPr txBox="1"/>
            <p:nvPr/>
          </p:nvSpPr>
          <p:spPr>
            <a:xfrm>
              <a:off x="1036273" y="3467475"/>
              <a:ext cx="8167303" cy="215444"/>
            </a:xfrm>
            <a:prstGeom prst="rect">
              <a:avLst/>
            </a:prstGeom>
            <a:noFill/>
            <a:ln>
              <a:noFill/>
            </a:ln>
          </p:spPr>
          <p:txBody>
            <a:bodyPr spcFirstLastPara="1" wrap="square" lIns="0" tIns="0" rIns="0" bIns="0" anchor="t" anchorCtr="0">
              <a:spAutoFit/>
            </a:bodyPr>
            <a:lstStyle/>
            <a:p>
              <a:pPr marL="182563" indent="-182563">
                <a:buClr>
                  <a:srgbClr val="262626"/>
                </a:buClr>
                <a:buSzPts val="1400"/>
                <a:buFont typeface="Arial"/>
                <a:buChar char="•"/>
              </a:pPr>
              <a:r>
                <a:rPr lang="es-ES">
                  <a:solidFill>
                    <a:srgbClr val="262626"/>
                  </a:solidFill>
                  <a:latin typeface="SamsungOne 400" pitchFamily="34" charset="0"/>
                  <a:ea typeface="SamsungOne 400" pitchFamily="34" charset="0"/>
                </a:rPr>
                <a:t>Cambiar la etiqueta de la clase de cadenas a enteros.</a:t>
              </a:r>
            </a:p>
          </p:txBody>
        </p:sp>
      </p:grpSp>
      <p:sp>
        <p:nvSpPr>
          <p:cNvPr id="14"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7" name="Google Shape;1805;p83"/>
          <p:cNvSpPr/>
          <p:nvPr/>
        </p:nvSpPr>
        <p:spPr>
          <a:xfrm>
            <a:off x="2758372" y="207546"/>
            <a:ext cx="7170720"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1.4. </a:t>
            </a:r>
            <a:r>
              <a:rPr lang="es-ES" sz="1800" dirty="0" err="1">
                <a:solidFill>
                  <a:schemeClr val="lt1"/>
                </a:solidFill>
                <a:latin typeface="Samsung Sharp Sans" pitchFamily="2" charset="0"/>
                <a:ea typeface="Samsung Sharp Sans" pitchFamily="2" charset="0"/>
                <a:cs typeface="Samsung Sharp Sans" pitchFamily="2" charset="0"/>
              </a:rPr>
              <a:t>Preprocesamiento</a:t>
            </a:r>
            <a:r>
              <a:rPr lang="es-ES" sz="1800" dirty="0">
                <a:solidFill>
                  <a:schemeClr val="lt1"/>
                </a:solidFill>
                <a:latin typeface="Samsung Sharp Sans" pitchFamily="2" charset="0"/>
                <a:ea typeface="Samsung Sharp Sans" pitchFamily="2" charset="0"/>
                <a:cs typeface="Samsung Sharp Sans" pitchFamily="2" charset="0"/>
              </a:rPr>
              <a:t> de datos para hacer un buen conjunto de datos de entrenamiento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3" name="Google Shape;1903;p90"/>
          <p:cNvSpPr/>
          <p:nvPr/>
        </p:nvSpPr>
        <p:spPr>
          <a:xfrm>
            <a:off x="217612" y="1123454"/>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Codificación de la etiqueta de clase</a:t>
            </a:r>
          </a:p>
        </p:txBody>
      </p:sp>
      <p:sp>
        <p:nvSpPr>
          <p:cNvPr id="1904" name="Google Shape;1904;p90"/>
          <p:cNvSpPr/>
          <p:nvPr/>
        </p:nvSpPr>
        <p:spPr>
          <a:xfrm>
            <a:off x="355351" y="1412775"/>
            <a:ext cx="5740650" cy="545516"/>
          </a:xfrm>
          <a:prstGeom prst="rect">
            <a:avLst/>
          </a:prstGeom>
          <a:noFill/>
          <a:ln>
            <a:noFill/>
          </a:ln>
        </p:spPr>
        <p:txBody>
          <a:bodyPr spcFirstLastPara="1" wrap="square" lIns="0" tIns="72000" rIns="144000" bIns="72000" anchor="t" anchorCtr="0">
            <a:spAutoFit/>
          </a:bodyPr>
          <a:lstStyle/>
          <a:p>
            <a:pPr marL="182526" indent="-182526" algn="just">
              <a:buClr>
                <a:srgbClr val="193EB0"/>
              </a:buClr>
              <a:buSzPts val="1300"/>
              <a:buFont typeface="Arial"/>
              <a:buChar char="‣"/>
            </a:pPr>
            <a:r>
              <a:rPr lang="es-ES" sz="1300" dirty="0">
                <a:solidFill>
                  <a:srgbClr val="262626"/>
                </a:solidFill>
                <a:latin typeface="SamsungOne 400" pitchFamily="34" charset="0"/>
                <a:ea typeface="SamsungOne 400" pitchFamily="34" charset="0"/>
              </a:rPr>
              <a:t>Dado que el método de la diapositiva anterior es bastante inconveniente, </a:t>
            </a:r>
            <a:r>
              <a:rPr lang="es-ES" sz="1300" dirty="0" err="1">
                <a:solidFill>
                  <a:srgbClr val="262626"/>
                </a:solidFill>
                <a:latin typeface="SamsungOne 400" pitchFamily="34" charset="0"/>
                <a:ea typeface="SamsungOne 400" pitchFamily="34" charset="0"/>
              </a:rPr>
              <a:t>scikit-learn</a:t>
            </a:r>
            <a:r>
              <a:rPr lang="es-ES" sz="1300" dirty="0">
                <a:solidFill>
                  <a:srgbClr val="262626"/>
                </a:solidFill>
                <a:latin typeface="SamsungOne 400" pitchFamily="34" charset="0"/>
                <a:ea typeface="SamsungOne 400" pitchFamily="34" charset="0"/>
              </a:rPr>
              <a:t> soporta </a:t>
            </a:r>
            <a:r>
              <a:rPr lang="es-ES" sz="1300" dirty="0" err="1">
                <a:solidFill>
                  <a:srgbClr val="262626"/>
                </a:solidFill>
                <a:latin typeface="SamsungOne 400" pitchFamily="34" charset="0"/>
                <a:ea typeface="SamsungOne 400" pitchFamily="34" charset="0"/>
              </a:rPr>
              <a:t>LabelEncoder</a:t>
            </a:r>
            <a:r>
              <a:rPr lang="es-ES" sz="1300" dirty="0">
                <a:solidFill>
                  <a:srgbClr val="262626"/>
                </a:solidFill>
                <a:latin typeface="SamsungOne 400" pitchFamily="34" charset="0"/>
                <a:ea typeface="SamsungOne 400" pitchFamily="34" charset="0"/>
              </a:rPr>
              <a:t> para una fácil conversión. </a:t>
            </a:r>
            <a:endParaRPr lang="es-ES" dirty="0">
              <a:latin typeface="SamsungOne 400" pitchFamily="34" charset="0"/>
              <a:ea typeface="SamsungOne 400" pitchFamily="34" charset="0"/>
            </a:endParaRPr>
          </a:p>
        </p:txBody>
      </p:sp>
      <p:sp>
        <p:nvSpPr>
          <p:cNvPr id="9"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1805;p83"/>
          <p:cNvSpPr/>
          <p:nvPr/>
        </p:nvSpPr>
        <p:spPr>
          <a:xfrm>
            <a:off x="2758372" y="207546"/>
            <a:ext cx="7170720"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1.4. </a:t>
            </a:r>
            <a:r>
              <a:rPr lang="es-ES" sz="1800" dirty="0" err="1">
                <a:solidFill>
                  <a:schemeClr val="lt1"/>
                </a:solidFill>
                <a:latin typeface="Samsung Sharp Sans" pitchFamily="2" charset="0"/>
                <a:ea typeface="Samsung Sharp Sans" pitchFamily="2" charset="0"/>
                <a:cs typeface="Samsung Sharp Sans" pitchFamily="2" charset="0"/>
              </a:rPr>
              <a:t>Preprocesamiento</a:t>
            </a:r>
            <a:r>
              <a:rPr lang="es-ES" sz="1800" dirty="0">
                <a:solidFill>
                  <a:schemeClr val="lt1"/>
                </a:solidFill>
                <a:latin typeface="Samsung Sharp Sans" pitchFamily="2" charset="0"/>
                <a:ea typeface="Samsung Sharp Sans" pitchFamily="2" charset="0"/>
                <a:cs typeface="Samsung Sharp Sans" pitchFamily="2" charset="0"/>
              </a:rPr>
              <a:t> de datos para hacer un buen conjunto de datos de entrenamiento</a:t>
            </a:r>
          </a:p>
        </p:txBody>
      </p:sp>
      <p:pic>
        <p:nvPicPr>
          <p:cNvPr id="2" name="Picture 1">
            <a:extLst>
              <a:ext uri="{FF2B5EF4-FFF2-40B4-BE49-F238E27FC236}">
                <a16:creationId xmlns:a16="http://schemas.microsoft.com/office/drawing/2014/main" id="{4B9A4D1E-DD06-9DBB-5920-D6D4628B7935}"/>
              </a:ext>
            </a:extLst>
          </p:cNvPr>
          <p:cNvPicPr>
            <a:picLocks noChangeAspect="1"/>
          </p:cNvPicPr>
          <p:nvPr/>
        </p:nvPicPr>
        <p:blipFill>
          <a:blip r:embed="rId3"/>
          <a:srcRect r="39476"/>
          <a:stretch/>
        </p:blipFill>
        <p:spPr>
          <a:xfrm>
            <a:off x="355351" y="2032168"/>
            <a:ext cx="5258050" cy="3139712"/>
          </a:xfrm>
          <a:prstGeom prst="rect">
            <a:avLst/>
          </a:prstGeom>
        </p:spPr>
      </p:pic>
      <p:sp>
        <p:nvSpPr>
          <p:cNvPr id="1916" name="Google Shape;1916;p91"/>
          <p:cNvSpPr/>
          <p:nvPr/>
        </p:nvSpPr>
        <p:spPr>
          <a:xfrm>
            <a:off x="6096000" y="2436679"/>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af-ZA">
                <a:solidFill>
                  <a:schemeClr val="dk1"/>
                </a:solidFill>
                <a:latin typeface="Samsung Sharp Sans" pitchFamily="2" charset="0"/>
                <a:ea typeface="Samsung Sharp Sans" pitchFamily="2" charset="0"/>
                <a:cs typeface="Samsung Sharp Sans" pitchFamily="2" charset="0"/>
              </a:rPr>
              <a:t>Codificación de la etiqueta de clase</a:t>
            </a:r>
          </a:p>
        </p:txBody>
      </p:sp>
      <p:pic>
        <p:nvPicPr>
          <p:cNvPr id="8" name="Picture 7">
            <a:extLst>
              <a:ext uri="{FF2B5EF4-FFF2-40B4-BE49-F238E27FC236}">
                <a16:creationId xmlns:a16="http://schemas.microsoft.com/office/drawing/2014/main" id="{16EC508C-46C0-A377-90D9-262F03828DA6}"/>
              </a:ext>
            </a:extLst>
          </p:cNvPr>
          <p:cNvPicPr>
            <a:picLocks noChangeAspect="1"/>
          </p:cNvPicPr>
          <p:nvPr/>
        </p:nvPicPr>
        <p:blipFill>
          <a:blip r:embed="rId4"/>
          <a:srcRect l="3912" t="21070" r="46250"/>
          <a:stretch/>
        </p:blipFill>
        <p:spPr>
          <a:xfrm>
            <a:off x="6343732" y="2895600"/>
            <a:ext cx="4636494" cy="20162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9" name="Google Shape;1929;p92"/>
          <p:cNvSpPr/>
          <p:nvPr/>
        </p:nvSpPr>
        <p:spPr>
          <a:xfrm>
            <a:off x="311886" y="1089387"/>
            <a:ext cx="9004986" cy="615553"/>
          </a:xfrm>
          <a:prstGeom prst="rect">
            <a:avLst/>
          </a:prstGeom>
          <a:noFill/>
          <a:ln>
            <a:noFill/>
          </a:ln>
        </p:spPr>
        <p:txBody>
          <a:bodyPr spcFirstLastPara="1" wrap="square" lIns="0" tIns="0" rIns="0" bIns="0" anchor="t" anchorCtr="0">
            <a:spAutoFit/>
          </a:bodyPr>
          <a:lstStyle/>
          <a:p>
            <a:pPr algn="just">
              <a:buSzPts val="2400"/>
            </a:pPr>
            <a:r>
              <a:rPr lang="es-ES" sz="2000" dirty="0">
                <a:solidFill>
                  <a:srgbClr val="0C0C0C"/>
                </a:solidFill>
                <a:latin typeface="Samsung Sharp Sans" pitchFamily="2" charset="0"/>
                <a:ea typeface="Samsung Sharp Sans" pitchFamily="2" charset="0"/>
                <a:cs typeface="Samsung Sharp Sans" pitchFamily="2" charset="0"/>
              </a:rPr>
              <a:t>Aplicación de la codificación de una sola vez a una característica desordenada</a:t>
            </a:r>
          </a:p>
        </p:txBody>
      </p:sp>
      <p:sp>
        <p:nvSpPr>
          <p:cNvPr id="1930" name="Google Shape;1930;p92"/>
          <p:cNvSpPr/>
          <p:nvPr/>
        </p:nvSpPr>
        <p:spPr>
          <a:xfrm>
            <a:off x="432579" y="1880680"/>
            <a:ext cx="10056034" cy="430887"/>
          </a:xfrm>
          <a:prstGeom prst="rect">
            <a:avLst/>
          </a:prstGeom>
          <a:noFill/>
          <a:ln>
            <a:noFill/>
          </a:ln>
        </p:spPr>
        <p:txBody>
          <a:bodyPr spcFirstLastPara="1" wrap="square" lIns="0" tIns="0" rIns="0" bIns="0" anchor="t" anchorCtr="0">
            <a:spAutoFit/>
          </a:bodyPr>
          <a:lstStyle/>
          <a:p>
            <a:pPr marL="115888" indent="-103188" algn="just">
              <a:buClr>
                <a:srgbClr val="A5A5A5"/>
              </a:buClr>
              <a:buSzPts val="1480"/>
              <a:buFont typeface="Arial"/>
              <a:buChar char="•"/>
            </a:pPr>
            <a:r>
              <a:rPr lang="es-ES" dirty="0">
                <a:solidFill>
                  <a:schemeClr val="dk1"/>
                </a:solidFill>
                <a:latin typeface="SamsungOne 400" pitchFamily="34" charset="0"/>
                <a:ea typeface="SamsungOne 400" pitchFamily="34" charset="0"/>
              </a:rPr>
              <a:t>Hay casos en los que no es posible utilizar directamente los datos categóricos para el algoritmo de aprendizaje automático, como el análisis de regresión, etc., y si es así, se requiere la conversión para ser reconocido por un ordenador.</a:t>
            </a:r>
            <a:endParaRPr lang="es-ES" dirty="0">
              <a:latin typeface="SamsungOne 400" pitchFamily="34" charset="0"/>
              <a:ea typeface="SamsungOne 400" pitchFamily="34" charset="0"/>
            </a:endParaRPr>
          </a:p>
        </p:txBody>
      </p:sp>
      <p:sp>
        <p:nvSpPr>
          <p:cNvPr id="1931" name="Google Shape;1931;p92"/>
          <p:cNvSpPr/>
          <p:nvPr/>
        </p:nvSpPr>
        <p:spPr>
          <a:xfrm>
            <a:off x="684072" y="2487307"/>
            <a:ext cx="9245020" cy="1627863"/>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dirty="0">
                <a:solidFill>
                  <a:srgbClr val="262626"/>
                </a:solidFill>
                <a:latin typeface="SamsungOne 400" pitchFamily="34" charset="0"/>
                <a:ea typeface="SamsungOne 400" pitchFamily="34" charset="0"/>
              </a:rPr>
              <a:t>En estos casos, utilice una variable ficticia que se exprese como 0 o 1. 0 o 1 no representa que el número sea grande o pequeño, sino que muestra si una determinada característica está presente o no.</a:t>
            </a:r>
            <a:endParaRPr lang="es-ES" sz="1600" dirty="0">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dirty="0">
                <a:solidFill>
                  <a:srgbClr val="262626"/>
                </a:solidFill>
                <a:latin typeface="SamsungOne 400" pitchFamily="34" charset="0"/>
                <a:ea typeface="SamsungOne 400" pitchFamily="34" charset="0"/>
              </a:rPr>
              <a:t>Si una determinada característica está presente, se expresa como 1 y si no se encuentra, se clasifica como 0. Asimismo, la codificación de un solo punto es la conversión de datos categóricos en un vector caliente que consta de 0 o 1 que puede ser reconocido por un ordenador.</a:t>
            </a:r>
            <a:endParaRPr lang="es-ES" sz="1600" dirty="0">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dirty="0">
                <a:solidFill>
                  <a:srgbClr val="262626"/>
                </a:solidFill>
                <a:latin typeface="SamsungOne 400" pitchFamily="34" charset="0"/>
                <a:ea typeface="SamsungOne 400" pitchFamily="34" charset="0"/>
              </a:rPr>
              <a:t>Practica con el objeto </a:t>
            </a:r>
            <a:r>
              <a:rPr lang="es-ES" dirty="0" err="1">
                <a:solidFill>
                  <a:srgbClr val="262626"/>
                </a:solidFill>
                <a:latin typeface="SamsungOne 400" pitchFamily="34" charset="0"/>
                <a:ea typeface="SamsungOne 400" pitchFamily="34" charset="0"/>
              </a:rPr>
              <a:t>iris.target</a:t>
            </a:r>
            <a:r>
              <a:rPr lang="es-ES" dirty="0">
                <a:solidFill>
                  <a:srgbClr val="262626"/>
                </a:solidFill>
                <a:latin typeface="SamsungOne 400" pitchFamily="34" charset="0"/>
                <a:ea typeface="SamsungOne 400" pitchFamily="34" charset="0"/>
              </a:rPr>
              <a:t>.</a:t>
            </a:r>
            <a:endParaRPr lang="es-ES" sz="1600" dirty="0">
              <a:latin typeface="SamsungOne 400" pitchFamily="34" charset="0"/>
              <a:ea typeface="SamsungOne 400" pitchFamily="34" charset="0"/>
            </a:endParaRPr>
          </a:p>
        </p:txBody>
      </p:sp>
      <p:sp>
        <p:nvSpPr>
          <p:cNvPr id="10"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3" name="Google Shape;1805;p83"/>
          <p:cNvSpPr/>
          <p:nvPr/>
        </p:nvSpPr>
        <p:spPr>
          <a:xfrm>
            <a:off x="2758372" y="207546"/>
            <a:ext cx="7170720"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1.4. </a:t>
            </a:r>
            <a:r>
              <a:rPr lang="es-ES" sz="1800" dirty="0" err="1">
                <a:solidFill>
                  <a:schemeClr val="lt1"/>
                </a:solidFill>
                <a:latin typeface="Samsung Sharp Sans" pitchFamily="2" charset="0"/>
                <a:ea typeface="Samsung Sharp Sans" pitchFamily="2" charset="0"/>
                <a:cs typeface="Samsung Sharp Sans" pitchFamily="2" charset="0"/>
              </a:rPr>
              <a:t>Preprocesamiento</a:t>
            </a:r>
            <a:r>
              <a:rPr lang="es-ES" sz="1800" dirty="0">
                <a:solidFill>
                  <a:schemeClr val="lt1"/>
                </a:solidFill>
                <a:latin typeface="Samsung Sharp Sans" pitchFamily="2" charset="0"/>
                <a:ea typeface="Samsung Sharp Sans" pitchFamily="2" charset="0"/>
                <a:cs typeface="Samsung Sharp Sans" pitchFamily="2" charset="0"/>
              </a:rPr>
              <a:t> de datos para hacer un buen conjunto de datos de entrenamiento</a:t>
            </a:r>
          </a:p>
        </p:txBody>
      </p:sp>
      <p:pic>
        <p:nvPicPr>
          <p:cNvPr id="5" name="Picture 4">
            <a:extLst>
              <a:ext uri="{FF2B5EF4-FFF2-40B4-BE49-F238E27FC236}">
                <a16:creationId xmlns:a16="http://schemas.microsoft.com/office/drawing/2014/main" id="{C9FA6CAC-791C-198B-884A-17CD5EB7542F}"/>
              </a:ext>
            </a:extLst>
          </p:cNvPr>
          <p:cNvPicPr>
            <a:picLocks noChangeAspect="1"/>
          </p:cNvPicPr>
          <p:nvPr/>
        </p:nvPicPr>
        <p:blipFill>
          <a:blip r:embed="rId3"/>
          <a:srcRect r="31155"/>
          <a:stretch/>
        </p:blipFill>
        <p:spPr>
          <a:xfrm>
            <a:off x="783975" y="4302848"/>
            <a:ext cx="5985125" cy="156071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grpSp>
        <p:nvGrpSpPr>
          <p:cNvPr id="1970" name="Google Shape;1970;p95"/>
          <p:cNvGrpSpPr/>
          <p:nvPr/>
        </p:nvGrpSpPr>
        <p:grpSpPr>
          <a:xfrm>
            <a:off x="1811337" y="1952837"/>
            <a:ext cx="8677276" cy="3126311"/>
            <a:chOff x="666749" y="2102889"/>
            <a:chExt cx="8677276" cy="3126311"/>
          </a:xfrm>
        </p:grpSpPr>
        <p:sp>
          <p:nvSpPr>
            <p:cNvPr id="1971" name="Google Shape;1971;p95"/>
            <p:cNvSpPr/>
            <p:nvPr/>
          </p:nvSpPr>
          <p:spPr>
            <a:xfrm>
              <a:off x="666749" y="2102889"/>
              <a:ext cx="8677276" cy="3126311"/>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1972" name="Google Shape;1972;p95"/>
            <p:cNvPicPr preferRelativeResize="0"/>
            <p:nvPr/>
          </p:nvPicPr>
          <p:blipFill rotWithShape="1">
            <a:blip r:embed="rId3">
              <a:alphaModFix/>
            </a:blip>
            <a:srcRect l="1442" r="21172" b="41147"/>
            <a:stretch/>
          </p:blipFill>
          <p:spPr>
            <a:xfrm>
              <a:off x="847724" y="2180849"/>
              <a:ext cx="8496301" cy="2954041"/>
            </a:xfrm>
            <a:prstGeom prst="rect">
              <a:avLst/>
            </a:prstGeom>
            <a:noFill/>
            <a:ln>
              <a:noFill/>
            </a:ln>
          </p:spPr>
        </p:pic>
      </p:grpSp>
      <p:sp>
        <p:nvSpPr>
          <p:cNvPr id="1973" name="Google Shape;1973;p95"/>
          <p:cNvSpPr/>
          <p:nvPr/>
        </p:nvSpPr>
        <p:spPr>
          <a:xfrm>
            <a:off x="1703389" y="1398117"/>
            <a:ext cx="8763637" cy="430887"/>
          </a:xfrm>
          <a:prstGeom prst="rect">
            <a:avLst/>
          </a:prstGeom>
          <a:noFill/>
          <a:ln>
            <a:noFill/>
          </a:ln>
        </p:spPr>
        <p:txBody>
          <a:bodyPr spcFirstLastPara="1" wrap="square" lIns="0" tIns="0" rIns="0" bIns="0" anchor="t" anchorCtr="0">
            <a:spAutoFit/>
          </a:bodyPr>
          <a:lstStyle/>
          <a:p>
            <a:pPr marL="115888" indent="-115888">
              <a:buClr>
                <a:srgbClr val="A5A5A5"/>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Utilice la función get_dummies() de pandas para convertir cada valor propio de las variables categóricas en una nueva variable ficticia.</a:t>
            </a:r>
            <a:endParaRPr lang="es-ES">
              <a:latin typeface="Samsung Sharp Sans" pitchFamily="2" charset="0"/>
              <a:ea typeface="Samsung Sharp Sans" pitchFamily="2" charset="0"/>
              <a:cs typeface="Samsung Sharp Sans" pitchFamily="2" charset="0"/>
            </a:endParaRPr>
          </a:p>
        </p:txBody>
      </p:sp>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1" name="Google Shape;1805;p83"/>
          <p:cNvSpPr/>
          <p:nvPr/>
        </p:nvSpPr>
        <p:spPr>
          <a:xfrm>
            <a:off x="2758372" y="207546"/>
            <a:ext cx="7170720"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1.4. </a:t>
            </a:r>
            <a:r>
              <a:rPr lang="es-ES" sz="1800" dirty="0" err="1">
                <a:solidFill>
                  <a:schemeClr val="lt1"/>
                </a:solidFill>
                <a:latin typeface="Samsung Sharp Sans" pitchFamily="2" charset="0"/>
                <a:ea typeface="Samsung Sharp Sans" pitchFamily="2" charset="0"/>
                <a:cs typeface="Samsung Sharp Sans" pitchFamily="2" charset="0"/>
              </a:rPr>
              <a:t>Preprocesamiento</a:t>
            </a:r>
            <a:r>
              <a:rPr lang="es-ES" sz="1800" dirty="0">
                <a:solidFill>
                  <a:schemeClr val="lt1"/>
                </a:solidFill>
                <a:latin typeface="Samsung Sharp Sans" pitchFamily="2" charset="0"/>
                <a:ea typeface="Samsung Sharp Sans" pitchFamily="2" charset="0"/>
                <a:cs typeface="Samsung Sharp Sans" pitchFamily="2" charset="0"/>
              </a:rPr>
              <a:t> de datos para hacer un buen conjunto de datos de entrenamiento</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cxnSp>
        <p:nvCxnSpPr>
          <p:cNvPr id="140" name="Google Shape;140;p3"/>
          <p:cNvCxnSpPr/>
          <p:nvPr/>
        </p:nvCxnSpPr>
        <p:spPr>
          <a:xfrm>
            <a:off x="772997" y="2743215"/>
            <a:ext cx="4340400" cy="0"/>
          </a:xfrm>
          <a:prstGeom prst="straightConnector1">
            <a:avLst/>
          </a:prstGeom>
          <a:noFill/>
          <a:ln w="9525" cap="flat" cmpd="sng">
            <a:solidFill>
              <a:schemeClr val="dk1"/>
            </a:solidFill>
            <a:prstDash val="solid"/>
            <a:miter lim="800000"/>
            <a:headEnd type="none" w="sm" len="sm"/>
            <a:tailEnd type="none" w="sm" len="sm"/>
          </a:ln>
        </p:spPr>
      </p:cxnSp>
      <p:cxnSp>
        <p:nvCxnSpPr>
          <p:cNvPr id="141" name="Google Shape;141;p3"/>
          <p:cNvCxnSpPr/>
          <p:nvPr/>
        </p:nvCxnSpPr>
        <p:spPr>
          <a:xfrm>
            <a:off x="5842334" y="1760255"/>
            <a:ext cx="0" cy="4380900"/>
          </a:xfrm>
          <a:prstGeom prst="straightConnector1">
            <a:avLst/>
          </a:prstGeom>
          <a:noFill/>
          <a:ln w="9525" cap="flat" cmpd="sng">
            <a:solidFill>
              <a:schemeClr val="dk1"/>
            </a:solidFill>
            <a:prstDash val="solid"/>
            <a:miter lim="800000"/>
            <a:headEnd type="none" w="sm" len="sm"/>
            <a:tailEnd type="none" w="sm" len="sm"/>
          </a:ln>
        </p:spPr>
      </p:cxnSp>
      <p:sp>
        <p:nvSpPr>
          <p:cNvPr id="142" name="Google Shape;142;p3"/>
          <p:cNvSpPr txBox="1">
            <a:spLocks noGrp="1"/>
          </p:cNvSpPr>
          <p:nvPr>
            <p:ph type="title"/>
          </p:nvPr>
        </p:nvSpPr>
        <p:spPr>
          <a:xfrm>
            <a:off x="773000" y="1730800"/>
            <a:ext cx="4341000" cy="854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MX" b="1" dirty="0"/>
              <a:t>Unidad 1</a:t>
            </a:r>
            <a:endParaRPr b="1" dirty="0"/>
          </a:p>
        </p:txBody>
      </p:sp>
      <p:sp>
        <p:nvSpPr>
          <p:cNvPr id="143" name="Google Shape;143;p3"/>
          <p:cNvSpPr txBox="1">
            <a:spLocks noGrp="1"/>
          </p:cNvSpPr>
          <p:nvPr>
            <p:ph type="body" idx="1"/>
          </p:nvPr>
        </p:nvSpPr>
        <p:spPr>
          <a:xfrm>
            <a:off x="773000" y="3022025"/>
            <a:ext cx="4611800" cy="3078600"/>
          </a:xfrm>
          <a:prstGeom prst="rect">
            <a:avLst/>
          </a:prstGeom>
        </p:spPr>
        <p:txBody>
          <a:bodyPr spcFirstLastPara="1" wrap="square" lIns="91425" tIns="45700" rIns="91425" bIns="45700" anchor="t" anchorCtr="0">
            <a:normAutofit/>
          </a:bodyPr>
          <a:lstStyle/>
          <a:p>
            <a:pPr marL="0" lvl="0" indent="0">
              <a:buNone/>
            </a:pPr>
            <a:r>
              <a:rPr lang="es-ES" sz="2000" dirty="0">
                <a:latin typeface="Arial" panose="020B0604020202020204" pitchFamily="34" charset="0"/>
                <a:ea typeface="Samsung Sharp Sans" pitchFamily="2" charset="0"/>
                <a:cs typeface="Arial" panose="020B0604020202020204" pitchFamily="34" charset="0"/>
              </a:rPr>
              <a:t>Análisis de datos basado en el aprendizaje automático</a:t>
            </a:r>
            <a:endParaRPr sz="2000" dirty="0">
              <a:latin typeface="Arial" panose="020B0604020202020204" pitchFamily="34" charset="0"/>
              <a:cs typeface="Arial" panose="020B0604020202020204" pitchFamily="34" charset="0"/>
            </a:endParaRPr>
          </a:p>
        </p:txBody>
      </p:sp>
      <p:sp>
        <p:nvSpPr>
          <p:cNvPr id="144" name="Google Shape;144;p3"/>
          <p:cNvSpPr txBox="1">
            <a:spLocks noGrp="1"/>
          </p:cNvSpPr>
          <p:nvPr>
            <p:ph type="body" idx="2"/>
          </p:nvPr>
        </p:nvSpPr>
        <p:spPr>
          <a:xfrm>
            <a:off x="6172200" y="1749425"/>
            <a:ext cx="5181600" cy="4351200"/>
          </a:xfrm>
          <a:prstGeom prst="rect">
            <a:avLst/>
          </a:prstGeom>
        </p:spPr>
        <p:txBody>
          <a:bodyPr spcFirstLastPara="1" wrap="square" lIns="91425" tIns="45700" rIns="91425" bIns="45700" anchor="t" anchorCtr="0">
            <a:normAutofit/>
          </a:bodyPr>
          <a:lstStyle/>
          <a:p>
            <a:pPr marL="176213" indent="-163513" algn="just">
              <a:buClr>
                <a:srgbClr val="A6A6A6"/>
              </a:buClr>
              <a:buSzPts val="1960"/>
            </a:pPr>
            <a:r>
              <a:rPr lang="es-ES" sz="2000" b="1" dirty="0">
                <a:solidFill>
                  <a:schemeClr val="tx1"/>
                </a:solidFill>
                <a:latin typeface="Arial" panose="020B0604020202020204" pitchFamily="34" charset="0"/>
                <a:ea typeface="Samsung Sharp Sans" pitchFamily="2" charset="0"/>
                <a:cs typeface="Arial" panose="020B0604020202020204" pitchFamily="34" charset="0"/>
              </a:rPr>
              <a:t>1.5. Practicando para encontrar un método óptimo para resolver problemas con </a:t>
            </a:r>
            <a:r>
              <a:rPr lang="es-ES" sz="2000" b="1" dirty="0" err="1">
                <a:solidFill>
                  <a:schemeClr val="tx1"/>
                </a:solidFill>
                <a:latin typeface="Arial" panose="020B0604020202020204" pitchFamily="34" charset="0"/>
                <a:ea typeface="Samsung Sharp Sans" pitchFamily="2" charset="0"/>
                <a:cs typeface="Arial" panose="020B0604020202020204" pitchFamily="34" charset="0"/>
              </a:rPr>
              <a:t>scikit-learn</a:t>
            </a:r>
            <a:r>
              <a:rPr lang="es-MX" sz="2000" dirty="0">
                <a:latin typeface="Arial" panose="020B0604020202020204" pitchFamily="34" charset="0"/>
                <a:ea typeface="SamsungOne 400" pitchFamily="34" charset="0"/>
                <a:cs typeface="Arial" panose="020B0604020202020204" pitchFamily="34" charset="0"/>
                <a:sym typeface="Calibri"/>
              </a:rPr>
              <a:t> </a:t>
            </a:r>
          </a:p>
        </p:txBody>
      </p:sp>
    </p:spTree>
    <p:extLst>
      <p:ext uri="{BB962C8B-B14F-4D97-AF65-F5344CB8AC3E}">
        <p14:creationId xmlns:p14="http://schemas.microsoft.com/office/powerpoint/2010/main" val="1247943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91"/>
        <p:cNvGrpSpPr/>
        <p:nvPr/>
      </p:nvGrpSpPr>
      <p:grpSpPr>
        <a:xfrm>
          <a:off x="0" y="0"/>
          <a:ext cx="0" cy="0"/>
          <a:chOff x="0" y="0"/>
          <a:chExt cx="0" cy="0"/>
        </a:xfrm>
      </p:grpSpPr>
      <p:sp>
        <p:nvSpPr>
          <p:cNvPr id="2495" name="Google Shape;2495;p467"/>
          <p:cNvSpPr/>
          <p:nvPr/>
        </p:nvSpPr>
        <p:spPr>
          <a:xfrm>
            <a:off x="357312" y="1142953"/>
            <a:ext cx="9180558" cy="246221"/>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sz="1600">
                <a:solidFill>
                  <a:schemeClr val="dk1"/>
                </a:solidFill>
                <a:latin typeface="Samsung Sharp Sans" pitchFamily="2" charset="0"/>
                <a:ea typeface="Samsung Sharp Sans" pitchFamily="2" charset="0"/>
                <a:cs typeface="Samsung Sharp Sans" pitchFamily="2" charset="0"/>
              </a:rPr>
              <a:t>Consideraciones sobre el aprendizaje automático</a:t>
            </a:r>
          </a:p>
        </p:txBody>
      </p:sp>
      <p:sp>
        <p:nvSpPr>
          <p:cNvPr id="2496" name="Google Shape;2496;p467"/>
          <p:cNvSpPr/>
          <p:nvPr/>
        </p:nvSpPr>
        <p:spPr>
          <a:xfrm>
            <a:off x="631191" y="1678859"/>
            <a:ext cx="8632800" cy="1930510"/>
          </a:xfrm>
          <a:prstGeom prst="rect">
            <a:avLst/>
          </a:prstGeom>
          <a:noFill/>
          <a:ln>
            <a:noFill/>
          </a:ln>
        </p:spPr>
        <p:txBody>
          <a:bodyPr spcFirstLastPara="1" wrap="square" lIns="0" tIns="72000" rIns="144000" bIns="72000" anchor="t" anchorCtr="0">
            <a:spAutoFit/>
          </a:bodyPr>
          <a:lstStyle/>
          <a:p>
            <a:pPr>
              <a:buSzPts val="1300"/>
            </a:pPr>
            <a:r>
              <a:rPr lang="es-ES" sz="1600" dirty="0">
                <a:solidFill>
                  <a:srgbClr val="262626"/>
                </a:solidFill>
                <a:latin typeface="SamsungOne 400" pitchFamily="34" charset="0"/>
                <a:ea typeface="SamsungOne 400" pitchFamily="34" charset="0"/>
              </a:rPr>
              <a:t>1) Definir el problema de la empresa y comprobar las soluciones o los mejores planes alternativos.</a:t>
            </a:r>
            <a:endParaRPr lang="es-ES" sz="1800" dirty="0">
              <a:latin typeface="SamsungOne 400" pitchFamily="34" charset="0"/>
              <a:ea typeface="SamsungOne 400" pitchFamily="34" charset="0"/>
            </a:endParaRPr>
          </a:p>
          <a:p>
            <a:pPr>
              <a:spcBef>
                <a:spcPts val="800"/>
              </a:spcBef>
              <a:buSzPts val="1300"/>
            </a:pPr>
            <a:r>
              <a:rPr lang="es-ES" sz="1600" dirty="0">
                <a:solidFill>
                  <a:srgbClr val="262626"/>
                </a:solidFill>
                <a:latin typeface="SamsungOne 400" pitchFamily="34" charset="0"/>
                <a:ea typeface="SamsungOne 400" pitchFamily="34" charset="0"/>
              </a:rPr>
              <a:t>2) Comprobar si es posible definir como problemas supervisados o no supervisados.</a:t>
            </a:r>
            <a:endParaRPr lang="es-ES" sz="1800" dirty="0">
              <a:latin typeface="SamsungOne 400" pitchFamily="34" charset="0"/>
              <a:ea typeface="SamsungOne 400" pitchFamily="34" charset="0"/>
            </a:endParaRPr>
          </a:p>
          <a:p>
            <a:pPr>
              <a:spcBef>
                <a:spcPts val="800"/>
              </a:spcBef>
              <a:buSzPts val="1300"/>
            </a:pPr>
            <a:r>
              <a:rPr lang="es-ES" sz="1600" dirty="0">
                <a:solidFill>
                  <a:srgbClr val="262626"/>
                </a:solidFill>
                <a:latin typeface="SamsungOne 400" pitchFamily="34" charset="0"/>
                <a:ea typeface="SamsungOne 400" pitchFamily="34" charset="0"/>
              </a:rPr>
              <a:t>3) Comprobar qué método utilizar para medir el rendimiento del modelo.</a:t>
            </a:r>
            <a:endParaRPr lang="es-ES" sz="1800" dirty="0">
              <a:latin typeface="SamsungOne 400" pitchFamily="34" charset="0"/>
              <a:ea typeface="SamsungOne 400" pitchFamily="34" charset="0"/>
            </a:endParaRPr>
          </a:p>
          <a:p>
            <a:pPr>
              <a:spcBef>
                <a:spcPts val="800"/>
              </a:spcBef>
              <a:buSzPts val="1300"/>
            </a:pPr>
            <a:r>
              <a:rPr lang="es-ES" sz="1600" dirty="0">
                <a:solidFill>
                  <a:srgbClr val="262626"/>
                </a:solidFill>
                <a:latin typeface="SamsungOne 400" pitchFamily="34" charset="0"/>
                <a:ea typeface="SamsungOne 400" pitchFamily="34" charset="0"/>
              </a:rPr>
              <a:t>4) Comprobar si el índice de rendimiento está vinculado con el objetivo empresarial y confirmar si los participantes en el proyecto han llegado a un acuerdo sobre el rendimiento.</a:t>
            </a:r>
            <a:endParaRPr lang="es-ES" sz="1800" dirty="0">
              <a:latin typeface="SamsungOne 400" pitchFamily="34" charset="0"/>
              <a:ea typeface="SamsungOne 400" pitchFamily="34" charset="0"/>
            </a:endParaRPr>
          </a:p>
        </p:txBody>
      </p:sp>
      <p:sp>
        <p:nvSpPr>
          <p:cNvPr id="2497" name="Google Shape;2497;p467"/>
          <p:cNvSpPr/>
          <p:nvPr/>
        </p:nvSpPr>
        <p:spPr>
          <a:xfrm>
            <a:off x="1037590" y="3772208"/>
            <a:ext cx="9363709" cy="1068736"/>
          </a:xfrm>
          <a:prstGeom prst="rect">
            <a:avLst/>
          </a:prstGeom>
          <a:noFill/>
          <a:ln>
            <a:noFill/>
          </a:ln>
        </p:spPr>
        <p:txBody>
          <a:bodyPr spcFirstLastPara="1" wrap="square" lIns="0" tIns="72000" rIns="144000" bIns="72000" anchor="t" anchorCtr="0">
            <a:spAutoFit/>
          </a:bodyPr>
          <a:lstStyle/>
          <a:p>
            <a:pPr marL="182526" indent="-182526">
              <a:buClr>
                <a:srgbClr val="193EB0"/>
              </a:buClr>
              <a:buSzPts val="1300"/>
              <a:buFont typeface="Arial"/>
              <a:buChar char="‣"/>
            </a:pPr>
            <a:r>
              <a:rPr lang="es-ES" sz="2000" b="1" dirty="0">
                <a:solidFill>
                  <a:srgbClr val="262626"/>
                </a:solidFill>
                <a:latin typeface="SamsungOne 400" pitchFamily="34" charset="0"/>
                <a:ea typeface="SamsungOne 400" pitchFamily="34" charset="0"/>
              </a:rPr>
              <a:t>En este problema de práctica, defina el problema como especie de iris (supervisado) y suponga que el resultado es satisfactorio si el rendimiento predice una precisión de clasificación del 85% o superior.</a:t>
            </a:r>
            <a:endParaRPr lang="es-ES" sz="2400" b="1" dirty="0">
              <a:latin typeface="SamsungOne 400" pitchFamily="34" charset="0"/>
              <a:ea typeface="SamsungOne 400" pitchFamily="34" charset="0"/>
            </a:endParaRPr>
          </a:p>
        </p:txBody>
      </p:sp>
      <p:sp>
        <p:nvSpPr>
          <p:cNvPr id="11"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
        <p:nvSpPr>
          <p:cNvPr id="7"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cxnSp>
        <p:nvCxnSpPr>
          <p:cNvPr id="140" name="Google Shape;140;p3"/>
          <p:cNvCxnSpPr/>
          <p:nvPr/>
        </p:nvCxnSpPr>
        <p:spPr>
          <a:xfrm>
            <a:off x="772997" y="2743215"/>
            <a:ext cx="4340400" cy="0"/>
          </a:xfrm>
          <a:prstGeom prst="straightConnector1">
            <a:avLst/>
          </a:prstGeom>
          <a:noFill/>
          <a:ln w="9525" cap="flat" cmpd="sng">
            <a:solidFill>
              <a:schemeClr val="dk1"/>
            </a:solidFill>
            <a:prstDash val="solid"/>
            <a:miter lim="800000"/>
            <a:headEnd type="none" w="sm" len="sm"/>
            <a:tailEnd type="none" w="sm" len="sm"/>
          </a:ln>
        </p:spPr>
      </p:cxnSp>
      <p:cxnSp>
        <p:nvCxnSpPr>
          <p:cNvPr id="141" name="Google Shape;141;p3"/>
          <p:cNvCxnSpPr/>
          <p:nvPr/>
        </p:nvCxnSpPr>
        <p:spPr>
          <a:xfrm>
            <a:off x="5842334" y="1760255"/>
            <a:ext cx="0" cy="4380900"/>
          </a:xfrm>
          <a:prstGeom prst="straightConnector1">
            <a:avLst/>
          </a:prstGeom>
          <a:noFill/>
          <a:ln w="9525" cap="flat" cmpd="sng">
            <a:solidFill>
              <a:schemeClr val="dk1"/>
            </a:solidFill>
            <a:prstDash val="solid"/>
            <a:miter lim="800000"/>
            <a:headEnd type="none" w="sm" len="sm"/>
            <a:tailEnd type="none" w="sm" len="sm"/>
          </a:ln>
        </p:spPr>
      </p:cxnSp>
      <p:sp>
        <p:nvSpPr>
          <p:cNvPr id="142" name="Google Shape;142;p3"/>
          <p:cNvSpPr txBox="1">
            <a:spLocks noGrp="1"/>
          </p:cNvSpPr>
          <p:nvPr>
            <p:ph type="title"/>
          </p:nvPr>
        </p:nvSpPr>
        <p:spPr>
          <a:xfrm>
            <a:off x="773000" y="1730800"/>
            <a:ext cx="4341000" cy="854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MX" b="1" dirty="0"/>
              <a:t>Unidad 1</a:t>
            </a:r>
            <a:endParaRPr b="1" dirty="0"/>
          </a:p>
        </p:txBody>
      </p:sp>
      <p:sp>
        <p:nvSpPr>
          <p:cNvPr id="143" name="Google Shape;143;p3"/>
          <p:cNvSpPr txBox="1">
            <a:spLocks noGrp="1"/>
          </p:cNvSpPr>
          <p:nvPr>
            <p:ph type="body" idx="1"/>
          </p:nvPr>
        </p:nvSpPr>
        <p:spPr>
          <a:xfrm>
            <a:off x="773000" y="3022025"/>
            <a:ext cx="4611800" cy="3078600"/>
          </a:xfrm>
          <a:prstGeom prst="rect">
            <a:avLst/>
          </a:prstGeom>
        </p:spPr>
        <p:txBody>
          <a:bodyPr spcFirstLastPara="1" wrap="square" lIns="91425" tIns="45700" rIns="91425" bIns="45700" anchor="t" anchorCtr="0">
            <a:normAutofit/>
          </a:bodyPr>
          <a:lstStyle/>
          <a:p>
            <a:pPr marL="0" lvl="0" indent="0">
              <a:buNone/>
            </a:pPr>
            <a:r>
              <a:rPr lang="es-ES" sz="2000" dirty="0">
                <a:latin typeface="Arial" panose="020B0604020202020204" pitchFamily="34" charset="0"/>
                <a:ea typeface="Samsung Sharp Sans" pitchFamily="2" charset="0"/>
                <a:cs typeface="Arial" panose="020B0604020202020204" pitchFamily="34" charset="0"/>
              </a:rPr>
              <a:t>Análisis de datos basado en el aprendizaje automático</a:t>
            </a:r>
            <a:endParaRPr sz="2000" dirty="0">
              <a:latin typeface="Arial" panose="020B0604020202020204" pitchFamily="34" charset="0"/>
              <a:cs typeface="Arial" panose="020B0604020202020204" pitchFamily="34" charset="0"/>
            </a:endParaRPr>
          </a:p>
        </p:txBody>
      </p:sp>
      <p:sp>
        <p:nvSpPr>
          <p:cNvPr id="144" name="Google Shape;144;p3"/>
          <p:cNvSpPr txBox="1">
            <a:spLocks noGrp="1"/>
          </p:cNvSpPr>
          <p:nvPr>
            <p:ph type="body" idx="2"/>
          </p:nvPr>
        </p:nvSpPr>
        <p:spPr>
          <a:xfrm>
            <a:off x="6172200" y="1749425"/>
            <a:ext cx="5181600" cy="4351200"/>
          </a:xfrm>
          <a:prstGeom prst="rect">
            <a:avLst/>
          </a:prstGeom>
        </p:spPr>
        <p:txBody>
          <a:bodyPr spcFirstLastPara="1" wrap="square" lIns="91425" tIns="45700" rIns="91425" bIns="45700" anchor="t" anchorCtr="0">
            <a:normAutofit/>
          </a:bodyPr>
          <a:lstStyle/>
          <a:p>
            <a:pPr marL="176213" indent="-163513" algn="just">
              <a:buClr>
                <a:srgbClr val="A6A6A6"/>
              </a:buClr>
              <a:buSzPts val="1960"/>
            </a:pPr>
            <a:r>
              <a:rPr lang="es-ES" sz="2000" b="1" dirty="0">
                <a:solidFill>
                  <a:schemeClr val="tx1"/>
                </a:solidFill>
                <a:latin typeface="Arial" panose="020B0604020202020204" pitchFamily="34" charset="0"/>
                <a:ea typeface="Samsung Sharp Sans" pitchFamily="2" charset="0"/>
                <a:cs typeface="Arial" panose="020B0604020202020204" pitchFamily="34" charset="0"/>
              </a:rPr>
              <a:t>1.1. ¿Qué es el aprendizaje automático?</a:t>
            </a:r>
          </a:p>
        </p:txBody>
      </p:sp>
    </p:spTree>
    <p:extLst>
      <p:ext uri="{BB962C8B-B14F-4D97-AF65-F5344CB8AC3E}">
        <p14:creationId xmlns:p14="http://schemas.microsoft.com/office/powerpoint/2010/main" val="3433802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sp>
        <p:nvSpPr>
          <p:cNvPr id="2506" name="Google Shape;2506;p468"/>
          <p:cNvSpPr/>
          <p:nvPr/>
        </p:nvSpPr>
        <p:spPr>
          <a:xfrm>
            <a:off x="409265" y="1062372"/>
            <a:ext cx="8745956" cy="215400"/>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Entender los datos del iris</a:t>
            </a:r>
          </a:p>
        </p:txBody>
      </p:sp>
      <p:sp>
        <p:nvSpPr>
          <p:cNvPr id="2507" name="Google Shape;2507;p468"/>
          <p:cNvSpPr/>
          <p:nvPr/>
        </p:nvSpPr>
        <p:spPr>
          <a:xfrm>
            <a:off x="409265" y="1411128"/>
            <a:ext cx="8256300" cy="1062000"/>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dirty="0">
              <a:solidFill>
                <a:schemeClr val="lt1"/>
              </a:solidFill>
              <a:latin typeface="SamsungOne 400" pitchFamily="34" charset="0"/>
              <a:ea typeface="SamsungOne 400" pitchFamily="34" charset="0"/>
              <a:cs typeface="Samsung Sharp Sans" pitchFamily="2" charset="0"/>
            </a:endParaRPr>
          </a:p>
        </p:txBody>
      </p:sp>
      <p:pic>
        <p:nvPicPr>
          <p:cNvPr id="2508" name="Google Shape;2508;p468"/>
          <p:cNvPicPr preferRelativeResize="0"/>
          <p:nvPr/>
        </p:nvPicPr>
        <p:blipFill rotWithShape="1">
          <a:blip r:embed="rId3">
            <a:alphaModFix/>
          </a:blip>
          <a:srcRect l="1014" r="22296"/>
          <a:stretch/>
        </p:blipFill>
        <p:spPr>
          <a:xfrm>
            <a:off x="581462" y="1450887"/>
            <a:ext cx="8084103" cy="920193"/>
          </a:xfrm>
          <a:prstGeom prst="rect">
            <a:avLst/>
          </a:prstGeom>
          <a:noFill/>
          <a:ln>
            <a:noFill/>
          </a:ln>
        </p:spPr>
      </p:pic>
      <p:sp>
        <p:nvSpPr>
          <p:cNvPr id="2509" name="Google Shape;2509;p468"/>
          <p:cNvSpPr/>
          <p:nvPr/>
        </p:nvSpPr>
        <p:spPr>
          <a:xfrm>
            <a:off x="409265" y="2752412"/>
            <a:ext cx="8763600" cy="215400"/>
          </a:xfrm>
          <a:prstGeom prst="rect">
            <a:avLst/>
          </a:prstGeom>
          <a:noFill/>
          <a:ln>
            <a:noFill/>
          </a:ln>
        </p:spPr>
        <p:txBody>
          <a:bodyPr spcFirstLastPara="1" wrap="square" lIns="0" tIns="0" rIns="0" bIns="0" anchor="t" anchorCtr="0">
            <a:spAutoFit/>
          </a:bodyPr>
          <a:lstStyle/>
          <a:p>
            <a:pPr marL="115888" indent="-115888">
              <a:buClr>
                <a:srgbClr val="A5A5A5"/>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Conocimiento del dominio de los datos del iris</a:t>
            </a:r>
          </a:p>
        </p:txBody>
      </p:sp>
      <p:sp>
        <p:nvSpPr>
          <p:cNvPr id="2510" name="Google Shape;2510;p468"/>
          <p:cNvSpPr/>
          <p:nvPr/>
        </p:nvSpPr>
        <p:spPr>
          <a:xfrm>
            <a:off x="581462" y="3084222"/>
            <a:ext cx="8632800" cy="1253400"/>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dirty="0">
                <a:solidFill>
                  <a:srgbClr val="262626"/>
                </a:solidFill>
                <a:latin typeface="SamsungOne 400" pitchFamily="34" charset="0"/>
                <a:ea typeface="SamsungOne 400" pitchFamily="34" charset="0"/>
              </a:rPr>
              <a:t>Nombre de los datos: IRIS</a:t>
            </a:r>
            <a:endParaRPr lang="es-ES" dirty="0">
              <a:latin typeface="SamsungOne 400" pitchFamily="34" charset="0"/>
              <a:ea typeface="SamsungOne 400" pitchFamily="34" charset="0"/>
            </a:endParaRPr>
          </a:p>
          <a:p>
            <a:pPr marL="182563" indent="-182563">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Número de datos: 150</a:t>
            </a:r>
          </a:p>
          <a:p>
            <a:pPr marL="182563" indent="-182563">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Número de variables: 5</a:t>
            </a:r>
          </a:p>
          <a:p>
            <a:pPr marL="182563" indent="-182563">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Comprensión de las variables</a:t>
            </a:r>
          </a:p>
        </p:txBody>
      </p:sp>
      <p:graphicFrame>
        <p:nvGraphicFramePr>
          <p:cNvPr id="2511" name="Google Shape;2511;p468"/>
          <p:cNvGraphicFramePr/>
          <p:nvPr>
            <p:extLst>
              <p:ext uri="{D42A27DB-BD31-4B8C-83A1-F6EECF244321}">
                <p14:modId xmlns:p14="http://schemas.microsoft.com/office/powerpoint/2010/main" val="1333285973"/>
              </p:ext>
            </p:extLst>
          </p:nvPr>
        </p:nvGraphicFramePr>
        <p:xfrm>
          <a:off x="581462" y="4493188"/>
          <a:ext cx="6876950" cy="1447750"/>
        </p:xfrm>
        <a:graphic>
          <a:graphicData uri="http://schemas.openxmlformats.org/drawingml/2006/table">
            <a:tbl>
              <a:tblPr>
                <a:noFill/>
                <a:tableStyleId>{2DA71C9E-2CC4-4ECF-8513-781B4748C846}</a:tableStyleId>
              </a:tblPr>
              <a:tblGrid>
                <a:gridCol w="1739000">
                  <a:extLst>
                    <a:ext uri="{9D8B030D-6E8A-4147-A177-3AD203B41FA5}">
                      <a16:colId xmlns:a16="http://schemas.microsoft.com/office/drawing/2014/main" val="20000"/>
                    </a:ext>
                  </a:extLst>
                </a:gridCol>
                <a:gridCol w="5137950">
                  <a:extLst>
                    <a:ext uri="{9D8B030D-6E8A-4147-A177-3AD203B41FA5}">
                      <a16:colId xmlns:a16="http://schemas.microsoft.com/office/drawing/2014/main" val="20001"/>
                    </a:ext>
                  </a:extLst>
                </a:gridCol>
              </a:tblGrid>
              <a:tr h="289550">
                <a:tc>
                  <a:txBody>
                    <a:bodyPr/>
                    <a:lstStyle/>
                    <a:p>
                      <a:pPr marL="0" marR="0" lvl="0" indent="0" algn="ctr" rtl="0">
                        <a:lnSpc>
                          <a:spcPct val="100000"/>
                        </a:lnSpc>
                        <a:spcBef>
                          <a:spcPts val="0"/>
                        </a:spcBef>
                        <a:spcAft>
                          <a:spcPts val="0"/>
                        </a:spcAft>
                        <a:buClr>
                          <a:schemeClr val="dk1"/>
                        </a:buClr>
                        <a:buSzPts val="1300"/>
                        <a:buFont typeface="Arial"/>
                        <a:buNone/>
                      </a:pPr>
                      <a:r>
                        <a:rPr lang="en-US" sz="1100" b="0" u="none" strike="noStrike" cap="none" dirty="0" err="1">
                          <a:solidFill>
                            <a:schemeClr val="dk1"/>
                          </a:solidFill>
                          <a:latin typeface="SamsungOne 400" pitchFamily="34" charset="0"/>
                          <a:ea typeface="SamsungOne 400" pitchFamily="34" charset="0"/>
                          <a:cs typeface="Arial"/>
                          <a:sym typeface="Arial"/>
                        </a:rPr>
                        <a:t>Longitud</a:t>
                      </a:r>
                      <a:r>
                        <a:rPr lang="en-US" sz="1100" b="0" u="none" strike="noStrike" cap="none" dirty="0">
                          <a:solidFill>
                            <a:schemeClr val="dk1"/>
                          </a:solidFill>
                          <a:latin typeface="SamsungOne 400" pitchFamily="34" charset="0"/>
                          <a:ea typeface="SamsungOne 400" pitchFamily="34" charset="0"/>
                          <a:cs typeface="Arial"/>
                          <a:sym typeface="Arial"/>
                        </a:rPr>
                        <a:t> de los </a:t>
                      </a:r>
                      <a:r>
                        <a:rPr lang="en-US" sz="1100" b="0" u="none" strike="noStrike" cap="none" dirty="0" err="1">
                          <a:solidFill>
                            <a:schemeClr val="dk1"/>
                          </a:solidFill>
                          <a:latin typeface="SamsungOne 400" pitchFamily="34" charset="0"/>
                          <a:ea typeface="SamsungOne 400" pitchFamily="34" charset="0"/>
                          <a:cs typeface="Arial"/>
                          <a:sym typeface="Arial"/>
                        </a:rPr>
                        <a:t>sépalos</a:t>
                      </a:r>
                      <a:endParaRPr sz="1100" b="0" u="none" strike="noStrike" cap="none" dirty="0">
                        <a:solidFill>
                          <a:schemeClr val="dk1"/>
                        </a:solidFill>
                        <a:latin typeface="SamsungOne 400" pitchFamily="34" charset="0"/>
                        <a:ea typeface="SamsungOne 400" pitchFamily="34" charset="0"/>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chemeClr val="dk1"/>
                        </a:buClr>
                        <a:buSzPts val="1300"/>
                        <a:buFont typeface="Arial"/>
                        <a:buNone/>
                      </a:pPr>
                      <a:r>
                        <a:rPr lang="en-US" sz="1100" b="0" u="none" strike="noStrike" cap="none" dirty="0" err="1">
                          <a:solidFill>
                            <a:schemeClr val="dk1"/>
                          </a:solidFill>
                          <a:latin typeface="SamsungOne 400" pitchFamily="34" charset="0"/>
                          <a:ea typeface="SamsungOne 400" pitchFamily="34" charset="0"/>
                          <a:cs typeface="Arial"/>
                          <a:sym typeface="Arial"/>
                        </a:rPr>
                        <a:t>Información</a:t>
                      </a:r>
                      <a:r>
                        <a:rPr lang="en-US" sz="1100" b="0" u="none" strike="noStrike" cap="none" dirty="0">
                          <a:solidFill>
                            <a:schemeClr val="dk1"/>
                          </a:solidFill>
                          <a:latin typeface="SamsungOne 400" pitchFamily="34" charset="0"/>
                          <a:ea typeface="SamsungOne 400" pitchFamily="34" charset="0"/>
                          <a:cs typeface="Arial"/>
                          <a:sym typeface="Arial"/>
                        </a:rPr>
                        <a:t> </a:t>
                      </a:r>
                      <a:r>
                        <a:rPr lang="en-US" sz="1100" b="0" u="none" strike="noStrike" cap="none" dirty="0" err="1">
                          <a:solidFill>
                            <a:schemeClr val="dk1"/>
                          </a:solidFill>
                          <a:latin typeface="SamsungOne 400" pitchFamily="34" charset="0"/>
                          <a:ea typeface="SamsungOne 400" pitchFamily="34" charset="0"/>
                          <a:cs typeface="Arial"/>
                          <a:sym typeface="Arial"/>
                        </a:rPr>
                        <a:t>sobre</a:t>
                      </a:r>
                      <a:r>
                        <a:rPr lang="en-US" sz="1100" b="0" u="none" strike="noStrike" cap="none" dirty="0">
                          <a:solidFill>
                            <a:schemeClr val="dk1"/>
                          </a:solidFill>
                          <a:latin typeface="SamsungOne 400" pitchFamily="34" charset="0"/>
                          <a:ea typeface="SamsungOne 400" pitchFamily="34" charset="0"/>
                          <a:cs typeface="Arial"/>
                          <a:sym typeface="Arial"/>
                        </a:rPr>
                        <a:t> la </a:t>
                      </a:r>
                      <a:r>
                        <a:rPr lang="en-US" sz="1100" b="0" u="none" strike="noStrike" cap="none" dirty="0" err="1">
                          <a:solidFill>
                            <a:schemeClr val="dk1"/>
                          </a:solidFill>
                          <a:latin typeface="SamsungOne 400" pitchFamily="34" charset="0"/>
                          <a:ea typeface="SamsungOne 400" pitchFamily="34" charset="0"/>
                          <a:cs typeface="Arial"/>
                          <a:sym typeface="Arial"/>
                        </a:rPr>
                        <a:t>longitud</a:t>
                      </a:r>
                      <a:r>
                        <a:rPr lang="en-US" sz="1100" b="0" u="none" strike="noStrike" cap="none" dirty="0">
                          <a:solidFill>
                            <a:schemeClr val="dk1"/>
                          </a:solidFill>
                          <a:latin typeface="SamsungOne 400" pitchFamily="34" charset="0"/>
                          <a:ea typeface="SamsungOne 400" pitchFamily="34" charset="0"/>
                          <a:cs typeface="Arial"/>
                          <a:sym typeface="Arial"/>
                        </a:rPr>
                        <a:t> del </a:t>
                      </a:r>
                      <a:r>
                        <a:rPr lang="en-US" sz="1100" b="0" u="none" strike="noStrike" cap="none" dirty="0" err="1">
                          <a:solidFill>
                            <a:schemeClr val="dk1"/>
                          </a:solidFill>
                          <a:latin typeface="SamsungOne 400" pitchFamily="34" charset="0"/>
                          <a:ea typeface="SamsungOne 400" pitchFamily="34" charset="0"/>
                          <a:cs typeface="Arial"/>
                          <a:sym typeface="Arial"/>
                        </a:rPr>
                        <a:t>sépalo</a:t>
                      </a:r>
                      <a:endParaRPr sz="1100" b="0" u="none" strike="noStrike" cap="none" dirty="0">
                        <a:solidFill>
                          <a:schemeClr val="dk1"/>
                        </a:solidFill>
                        <a:latin typeface="SamsungOne 400" pitchFamily="34" charset="0"/>
                        <a:ea typeface="SamsungOne 400" pitchFamily="34" charset="0"/>
                        <a:cs typeface="Arial"/>
                        <a:sym typeface="Arial"/>
                      </a:endParaRPr>
                    </a:p>
                  </a:txBody>
                  <a:tcPr marL="91450" marR="91450" marT="45725" marB="45725">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0"/>
                  </a:ext>
                </a:extLst>
              </a:tr>
              <a:tr h="289550">
                <a:tc>
                  <a:txBody>
                    <a:bodyPr/>
                    <a:lstStyle/>
                    <a:p>
                      <a:pPr marL="0" marR="0" lvl="0" indent="0" algn="ctr" rtl="0">
                        <a:lnSpc>
                          <a:spcPct val="100000"/>
                        </a:lnSpc>
                        <a:spcBef>
                          <a:spcPts val="0"/>
                        </a:spcBef>
                        <a:spcAft>
                          <a:spcPts val="0"/>
                        </a:spcAft>
                        <a:buClr>
                          <a:srgbClr val="000000"/>
                        </a:buClr>
                        <a:buSzPts val="1300"/>
                        <a:buFont typeface="Arial"/>
                        <a:buNone/>
                      </a:pPr>
                      <a:r>
                        <a:rPr lang="en-US" sz="1100" b="0" u="none" strike="noStrike" cap="none" dirty="0" err="1">
                          <a:solidFill>
                            <a:srgbClr val="262626"/>
                          </a:solidFill>
                          <a:latin typeface="SamsungOne 400" pitchFamily="34" charset="0"/>
                          <a:ea typeface="SamsungOne 400" pitchFamily="34" charset="0"/>
                          <a:cs typeface="Arial"/>
                          <a:sym typeface="Arial"/>
                        </a:rPr>
                        <a:t>Anchura</a:t>
                      </a:r>
                      <a:r>
                        <a:rPr lang="en-US" sz="1100" b="0" u="none" strike="noStrike" cap="none" dirty="0">
                          <a:solidFill>
                            <a:srgbClr val="262626"/>
                          </a:solidFill>
                          <a:latin typeface="SamsungOne 400" pitchFamily="34" charset="0"/>
                          <a:ea typeface="SamsungOne 400" pitchFamily="34" charset="0"/>
                          <a:cs typeface="Arial"/>
                          <a:sym typeface="Arial"/>
                        </a:rPr>
                        <a:t> de los </a:t>
                      </a:r>
                      <a:r>
                        <a:rPr lang="en-US" sz="1100" b="0" u="none" strike="noStrike" cap="none" dirty="0" err="1">
                          <a:solidFill>
                            <a:srgbClr val="262626"/>
                          </a:solidFill>
                          <a:latin typeface="SamsungOne 400" pitchFamily="34" charset="0"/>
                          <a:ea typeface="SamsungOne 400" pitchFamily="34" charset="0"/>
                          <a:cs typeface="Arial"/>
                          <a:sym typeface="Arial"/>
                        </a:rPr>
                        <a:t>sépalos</a:t>
                      </a:r>
                      <a:endParaRPr sz="1100" b="0" u="none" strike="noStrike" cap="none" dirty="0">
                        <a:solidFill>
                          <a:srgbClr val="262626"/>
                        </a:solidFill>
                        <a:latin typeface="SamsungOne 400" pitchFamily="34" charset="0"/>
                        <a:ea typeface="SamsungOne 400" pitchFamily="34" charset="0"/>
                        <a:cs typeface="Arial"/>
                        <a:sym typeface="Arial"/>
                      </a:endParaRP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chemeClr val="dk1"/>
                        </a:buClr>
                        <a:buSzPts val="1300"/>
                        <a:buFont typeface="Arial"/>
                        <a:buNone/>
                      </a:pPr>
                      <a:r>
                        <a:rPr lang="en-US" sz="1100" b="0" u="none" strike="noStrike" cap="none" dirty="0" err="1">
                          <a:solidFill>
                            <a:schemeClr val="dk1"/>
                          </a:solidFill>
                          <a:latin typeface="SamsungOne 400" pitchFamily="34" charset="0"/>
                          <a:ea typeface="SamsungOne 400" pitchFamily="34" charset="0"/>
                          <a:cs typeface="Arial"/>
                          <a:sym typeface="Arial"/>
                        </a:rPr>
                        <a:t>Información</a:t>
                      </a:r>
                      <a:r>
                        <a:rPr lang="en-US" sz="1100" b="0" u="none" strike="noStrike" cap="none" dirty="0">
                          <a:solidFill>
                            <a:schemeClr val="dk1"/>
                          </a:solidFill>
                          <a:latin typeface="SamsungOne 400" pitchFamily="34" charset="0"/>
                          <a:ea typeface="SamsungOne 400" pitchFamily="34" charset="0"/>
                          <a:cs typeface="Arial"/>
                          <a:sym typeface="Arial"/>
                        </a:rPr>
                        <a:t> </a:t>
                      </a:r>
                      <a:r>
                        <a:rPr lang="en-US" sz="1100" b="0" u="none" strike="noStrike" cap="none" dirty="0" err="1">
                          <a:solidFill>
                            <a:schemeClr val="dk1"/>
                          </a:solidFill>
                          <a:latin typeface="SamsungOne 400" pitchFamily="34" charset="0"/>
                          <a:ea typeface="SamsungOne 400" pitchFamily="34" charset="0"/>
                          <a:cs typeface="Arial"/>
                          <a:sym typeface="Arial"/>
                        </a:rPr>
                        <a:t>sobre</a:t>
                      </a:r>
                      <a:r>
                        <a:rPr lang="en-US" sz="1100" b="0" u="none" strike="noStrike" cap="none" dirty="0">
                          <a:solidFill>
                            <a:schemeClr val="dk1"/>
                          </a:solidFill>
                          <a:latin typeface="SamsungOne 400" pitchFamily="34" charset="0"/>
                          <a:ea typeface="SamsungOne 400" pitchFamily="34" charset="0"/>
                          <a:cs typeface="Arial"/>
                          <a:sym typeface="Arial"/>
                        </a:rPr>
                        <a:t> la </a:t>
                      </a:r>
                      <a:r>
                        <a:rPr lang="en-US" sz="1100" b="0" u="none" strike="noStrike" cap="none" dirty="0" err="1">
                          <a:solidFill>
                            <a:schemeClr val="dk1"/>
                          </a:solidFill>
                          <a:latin typeface="SamsungOne 400" pitchFamily="34" charset="0"/>
                          <a:ea typeface="SamsungOne 400" pitchFamily="34" charset="0"/>
                          <a:cs typeface="Arial"/>
                          <a:sym typeface="Arial"/>
                        </a:rPr>
                        <a:t>anchura</a:t>
                      </a:r>
                      <a:r>
                        <a:rPr lang="en-US" sz="1100" b="0" u="none" strike="noStrike" cap="none" dirty="0">
                          <a:solidFill>
                            <a:schemeClr val="dk1"/>
                          </a:solidFill>
                          <a:latin typeface="SamsungOne 400" pitchFamily="34" charset="0"/>
                          <a:ea typeface="SamsungOne 400" pitchFamily="34" charset="0"/>
                          <a:cs typeface="Arial"/>
                          <a:sym typeface="Arial"/>
                        </a:rPr>
                        <a:t> del </a:t>
                      </a:r>
                      <a:r>
                        <a:rPr lang="en-US" sz="1100" b="0" u="none" strike="noStrike" cap="none" dirty="0" err="1">
                          <a:solidFill>
                            <a:schemeClr val="dk1"/>
                          </a:solidFill>
                          <a:latin typeface="SamsungOne 400" pitchFamily="34" charset="0"/>
                          <a:ea typeface="SamsungOne 400" pitchFamily="34" charset="0"/>
                          <a:cs typeface="Arial"/>
                          <a:sym typeface="Arial"/>
                        </a:rPr>
                        <a:t>sépalo</a:t>
                      </a:r>
                      <a:endParaRPr sz="1100" b="0" u="none" strike="noStrike" cap="none" dirty="0">
                        <a:solidFill>
                          <a:schemeClr val="dk1"/>
                        </a:solidFill>
                        <a:latin typeface="SamsungOne 400" pitchFamily="34" charset="0"/>
                        <a:ea typeface="SamsungOne 400" pitchFamily="34" charset="0"/>
                        <a:cs typeface="Arial"/>
                        <a:sym typeface="Arial"/>
                      </a:endParaRPr>
                    </a:p>
                  </a:txBody>
                  <a:tcPr marL="91450" marR="91450" marT="36000" marB="36000">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289550">
                <a:tc>
                  <a:txBody>
                    <a:bodyPr/>
                    <a:lstStyle/>
                    <a:p>
                      <a:pPr marL="0" marR="0" lvl="0" indent="0" algn="ctr" rtl="0">
                        <a:lnSpc>
                          <a:spcPct val="100000"/>
                        </a:lnSpc>
                        <a:spcBef>
                          <a:spcPts val="0"/>
                        </a:spcBef>
                        <a:spcAft>
                          <a:spcPts val="0"/>
                        </a:spcAft>
                        <a:buClr>
                          <a:srgbClr val="000000"/>
                        </a:buClr>
                        <a:buSzPts val="1300"/>
                        <a:buFont typeface="Arial"/>
                        <a:buNone/>
                      </a:pPr>
                      <a:r>
                        <a:rPr lang="en-US" sz="1100" b="0" u="none" strike="noStrike" cap="none" dirty="0" err="1">
                          <a:solidFill>
                            <a:srgbClr val="262626"/>
                          </a:solidFill>
                          <a:latin typeface="SamsungOne 400" pitchFamily="34" charset="0"/>
                          <a:ea typeface="SamsungOne 400" pitchFamily="34" charset="0"/>
                          <a:cs typeface="Arial"/>
                          <a:sym typeface="Arial"/>
                        </a:rPr>
                        <a:t>Longitud</a:t>
                      </a:r>
                      <a:r>
                        <a:rPr lang="en-US" sz="1100" b="0" u="none" strike="noStrike" cap="none" dirty="0">
                          <a:solidFill>
                            <a:srgbClr val="262626"/>
                          </a:solidFill>
                          <a:latin typeface="SamsungOne 400" pitchFamily="34" charset="0"/>
                          <a:ea typeface="SamsungOne 400" pitchFamily="34" charset="0"/>
                          <a:cs typeface="Arial"/>
                          <a:sym typeface="Arial"/>
                        </a:rPr>
                        <a:t> de los </a:t>
                      </a:r>
                      <a:r>
                        <a:rPr lang="en-US" sz="1100" b="0" u="none" strike="noStrike" cap="none" dirty="0" err="1">
                          <a:solidFill>
                            <a:srgbClr val="262626"/>
                          </a:solidFill>
                          <a:latin typeface="SamsungOne 400" pitchFamily="34" charset="0"/>
                          <a:ea typeface="SamsungOne 400" pitchFamily="34" charset="0"/>
                          <a:cs typeface="Arial"/>
                          <a:sym typeface="Arial"/>
                        </a:rPr>
                        <a:t>pétalos</a:t>
                      </a:r>
                      <a:endParaRPr sz="1100" b="0" u="none" strike="noStrike" cap="none" dirty="0">
                        <a:solidFill>
                          <a:srgbClr val="262626"/>
                        </a:solidFill>
                        <a:latin typeface="SamsungOne 400" pitchFamily="34" charset="0"/>
                        <a:ea typeface="SamsungOne 400" pitchFamily="34" charset="0"/>
                        <a:cs typeface="Arial"/>
                        <a:sym typeface="Arial"/>
                      </a:endParaRP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100" b="0" u="none" strike="noStrike" cap="none" dirty="0" err="1">
                          <a:solidFill>
                            <a:srgbClr val="262626"/>
                          </a:solidFill>
                          <a:latin typeface="SamsungOne 400" pitchFamily="34" charset="0"/>
                          <a:ea typeface="SamsungOne 400" pitchFamily="34" charset="0"/>
                          <a:cs typeface="Arial"/>
                          <a:sym typeface="Arial"/>
                        </a:rPr>
                        <a:t>Información</a:t>
                      </a:r>
                      <a:r>
                        <a:rPr lang="en-US" sz="1100" b="0" u="none" strike="noStrike" cap="none" dirty="0">
                          <a:solidFill>
                            <a:srgbClr val="262626"/>
                          </a:solidFill>
                          <a:latin typeface="SamsungOne 400" pitchFamily="34" charset="0"/>
                          <a:ea typeface="SamsungOne 400" pitchFamily="34" charset="0"/>
                          <a:cs typeface="Arial"/>
                          <a:sym typeface="Arial"/>
                        </a:rPr>
                        <a:t> </a:t>
                      </a:r>
                      <a:r>
                        <a:rPr lang="en-US" sz="1100" b="0" u="none" strike="noStrike" cap="none" dirty="0" err="1">
                          <a:solidFill>
                            <a:srgbClr val="262626"/>
                          </a:solidFill>
                          <a:latin typeface="SamsungOne 400" pitchFamily="34" charset="0"/>
                          <a:ea typeface="SamsungOne 400" pitchFamily="34" charset="0"/>
                          <a:cs typeface="Arial"/>
                          <a:sym typeface="Arial"/>
                        </a:rPr>
                        <a:t>sobre</a:t>
                      </a:r>
                      <a:r>
                        <a:rPr lang="en-US" sz="1100" b="0" u="none" strike="noStrike" cap="none" dirty="0">
                          <a:solidFill>
                            <a:srgbClr val="262626"/>
                          </a:solidFill>
                          <a:latin typeface="SamsungOne 400" pitchFamily="34" charset="0"/>
                          <a:ea typeface="SamsungOne 400" pitchFamily="34" charset="0"/>
                          <a:cs typeface="Arial"/>
                          <a:sym typeface="Arial"/>
                        </a:rPr>
                        <a:t> la </a:t>
                      </a:r>
                      <a:r>
                        <a:rPr lang="en-US" sz="1100" b="0" u="none" strike="noStrike" cap="none" dirty="0" err="1">
                          <a:solidFill>
                            <a:srgbClr val="262626"/>
                          </a:solidFill>
                          <a:latin typeface="SamsungOne 400" pitchFamily="34" charset="0"/>
                          <a:ea typeface="SamsungOne 400" pitchFamily="34" charset="0"/>
                          <a:cs typeface="Arial"/>
                          <a:sym typeface="Arial"/>
                        </a:rPr>
                        <a:t>longitud</a:t>
                      </a:r>
                      <a:r>
                        <a:rPr lang="en-US" sz="1100" b="0" u="none" strike="noStrike" cap="none" dirty="0">
                          <a:solidFill>
                            <a:srgbClr val="262626"/>
                          </a:solidFill>
                          <a:latin typeface="SamsungOne 400" pitchFamily="34" charset="0"/>
                          <a:ea typeface="SamsungOne 400" pitchFamily="34" charset="0"/>
                          <a:cs typeface="Arial"/>
                          <a:sym typeface="Arial"/>
                        </a:rPr>
                        <a:t> del </a:t>
                      </a:r>
                      <a:r>
                        <a:rPr lang="en-US" sz="1100" b="0" u="none" strike="noStrike" cap="none" dirty="0" err="1">
                          <a:solidFill>
                            <a:srgbClr val="262626"/>
                          </a:solidFill>
                          <a:latin typeface="SamsungOne 400" pitchFamily="34" charset="0"/>
                          <a:ea typeface="SamsungOne 400" pitchFamily="34" charset="0"/>
                          <a:cs typeface="Arial"/>
                          <a:sym typeface="Arial"/>
                        </a:rPr>
                        <a:t>pétalo</a:t>
                      </a:r>
                      <a:endParaRPr sz="1100" b="0" u="none" strike="noStrike" cap="none" dirty="0">
                        <a:solidFill>
                          <a:srgbClr val="262626"/>
                        </a:solidFill>
                        <a:latin typeface="SamsungOne 400" pitchFamily="34" charset="0"/>
                        <a:ea typeface="SamsungOne 400" pitchFamily="34" charset="0"/>
                        <a:cs typeface="Arial"/>
                        <a:sym typeface="Arial"/>
                      </a:endParaRPr>
                    </a:p>
                  </a:txBody>
                  <a:tcPr marL="91450" marR="91450" marT="36000" marB="36000">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r h="289550">
                <a:tc>
                  <a:txBody>
                    <a:bodyPr/>
                    <a:lstStyle/>
                    <a:p>
                      <a:pPr marL="0" marR="0" lvl="0" indent="0" algn="ctr" rtl="0">
                        <a:lnSpc>
                          <a:spcPct val="100000"/>
                        </a:lnSpc>
                        <a:spcBef>
                          <a:spcPts val="0"/>
                        </a:spcBef>
                        <a:spcAft>
                          <a:spcPts val="0"/>
                        </a:spcAft>
                        <a:buClr>
                          <a:srgbClr val="000000"/>
                        </a:buClr>
                        <a:buSzPts val="1300"/>
                        <a:buFont typeface="Arial"/>
                        <a:buNone/>
                      </a:pPr>
                      <a:r>
                        <a:rPr lang="en-US" sz="1100" b="0" u="none" strike="noStrike" cap="none" dirty="0" err="1">
                          <a:solidFill>
                            <a:srgbClr val="262626"/>
                          </a:solidFill>
                          <a:latin typeface="SamsungOne 400" pitchFamily="34" charset="0"/>
                          <a:ea typeface="SamsungOne 400" pitchFamily="34" charset="0"/>
                          <a:cs typeface="Arial"/>
                          <a:sym typeface="Arial"/>
                        </a:rPr>
                        <a:t>Anchura</a:t>
                      </a:r>
                      <a:r>
                        <a:rPr lang="en-US" sz="1100" b="0" u="none" strike="noStrike" cap="none" dirty="0">
                          <a:solidFill>
                            <a:srgbClr val="262626"/>
                          </a:solidFill>
                          <a:latin typeface="SamsungOne 400" pitchFamily="34" charset="0"/>
                          <a:ea typeface="SamsungOne 400" pitchFamily="34" charset="0"/>
                          <a:cs typeface="Arial"/>
                          <a:sym typeface="Arial"/>
                        </a:rPr>
                        <a:t> de los </a:t>
                      </a:r>
                      <a:r>
                        <a:rPr lang="en-US" sz="1100" b="0" u="none" strike="noStrike" cap="none" dirty="0" err="1">
                          <a:solidFill>
                            <a:srgbClr val="262626"/>
                          </a:solidFill>
                          <a:latin typeface="SamsungOne 400" pitchFamily="34" charset="0"/>
                          <a:ea typeface="SamsungOne 400" pitchFamily="34" charset="0"/>
                          <a:cs typeface="Arial"/>
                          <a:sym typeface="Arial"/>
                        </a:rPr>
                        <a:t>pétalos</a:t>
                      </a:r>
                      <a:endParaRPr sz="1100" b="0" u="none" strike="noStrike" cap="none" dirty="0">
                        <a:solidFill>
                          <a:srgbClr val="262626"/>
                        </a:solidFill>
                        <a:latin typeface="SamsungOne 400" pitchFamily="34" charset="0"/>
                        <a:ea typeface="SamsungOne 400" pitchFamily="34" charset="0"/>
                        <a:cs typeface="Arial"/>
                        <a:sym typeface="Arial"/>
                      </a:endParaRP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100" b="0" u="none" strike="noStrike" cap="none" dirty="0" err="1">
                          <a:solidFill>
                            <a:srgbClr val="262626"/>
                          </a:solidFill>
                          <a:latin typeface="SamsungOne 400" pitchFamily="34" charset="0"/>
                          <a:ea typeface="SamsungOne 400" pitchFamily="34" charset="0"/>
                          <a:cs typeface="Arial"/>
                          <a:sym typeface="Arial"/>
                        </a:rPr>
                        <a:t>Información</a:t>
                      </a:r>
                      <a:r>
                        <a:rPr lang="en-US" sz="1100" b="0" u="none" strike="noStrike" cap="none" dirty="0">
                          <a:solidFill>
                            <a:srgbClr val="262626"/>
                          </a:solidFill>
                          <a:latin typeface="SamsungOne 400" pitchFamily="34" charset="0"/>
                          <a:ea typeface="SamsungOne 400" pitchFamily="34" charset="0"/>
                          <a:cs typeface="Arial"/>
                          <a:sym typeface="Arial"/>
                        </a:rPr>
                        <a:t> </a:t>
                      </a:r>
                      <a:r>
                        <a:rPr lang="en-US" sz="1100" b="0" u="none" strike="noStrike" cap="none" dirty="0" err="1">
                          <a:solidFill>
                            <a:srgbClr val="262626"/>
                          </a:solidFill>
                          <a:latin typeface="SamsungOne 400" pitchFamily="34" charset="0"/>
                          <a:ea typeface="SamsungOne 400" pitchFamily="34" charset="0"/>
                          <a:cs typeface="Arial"/>
                          <a:sym typeface="Arial"/>
                        </a:rPr>
                        <a:t>sobre</a:t>
                      </a:r>
                      <a:r>
                        <a:rPr lang="en-US" sz="1100" b="0" u="none" strike="noStrike" cap="none" dirty="0">
                          <a:solidFill>
                            <a:srgbClr val="262626"/>
                          </a:solidFill>
                          <a:latin typeface="SamsungOne 400" pitchFamily="34" charset="0"/>
                          <a:ea typeface="SamsungOne 400" pitchFamily="34" charset="0"/>
                          <a:cs typeface="Arial"/>
                          <a:sym typeface="Arial"/>
                        </a:rPr>
                        <a:t> la </a:t>
                      </a:r>
                      <a:r>
                        <a:rPr lang="en-US" sz="1100" b="0" u="none" strike="noStrike" cap="none" dirty="0" err="1">
                          <a:solidFill>
                            <a:srgbClr val="262626"/>
                          </a:solidFill>
                          <a:latin typeface="SamsungOne 400" pitchFamily="34" charset="0"/>
                          <a:ea typeface="SamsungOne 400" pitchFamily="34" charset="0"/>
                          <a:cs typeface="Arial"/>
                          <a:sym typeface="Arial"/>
                        </a:rPr>
                        <a:t>anchura</a:t>
                      </a:r>
                      <a:r>
                        <a:rPr lang="en-US" sz="1100" b="0" u="none" strike="noStrike" cap="none" dirty="0">
                          <a:solidFill>
                            <a:srgbClr val="262626"/>
                          </a:solidFill>
                          <a:latin typeface="SamsungOne 400" pitchFamily="34" charset="0"/>
                          <a:ea typeface="SamsungOne 400" pitchFamily="34" charset="0"/>
                          <a:cs typeface="Arial"/>
                          <a:sym typeface="Arial"/>
                        </a:rPr>
                        <a:t> del </a:t>
                      </a:r>
                      <a:r>
                        <a:rPr lang="en-US" sz="1100" b="0" u="none" strike="noStrike" cap="none" dirty="0" err="1">
                          <a:solidFill>
                            <a:srgbClr val="262626"/>
                          </a:solidFill>
                          <a:latin typeface="SamsungOne 400" pitchFamily="34" charset="0"/>
                          <a:ea typeface="SamsungOne 400" pitchFamily="34" charset="0"/>
                          <a:cs typeface="Arial"/>
                          <a:sym typeface="Arial"/>
                        </a:rPr>
                        <a:t>pétalo</a:t>
                      </a:r>
                      <a:endParaRPr sz="1100" b="0" u="none" strike="noStrike" cap="none" dirty="0">
                        <a:solidFill>
                          <a:srgbClr val="262626"/>
                        </a:solidFill>
                        <a:latin typeface="SamsungOne 400" pitchFamily="34" charset="0"/>
                        <a:ea typeface="SamsungOne 400" pitchFamily="34" charset="0"/>
                        <a:cs typeface="Arial"/>
                        <a:sym typeface="Arial"/>
                      </a:endParaRPr>
                    </a:p>
                  </a:txBody>
                  <a:tcPr marL="91450" marR="91450" marT="36000" marB="36000">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3"/>
                  </a:ext>
                </a:extLst>
              </a:tr>
              <a:tr h="289550">
                <a:tc>
                  <a:txBody>
                    <a:bodyPr/>
                    <a:lstStyle/>
                    <a:p>
                      <a:pPr marL="0" marR="0" lvl="0" indent="0" algn="ctr" rtl="0">
                        <a:lnSpc>
                          <a:spcPct val="100000"/>
                        </a:lnSpc>
                        <a:spcBef>
                          <a:spcPts val="0"/>
                        </a:spcBef>
                        <a:spcAft>
                          <a:spcPts val="0"/>
                        </a:spcAft>
                        <a:buClr>
                          <a:srgbClr val="000000"/>
                        </a:buClr>
                        <a:buSzPts val="1300"/>
                        <a:buFont typeface="Arial"/>
                        <a:buNone/>
                      </a:pPr>
                      <a:r>
                        <a:rPr lang="en-US" sz="1100" b="0" u="none" strike="noStrike" cap="none" dirty="0" err="1">
                          <a:solidFill>
                            <a:srgbClr val="262626"/>
                          </a:solidFill>
                          <a:latin typeface="SamsungOne 400" pitchFamily="34" charset="0"/>
                          <a:ea typeface="SamsungOne 400" pitchFamily="34" charset="0"/>
                          <a:cs typeface="Arial"/>
                          <a:sym typeface="Arial"/>
                        </a:rPr>
                        <a:t>Especies</a:t>
                      </a:r>
                      <a:endParaRPr sz="1100" b="0" u="none" strike="noStrike" cap="none" dirty="0">
                        <a:solidFill>
                          <a:srgbClr val="262626"/>
                        </a:solidFill>
                        <a:latin typeface="SamsungOne 400" pitchFamily="34" charset="0"/>
                        <a:ea typeface="SamsungOne 400" pitchFamily="34" charset="0"/>
                        <a:cs typeface="Arial"/>
                        <a:sym typeface="Arial"/>
                      </a:endParaRP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100" b="0" u="none" strike="noStrike" cap="none" dirty="0" err="1">
                          <a:solidFill>
                            <a:srgbClr val="262626"/>
                          </a:solidFill>
                          <a:latin typeface="SamsungOne 400" pitchFamily="34" charset="0"/>
                          <a:ea typeface="SamsungOne 400" pitchFamily="34" charset="0"/>
                          <a:cs typeface="Arial"/>
                          <a:sym typeface="Arial"/>
                        </a:rPr>
                        <a:t>Especies</a:t>
                      </a:r>
                      <a:r>
                        <a:rPr lang="en-US" sz="1100" b="0" u="none" strike="noStrike" cap="none" dirty="0">
                          <a:solidFill>
                            <a:srgbClr val="262626"/>
                          </a:solidFill>
                          <a:latin typeface="SamsungOne 400" pitchFamily="34" charset="0"/>
                          <a:ea typeface="SamsungOne 400" pitchFamily="34" charset="0"/>
                          <a:cs typeface="Arial"/>
                          <a:sym typeface="Arial"/>
                        </a:rPr>
                        <a:t> de </a:t>
                      </a:r>
                      <a:r>
                        <a:rPr lang="en-US" sz="1100" b="0" u="none" strike="noStrike" cap="none" dirty="0" err="1">
                          <a:solidFill>
                            <a:srgbClr val="262626"/>
                          </a:solidFill>
                          <a:latin typeface="SamsungOne 400" pitchFamily="34" charset="0"/>
                          <a:ea typeface="SamsungOne 400" pitchFamily="34" charset="0"/>
                          <a:cs typeface="Arial"/>
                          <a:sym typeface="Arial"/>
                        </a:rPr>
                        <a:t>flores</a:t>
                      </a:r>
                      <a:r>
                        <a:rPr lang="en-US" sz="1100" b="0" u="none" strike="noStrike" cap="none" dirty="0">
                          <a:solidFill>
                            <a:srgbClr val="262626"/>
                          </a:solidFill>
                          <a:latin typeface="SamsungOne 400" pitchFamily="34" charset="0"/>
                          <a:ea typeface="SamsungOne 400" pitchFamily="34" charset="0"/>
                          <a:cs typeface="Arial"/>
                          <a:sym typeface="Arial"/>
                        </a:rPr>
                        <a:t>, </a:t>
                      </a:r>
                      <a:r>
                        <a:rPr lang="en-US" sz="1100" b="0" u="none" strike="noStrike" cap="none" dirty="0" err="1">
                          <a:solidFill>
                            <a:srgbClr val="262626"/>
                          </a:solidFill>
                          <a:latin typeface="SamsungOne 400" pitchFamily="34" charset="0"/>
                          <a:ea typeface="SamsungOne 400" pitchFamily="34" charset="0"/>
                          <a:cs typeface="Arial"/>
                          <a:sym typeface="Arial"/>
                        </a:rPr>
                        <a:t>clasificadas</a:t>
                      </a:r>
                      <a:r>
                        <a:rPr lang="en-US" sz="1100" b="0" u="none" strike="noStrike" cap="none" dirty="0">
                          <a:solidFill>
                            <a:srgbClr val="262626"/>
                          </a:solidFill>
                          <a:latin typeface="SamsungOne 400" pitchFamily="34" charset="0"/>
                          <a:ea typeface="SamsungOne 400" pitchFamily="34" charset="0"/>
                          <a:cs typeface="Arial"/>
                          <a:sym typeface="Arial"/>
                        </a:rPr>
                        <a:t> en </a:t>
                      </a:r>
                      <a:r>
                        <a:rPr lang="en-US" sz="1100" b="0" u="none" strike="noStrike" cap="none" dirty="0" err="1">
                          <a:solidFill>
                            <a:srgbClr val="262626"/>
                          </a:solidFill>
                          <a:latin typeface="SamsungOne 400" pitchFamily="34" charset="0"/>
                          <a:ea typeface="SamsungOne 400" pitchFamily="34" charset="0"/>
                          <a:cs typeface="Arial"/>
                          <a:sym typeface="Arial"/>
                        </a:rPr>
                        <a:t>setosa</a:t>
                      </a:r>
                      <a:r>
                        <a:rPr lang="en-US" sz="1100" b="0" u="none" strike="noStrike" cap="none" dirty="0">
                          <a:solidFill>
                            <a:srgbClr val="262626"/>
                          </a:solidFill>
                          <a:latin typeface="SamsungOne 400" pitchFamily="34" charset="0"/>
                          <a:ea typeface="SamsungOne 400" pitchFamily="34" charset="0"/>
                          <a:cs typeface="Arial"/>
                          <a:sym typeface="Arial"/>
                        </a:rPr>
                        <a:t> / </a:t>
                      </a:r>
                      <a:r>
                        <a:rPr lang="en-US" sz="1100" b="0" u="none" strike="noStrike" cap="none" dirty="0" err="1">
                          <a:solidFill>
                            <a:srgbClr val="262626"/>
                          </a:solidFill>
                          <a:latin typeface="SamsungOne 400" pitchFamily="34" charset="0"/>
                          <a:ea typeface="SamsungOne 400" pitchFamily="34" charset="0"/>
                          <a:cs typeface="Arial"/>
                          <a:sym typeface="Arial"/>
                        </a:rPr>
                        <a:t>versicolor</a:t>
                      </a:r>
                      <a:r>
                        <a:rPr lang="en-US" sz="1100" b="0" u="none" strike="noStrike" cap="none" dirty="0">
                          <a:solidFill>
                            <a:srgbClr val="262626"/>
                          </a:solidFill>
                          <a:latin typeface="SamsungOne 400" pitchFamily="34" charset="0"/>
                          <a:ea typeface="SamsungOne 400" pitchFamily="34" charset="0"/>
                          <a:cs typeface="Arial"/>
                          <a:sym typeface="Arial"/>
                        </a:rPr>
                        <a:t> / </a:t>
                      </a:r>
                      <a:r>
                        <a:rPr lang="en-US" sz="1100" b="0" u="none" strike="noStrike" cap="none" dirty="0" err="1">
                          <a:solidFill>
                            <a:srgbClr val="262626"/>
                          </a:solidFill>
                          <a:latin typeface="SamsungOne 400" pitchFamily="34" charset="0"/>
                          <a:ea typeface="SamsungOne 400" pitchFamily="34" charset="0"/>
                          <a:cs typeface="Arial"/>
                          <a:sym typeface="Arial"/>
                        </a:rPr>
                        <a:t>virginica</a:t>
                      </a:r>
                      <a:endParaRPr sz="1100" b="0" u="none" strike="noStrike" cap="none" dirty="0">
                        <a:solidFill>
                          <a:srgbClr val="262626"/>
                        </a:solidFill>
                        <a:latin typeface="SamsungOne 400" pitchFamily="34" charset="0"/>
                        <a:ea typeface="SamsungOne 400" pitchFamily="34" charset="0"/>
                        <a:cs typeface="Arial"/>
                        <a:sym typeface="Arial"/>
                      </a:endParaRPr>
                    </a:p>
                  </a:txBody>
                  <a:tcPr marL="91450" marR="91450" marT="36000" marB="36000">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0"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3"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2235F724-22AA-343A-D5EA-68039D1438B8}"/>
            </a:ext>
          </a:extLst>
        </p:cNvPr>
        <p:cNvGrpSpPr/>
        <p:nvPr/>
      </p:nvGrpSpPr>
      <p:grpSpPr>
        <a:xfrm>
          <a:off x="0" y="0"/>
          <a:ext cx="0" cy="0"/>
          <a:chOff x="0" y="0"/>
          <a:chExt cx="0" cy="0"/>
        </a:xfrm>
      </p:grpSpPr>
      <p:sp>
        <p:nvSpPr>
          <p:cNvPr id="202" name="Google Shape;202;g30f9e089eba_1_7">
            <a:extLst>
              <a:ext uri="{FF2B5EF4-FFF2-40B4-BE49-F238E27FC236}">
                <a16:creationId xmlns:a16="http://schemas.microsoft.com/office/drawing/2014/main" id="{3E99E8BB-78BE-8103-E459-8AB5A322C47A}"/>
              </a:ext>
            </a:extLst>
          </p:cNvPr>
          <p:cNvSpPr txBox="1">
            <a:spLocks noGrp="1"/>
          </p:cNvSpPr>
          <p:nvPr>
            <p:ph type="ctrTitle"/>
          </p:nvPr>
        </p:nvSpPr>
        <p:spPr>
          <a:xfrm>
            <a:off x="5951975" y="3036100"/>
            <a:ext cx="5510400" cy="1083600"/>
          </a:xfrm>
          <a:prstGeom prst="rect">
            <a:avLst/>
          </a:prstGeom>
        </p:spPr>
        <p:txBody>
          <a:bodyPr spcFirstLastPara="1" wrap="square" lIns="91425" tIns="45700" rIns="91425" bIns="45700" anchor="b" anchorCtr="0">
            <a:normAutofit/>
          </a:bodyPr>
          <a:lstStyle/>
          <a:p>
            <a:pPr marL="0" lvl="0" indent="0" algn="r" rtl="0">
              <a:spcBef>
                <a:spcPts val="0"/>
              </a:spcBef>
              <a:spcAft>
                <a:spcPts val="0"/>
              </a:spcAft>
              <a:buNone/>
            </a:pPr>
            <a:r>
              <a:rPr lang="es-MX" b="1"/>
              <a:t>¡GRACIAS!</a:t>
            </a:r>
            <a:endParaRPr b="1"/>
          </a:p>
        </p:txBody>
      </p:sp>
    </p:spTree>
    <p:extLst>
      <p:ext uri="{BB962C8B-B14F-4D97-AF65-F5344CB8AC3E}">
        <p14:creationId xmlns:p14="http://schemas.microsoft.com/office/powerpoint/2010/main" val="2660350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13"/>
        <p:cNvGrpSpPr/>
        <p:nvPr/>
      </p:nvGrpSpPr>
      <p:grpSpPr>
        <a:xfrm>
          <a:off x="0" y="0"/>
          <a:ext cx="0" cy="0"/>
          <a:chOff x="0" y="0"/>
          <a:chExt cx="0" cy="0"/>
        </a:xfrm>
      </p:grpSpPr>
      <p:sp>
        <p:nvSpPr>
          <p:cNvPr id="3417" name="Google Shape;3417;p501"/>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Estrategia de generalización del modelo </a:t>
            </a:r>
          </a:p>
        </p:txBody>
      </p:sp>
      <p:sp>
        <p:nvSpPr>
          <p:cNvPr id="3418" name="Google Shape;3418;p501"/>
          <p:cNvSpPr/>
          <p:nvPr/>
        </p:nvSpPr>
        <p:spPr>
          <a:xfrm>
            <a:off x="1815849" y="1853209"/>
            <a:ext cx="8780700" cy="1145680"/>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a:solidFill>
                  <a:srgbClr val="262626"/>
                </a:solidFill>
                <a:latin typeface="SamsungOne 400" pitchFamily="34" charset="0"/>
                <a:ea typeface="SamsungOne 400" pitchFamily="34" charset="0"/>
              </a:rPr>
              <a:t>Dado que el aprendizaje automático se basa en el rendimiento de los modelos en función de los datos, se requiere una cantidad suficiente de datos para obtener un buen rendimiento. Una cantidad insuficiente de datos puede dar lugar a un sobreajuste, lo que significa que el modelo muestra una menor capacidad de predicción con respecto a los datos no vistos porque se ajusta sólo a las características de los datos de entrenamiento. La siguiente es la estrategia de generalización para que el modelo proporcione un alto rendimiento en relación con los datos no vistos. </a:t>
            </a:r>
            <a:endParaRPr lang="es-ES">
              <a:latin typeface="SamsungOne 400" pitchFamily="34" charset="0"/>
              <a:ea typeface="SamsungOne 400" pitchFamily="34" charset="0"/>
            </a:endParaRPr>
          </a:p>
        </p:txBody>
      </p:sp>
      <p:sp>
        <p:nvSpPr>
          <p:cNvPr id="3419" name="Google Shape;3419;p501"/>
          <p:cNvSpPr/>
          <p:nvPr/>
        </p:nvSpPr>
        <p:spPr>
          <a:xfrm>
            <a:off x="1703512" y="3157736"/>
            <a:ext cx="9180600" cy="215400"/>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Conjunto de validación</a:t>
            </a:r>
            <a:endParaRPr lang="es-ES" dirty="0">
              <a:latin typeface="Samsung Sharp Sans" pitchFamily="2" charset="0"/>
              <a:ea typeface="Samsung Sharp Sans" pitchFamily="2" charset="0"/>
              <a:cs typeface="Samsung Sharp Sans" pitchFamily="2" charset="0"/>
            </a:endParaRPr>
          </a:p>
        </p:txBody>
      </p:sp>
      <p:sp>
        <p:nvSpPr>
          <p:cNvPr id="3420" name="Google Shape;3420;p501"/>
          <p:cNvSpPr/>
          <p:nvPr/>
        </p:nvSpPr>
        <p:spPr>
          <a:xfrm>
            <a:off x="1815849" y="3429801"/>
            <a:ext cx="8796600" cy="1145700"/>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dirty="0">
                <a:solidFill>
                  <a:srgbClr val="262626"/>
                </a:solidFill>
                <a:latin typeface="SamsungOne 400" pitchFamily="34" charset="0"/>
                <a:ea typeface="SamsungOne 400" pitchFamily="34" charset="0"/>
              </a:rPr>
              <a:t>El conjunto de datos de prueba de rendimiento dividido con </a:t>
            </a:r>
            <a:r>
              <a:rPr lang="es-ES" sz="1300" dirty="0" err="1">
                <a:solidFill>
                  <a:srgbClr val="262626"/>
                </a:solidFill>
                <a:latin typeface="SamsungOne 400" pitchFamily="34" charset="0"/>
                <a:ea typeface="SamsungOne 400" pitchFamily="34" charset="0"/>
              </a:rPr>
              <a:t>Train_test_split</a:t>
            </a:r>
            <a:r>
              <a:rPr lang="es-ES" sz="1300" dirty="0">
                <a:solidFill>
                  <a:srgbClr val="262626"/>
                </a:solidFill>
                <a:latin typeface="SamsungOne 400" pitchFamily="34" charset="0"/>
                <a:ea typeface="SamsungOne 400" pitchFamily="34" charset="0"/>
              </a:rPr>
              <a:t> es para la evaluación final del rendimiento del modelo. Debido a que es necesario comprobar el rendimiento del modelo durante el aprendizaje de este, se retiran algunos de los datos del conjunto de datos de entrenamiento y se utilizan como conjunto de validación. Se puede encontrar una posibilidad de sobreajuste durante el aprendizaje utilizando el conjunto de validación, y también se utiliza para encontrar los </a:t>
            </a:r>
            <a:r>
              <a:rPr lang="es-ES" sz="1300" dirty="0" err="1">
                <a:solidFill>
                  <a:srgbClr val="262626"/>
                </a:solidFill>
                <a:latin typeface="SamsungOne 400" pitchFamily="34" charset="0"/>
                <a:ea typeface="SamsungOne 400" pitchFamily="34" charset="0"/>
              </a:rPr>
              <a:t>hiperparámetros</a:t>
            </a:r>
            <a:r>
              <a:rPr lang="es-ES" sz="1300" dirty="0">
                <a:solidFill>
                  <a:srgbClr val="262626"/>
                </a:solidFill>
                <a:latin typeface="SamsungOne 400" pitchFamily="34" charset="0"/>
                <a:ea typeface="SamsungOne 400" pitchFamily="34" charset="0"/>
              </a:rPr>
              <a:t>. </a:t>
            </a:r>
            <a:endParaRPr lang="es-ES" dirty="0">
              <a:latin typeface="SamsungOne 400" pitchFamily="34" charset="0"/>
              <a:ea typeface="SamsungOne 400" pitchFamily="34" charset="0"/>
            </a:endParaRPr>
          </a:p>
        </p:txBody>
      </p:sp>
      <p:grpSp>
        <p:nvGrpSpPr>
          <p:cNvPr id="3421" name="Google Shape;3421;p501"/>
          <p:cNvGrpSpPr/>
          <p:nvPr/>
        </p:nvGrpSpPr>
        <p:grpSpPr>
          <a:xfrm>
            <a:off x="2546864" y="4566043"/>
            <a:ext cx="7330245" cy="1562670"/>
            <a:chOff x="1396289" y="4427654"/>
            <a:chExt cx="7330245" cy="1562670"/>
          </a:xfrm>
        </p:grpSpPr>
        <p:sp>
          <p:nvSpPr>
            <p:cNvPr id="3422" name="Google Shape;3422;p501"/>
            <p:cNvSpPr txBox="1"/>
            <p:nvPr/>
          </p:nvSpPr>
          <p:spPr>
            <a:xfrm>
              <a:off x="2124566" y="4427654"/>
              <a:ext cx="2060475" cy="492443"/>
            </a:xfrm>
            <a:prstGeom prst="rect">
              <a:avLst/>
            </a:prstGeom>
            <a:solidFill>
              <a:schemeClr val="lt1"/>
            </a:solidFill>
            <a:ln>
              <a:noFill/>
            </a:ln>
          </p:spPr>
          <p:txBody>
            <a:bodyPr spcFirstLastPara="1" wrap="square" lIns="0" tIns="0" rIns="0" bIns="0" anchor="t" anchorCtr="0">
              <a:spAutoFit/>
            </a:bodyPr>
            <a:lstStyle/>
            <a:p>
              <a:pPr algn="ctr">
                <a:buSzPts val="1600"/>
              </a:pPr>
              <a:r>
                <a:rPr lang="es-ES" sz="1600" dirty="0">
                  <a:solidFill>
                    <a:schemeClr val="dk1"/>
                  </a:solidFill>
                  <a:latin typeface="SamsungOne 400" pitchFamily="34" charset="0"/>
                  <a:ea typeface="SamsungOne 400" pitchFamily="34" charset="0"/>
                </a:rPr>
                <a:t>conjunto de entrenamiento</a:t>
              </a:r>
            </a:p>
          </p:txBody>
        </p:sp>
        <p:sp>
          <p:nvSpPr>
            <p:cNvPr id="3423" name="Google Shape;3423;p501"/>
            <p:cNvSpPr txBox="1"/>
            <p:nvPr/>
          </p:nvSpPr>
          <p:spPr>
            <a:xfrm>
              <a:off x="5599484" y="4437112"/>
              <a:ext cx="1226400" cy="492600"/>
            </a:xfrm>
            <a:prstGeom prst="rect">
              <a:avLst/>
            </a:prstGeom>
            <a:solidFill>
              <a:schemeClr val="lt1"/>
            </a:solidFill>
            <a:ln>
              <a:noFill/>
            </a:ln>
          </p:spPr>
          <p:txBody>
            <a:bodyPr spcFirstLastPara="1" wrap="square" lIns="0" tIns="0" rIns="0" bIns="0" anchor="t" anchorCtr="0">
              <a:spAutoFit/>
            </a:bodyPr>
            <a:lstStyle/>
            <a:p>
              <a:pPr algn="ctr">
                <a:buSzPts val="1600"/>
              </a:pPr>
              <a:r>
                <a:rPr lang="es-ES" sz="1600" dirty="0">
                  <a:solidFill>
                    <a:schemeClr val="dk1"/>
                  </a:solidFill>
                  <a:latin typeface="SamsungOne 400" pitchFamily="34" charset="0"/>
                  <a:ea typeface="SamsungOne 400" pitchFamily="34" charset="0"/>
                </a:rPr>
                <a:t>conjunto de validación</a:t>
              </a:r>
              <a:endParaRPr lang="es-ES" dirty="0">
                <a:latin typeface="SamsungOne 400" pitchFamily="34" charset="0"/>
                <a:ea typeface="SamsungOne 400" pitchFamily="34" charset="0"/>
              </a:endParaRPr>
            </a:p>
          </p:txBody>
        </p:sp>
        <p:sp>
          <p:nvSpPr>
            <p:cNvPr id="3424" name="Google Shape;3424;p501"/>
            <p:cNvSpPr txBox="1"/>
            <p:nvPr/>
          </p:nvSpPr>
          <p:spPr>
            <a:xfrm>
              <a:off x="7363680" y="4437112"/>
              <a:ext cx="1362854" cy="492443"/>
            </a:xfrm>
            <a:prstGeom prst="rect">
              <a:avLst/>
            </a:prstGeom>
            <a:solidFill>
              <a:schemeClr val="lt1"/>
            </a:solidFill>
            <a:ln>
              <a:noFill/>
            </a:ln>
          </p:spPr>
          <p:txBody>
            <a:bodyPr spcFirstLastPara="1" wrap="square" lIns="0" tIns="0" rIns="0" bIns="0" anchor="t" anchorCtr="0">
              <a:spAutoFit/>
            </a:bodyPr>
            <a:lstStyle/>
            <a:p>
              <a:pPr algn="ctr">
                <a:buSzPts val="1600"/>
              </a:pPr>
              <a:r>
                <a:rPr lang="es-ES" sz="1600" dirty="0">
                  <a:solidFill>
                    <a:schemeClr val="dk1"/>
                  </a:solidFill>
                  <a:latin typeface="SamsungOne 400" pitchFamily="34" charset="0"/>
                  <a:ea typeface="SamsungOne 400" pitchFamily="34" charset="0"/>
                </a:rPr>
                <a:t>Conjunto de prueba</a:t>
              </a:r>
              <a:endParaRPr lang="es-ES" dirty="0">
                <a:latin typeface="SamsungOne 400" pitchFamily="34" charset="0"/>
                <a:ea typeface="SamsungOne 400" pitchFamily="34" charset="0"/>
              </a:endParaRPr>
            </a:p>
          </p:txBody>
        </p:sp>
        <p:sp>
          <p:nvSpPr>
            <p:cNvPr id="3425" name="Google Shape;3425;p501"/>
            <p:cNvSpPr txBox="1"/>
            <p:nvPr/>
          </p:nvSpPr>
          <p:spPr>
            <a:xfrm>
              <a:off x="3115703" y="5620992"/>
              <a:ext cx="881653"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dirty="0">
                  <a:solidFill>
                    <a:schemeClr val="dk1"/>
                  </a:solidFill>
                  <a:latin typeface="SamsungOne 400" pitchFamily="34" charset="0"/>
                  <a:ea typeface="SamsungOne 400" pitchFamily="34" charset="0"/>
                </a:rPr>
                <a:t>Ajuste del modelo</a:t>
              </a:r>
              <a:endParaRPr lang="es-ES" dirty="0">
                <a:latin typeface="SamsungOne 400" pitchFamily="34" charset="0"/>
                <a:ea typeface="SamsungOne 400" pitchFamily="34" charset="0"/>
              </a:endParaRPr>
            </a:p>
          </p:txBody>
        </p:sp>
        <p:sp>
          <p:nvSpPr>
            <p:cNvPr id="3426" name="Google Shape;3426;p501"/>
            <p:cNvSpPr txBox="1"/>
            <p:nvPr/>
          </p:nvSpPr>
          <p:spPr>
            <a:xfrm>
              <a:off x="5534613" y="5593685"/>
              <a:ext cx="1356141"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Selección de parámetros</a:t>
              </a:r>
              <a:endParaRPr lang="es-ES">
                <a:latin typeface="SamsungOne 400" pitchFamily="34" charset="0"/>
                <a:ea typeface="SamsungOne 400" pitchFamily="34" charset="0"/>
              </a:endParaRPr>
            </a:p>
          </p:txBody>
        </p:sp>
        <p:sp>
          <p:nvSpPr>
            <p:cNvPr id="3427" name="Google Shape;3427;p501"/>
            <p:cNvSpPr txBox="1"/>
            <p:nvPr/>
          </p:nvSpPr>
          <p:spPr>
            <a:xfrm>
              <a:off x="7314019" y="5620992"/>
              <a:ext cx="1262291"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dirty="0">
                  <a:solidFill>
                    <a:schemeClr val="dk1"/>
                  </a:solidFill>
                  <a:latin typeface="SamsungOne 400" pitchFamily="34" charset="0"/>
                  <a:ea typeface="SamsungOne 400" pitchFamily="34" charset="0"/>
                </a:rPr>
                <a:t>Evaluación</a:t>
              </a:r>
              <a:endParaRPr lang="es-ES" dirty="0">
                <a:latin typeface="SamsungOne 400" pitchFamily="34" charset="0"/>
                <a:ea typeface="SamsungOne 400" pitchFamily="34" charset="0"/>
              </a:endParaRPr>
            </a:p>
          </p:txBody>
        </p:sp>
        <p:sp>
          <p:nvSpPr>
            <p:cNvPr id="3428" name="Google Shape;3428;p501"/>
            <p:cNvSpPr/>
            <p:nvPr/>
          </p:nvSpPr>
          <p:spPr>
            <a:xfrm>
              <a:off x="1396289" y="5085359"/>
              <a:ext cx="4320480" cy="436293"/>
            </a:xfrm>
            <a:prstGeom prst="rect">
              <a:avLst/>
            </a:prstGeom>
            <a:solidFill>
              <a:schemeClr val="lt1"/>
            </a:solidFill>
            <a:ln w="1905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29" name="Google Shape;3429;p501"/>
            <p:cNvSpPr/>
            <p:nvPr/>
          </p:nvSpPr>
          <p:spPr>
            <a:xfrm>
              <a:off x="5713780" y="5085359"/>
              <a:ext cx="1072148" cy="436293"/>
            </a:xfrm>
            <a:prstGeom prst="rect">
              <a:avLst/>
            </a:prstGeom>
            <a:solidFill>
              <a:srgbClr val="7F7F7F"/>
            </a:solid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30" name="Google Shape;3430;p501"/>
            <p:cNvSpPr/>
            <p:nvPr/>
          </p:nvSpPr>
          <p:spPr>
            <a:xfrm>
              <a:off x="6810742" y="5085359"/>
              <a:ext cx="1765568" cy="436293"/>
            </a:xfrm>
            <a:prstGeom prst="rect">
              <a:avLst/>
            </a:prstGeom>
            <a:solidFill>
              <a:srgbClr val="7F7F7F"/>
            </a:solidFill>
            <a:ln w="1905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sp>
        <p:nvSpPr>
          <p:cNvPr id="1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2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35"/>
        <p:cNvGrpSpPr/>
        <p:nvPr/>
      </p:nvGrpSpPr>
      <p:grpSpPr>
        <a:xfrm>
          <a:off x="0" y="0"/>
          <a:ext cx="0" cy="0"/>
          <a:chOff x="0" y="0"/>
          <a:chExt cx="0" cy="0"/>
        </a:xfrm>
      </p:grpSpPr>
      <p:sp>
        <p:nvSpPr>
          <p:cNvPr id="3439" name="Google Shape;3439;p502"/>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Validación cruzada</a:t>
            </a:r>
            <a:endParaRPr lang="es-ES" dirty="0">
              <a:latin typeface="Samsung Sharp Sans" pitchFamily="2" charset="0"/>
              <a:ea typeface="Samsung Sharp Sans" pitchFamily="2" charset="0"/>
              <a:cs typeface="Samsung Sharp Sans" pitchFamily="2" charset="0"/>
            </a:endParaRPr>
          </a:p>
        </p:txBody>
      </p:sp>
      <p:sp>
        <p:nvSpPr>
          <p:cNvPr id="3440" name="Google Shape;3440;p502"/>
          <p:cNvSpPr/>
          <p:nvPr/>
        </p:nvSpPr>
        <p:spPr>
          <a:xfrm>
            <a:off x="1815849" y="1700809"/>
            <a:ext cx="8780714" cy="1848437"/>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a:solidFill>
                  <a:srgbClr val="262626"/>
                </a:solidFill>
                <a:latin typeface="SamsungOne 400" pitchFamily="34" charset="0"/>
                <a:ea typeface="SamsungOne 400" pitchFamily="34" charset="0"/>
              </a:rPr>
              <a:t>Se trata de una estrategia para hacer muchos conjuntos de validación de modo que cada dato pueda incluirse en el aprendizaje una vez.</a:t>
            </a:r>
            <a:br>
              <a:rPr lang="es-ES" sz="1300">
                <a:solidFill>
                  <a:srgbClr val="262626"/>
                </a:solidFill>
                <a:latin typeface="SamsungOne 400" pitchFamily="34" charset="0"/>
                <a:ea typeface="SamsungOne 400" pitchFamily="34" charset="0"/>
              </a:rPr>
            </a:br>
            <a:r>
              <a:rPr lang="es-ES" sz="1300">
                <a:solidFill>
                  <a:srgbClr val="262626"/>
                </a:solidFill>
                <a:latin typeface="SamsungOne 400" pitchFamily="34" charset="0"/>
                <a:ea typeface="SamsungOne 400" pitchFamily="34" charset="0"/>
              </a:rPr>
              <a:t>Divida el conjunto de datos en un número aleatorio n=k (k pliegues). Utilice el primer pliegue como conjunto de validación y utilice otros k-1 pliegues como conjunto de entrenamiento, y mida el rendimiento.</a:t>
            </a:r>
            <a:endParaRPr lang="es-ES">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300">
                <a:solidFill>
                  <a:srgbClr val="262626"/>
                </a:solidFill>
                <a:latin typeface="SamsungOne 400" pitchFamily="34" charset="0"/>
                <a:ea typeface="SamsungOne 400" pitchFamily="34" charset="0"/>
              </a:rPr>
              <a:t>Utilice el segundo pliegue como conjunto de prueba y los otros pliegues como conjunto de entrenamiento para el aprendizaje, y luego mida el rendimiento. Repita el mismo proceso con todos los demás pliegues para poder incluir todos los datos en el entrenamiento. Obtenga k resultados de evaluación del rendimiento y, a continuación, haga una media para predecir el rendimiento del modelo. La siguiente figura es un ejemplo cuando k=5.</a:t>
            </a:r>
            <a:endParaRPr lang="es-ES">
              <a:latin typeface="SamsungOne 400" pitchFamily="34" charset="0"/>
              <a:ea typeface="SamsungOne 400" pitchFamily="34" charset="0"/>
            </a:endParaRPr>
          </a:p>
        </p:txBody>
      </p:sp>
      <p:grpSp>
        <p:nvGrpSpPr>
          <p:cNvPr id="3441" name="Google Shape;3441;p502"/>
          <p:cNvGrpSpPr/>
          <p:nvPr/>
        </p:nvGrpSpPr>
        <p:grpSpPr>
          <a:xfrm>
            <a:off x="1608664" y="3537000"/>
            <a:ext cx="9347437" cy="2096700"/>
            <a:chOff x="239627" y="5030118"/>
            <a:chExt cx="9347437" cy="2096700"/>
          </a:xfrm>
        </p:grpSpPr>
        <p:grpSp>
          <p:nvGrpSpPr>
            <p:cNvPr id="3442" name="Google Shape;3442;p502"/>
            <p:cNvGrpSpPr/>
            <p:nvPr/>
          </p:nvGrpSpPr>
          <p:grpSpPr>
            <a:xfrm>
              <a:off x="239627" y="5360643"/>
              <a:ext cx="1116524" cy="1279450"/>
              <a:chOff x="270107" y="3602963"/>
              <a:chExt cx="1116524" cy="1279450"/>
            </a:xfrm>
          </p:grpSpPr>
          <p:sp>
            <p:nvSpPr>
              <p:cNvPr id="3443" name="Google Shape;3443;p502"/>
              <p:cNvSpPr txBox="1"/>
              <p:nvPr/>
            </p:nvSpPr>
            <p:spPr>
              <a:xfrm rot="-5400000">
                <a:off x="1307" y="4081838"/>
                <a:ext cx="9069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Iteraciones del CV</a:t>
                </a:r>
                <a:endParaRPr lang="es-ES">
                  <a:latin typeface="SamsungOne 400" pitchFamily="34" charset="0"/>
                  <a:ea typeface="SamsungOne 400" pitchFamily="34" charset="0"/>
                </a:endParaRPr>
              </a:p>
            </p:txBody>
          </p:sp>
          <p:sp>
            <p:nvSpPr>
              <p:cNvPr id="3444" name="Google Shape;3444;p502"/>
              <p:cNvSpPr txBox="1"/>
              <p:nvPr/>
            </p:nvSpPr>
            <p:spPr>
              <a:xfrm>
                <a:off x="653757" y="3602963"/>
                <a:ext cx="7233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1</a:t>
                </a:r>
                <a:endParaRPr lang="es-ES">
                  <a:latin typeface="SamsungOne 400" pitchFamily="34" charset="0"/>
                  <a:ea typeface="SamsungOne 400" pitchFamily="34" charset="0"/>
                </a:endParaRPr>
              </a:p>
            </p:txBody>
          </p:sp>
          <p:sp>
            <p:nvSpPr>
              <p:cNvPr id="3445" name="Google Shape;3445;p502"/>
              <p:cNvSpPr txBox="1"/>
              <p:nvPr/>
            </p:nvSpPr>
            <p:spPr>
              <a:xfrm>
                <a:off x="660008" y="3880288"/>
                <a:ext cx="7233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2</a:t>
                </a:r>
                <a:endParaRPr lang="es-ES">
                  <a:latin typeface="SamsungOne 400" pitchFamily="34" charset="0"/>
                  <a:ea typeface="SamsungOne 400" pitchFamily="34" charset="0"/>
                </a:endParaRPr>
              </a:p>
            </p:txBody>
          </p:sp>
          <p:sp>
            <p:nvSpPr>
              <p:cNvPr id="3446" name="Google Shape;3446;p502"/>
              <p:cNvSpPr txBox="1"/>
              <p:nvPr/>
            </p:nvSpPr>
            <p:spPr>
              <a:xfrm>
                <a:off x="661733" y="4159163"/>
                <a:ext cx="7233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3</a:t>
                </a:r>
                <a:endParaRPr lang="es-ES">
                  <a:latin typeface="SamsungOne 400" pitchFamily="34" charset="0"/>
                  <a:ea typeface="SamsungOne 400" pitchFamily="34" charset="0"/>
                </a:endParaRPr>
              </a:p>
            </p:txBody>
          </p:sp>
          <p:sp>
            <p:nvSpPr>
              <p:cNvPr id="3447" name="Google Shape;3447;p502"/>
              <p:cNvSpPr txBox="1"/>
              <p:nvPr/>
            </p:nvSpPr>
            <p:spPr>
              <a:xfrm>
                <a:off x="663331" y="4438038"/>
                <a:ext cx="7233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4</a:t>
                </a:r>
                <a:endParaRPr lang="es-ES">
                  <a:latin typeface="SamsungOne 400" pitchFamily="34" charset="0"/>
                  <a:ea typeface="SamsungOne 400" pitchFamily="34" charset="0"/>
                </a:endParaRPr>
              </a:p>
            </p:txBody>
          </p:sp>
          <p:sp>
            <p:nvSpPr>
              <p:cNvPr id="3448" name="Google Shape;3448;p502"/>
              <p:cNvSpPr txBox="1"/>
              <p:nvPr/>
            </p:nvSpPr>
            <p:spPr>
              <a:xfrm>
                <a:off x="661732" y="4697613"/>
                <a:ext cx="7233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5</a:t>
                </a:r>
                <a:endParaRPr lang="es-ES">
                  <a:latin typeface="SamsungOne 400" pitchFamily="34" charset="0"/>
                  <a:ea typeface="SamsungOne 400" pitchFamily="34" charset="0"/>
                </a:endParaRPr>
              </a:p>
            </p:txBody>
          </p:sp>
        </p:grpSp>
        <p:sp>
          <p:nvSpPr>
            <p:cNvPr id="3449" name="Google Shape;3449;p502"/>
            <p:cNvSpPr txBox="1"/>
            <p:nvPr/>
          </p:nvSpPr>
          <p:spPr>
            <a:xfrm>
              <a:off x="4089450" y="5030118"/>
              <a:ext cx="1461300" cy="200100"/>
            </a:xfrm>
            <a:prstGeom prst="rect">
              <a:avLst/>
            </a:prstGeom>
            <a:solidFill>
              <a:schemeClr val="lt1"/>
            </a:solidFill>
            <a:ln>
              <a:noFill/>
            </a:ln>
          </p:spPr>
          <p:txBody>
            <a:bodyPr spcFirstLastPara="1" wrap="square" lIns="0" tIns="0" rIns="0" bIns="0" anchor="t" anchorCtr="0">
              <a:spAutoFit/>
            </a:bodyPr>
            <a:lstStyle/>
            <a:p>
              <a:pPr algn="ctr">
                <a:buSzPts val="1300"/>
              </a:pPr>
              <a:r>
                <a:rPr lang="es-ES" sz="1300">
                  <a:solidFill>
                    <a:schemeClr val="dk1"/>
                  </a:solidFill>
                  <a:latin typeface="SamsungOne 400" pitchFamily="34" charset="0"/>
                  <a:ea typeface="SamsungOne 400" pitchFamily="34" charset="0"/>
                </a:rPr>
                <a:t>validación_cruzada</a:t>
              </a:r>
              <a:endParaRPr lang="es-ES">
                <a:latin typeface="SamsungOne 400" pitchFamily="34" charset="0"/>
                <a:ea typeface="SamsungOne 400" pitchFamily="34" charset="0"/>
              </a:endParaRPr>
            </a:p>
          </p:txBody>
        </p:sp>
        <p:grpSp>
          <p:nvGrpSpPr>
            <p:cNvPr id="3450" name="Google Shape;3450;p502"/>
            <p:cNvGrpSpPr/>
            <p:nvPr/>
          </p:nvGrpSpPr>
          <p:grpSpPr>
            <a:xfrm>
              <a:off x="1450423" y="5350301"/>
              <a:ext cx="6458761" cy="1307446"/>
              <a:chOff x="1450423" y="5350301"/>
              <a:chExt cx="6458761" cy="1307446"/>
            </a:xfrm>
          </p:grpSpPr>
          <p:sp>
            <p:nvSpPr>
              <p:cNvPr id="3451" name="Google Shape;3451;p502"/>
              <p:cNvSpPr/>
              <p:nvPr/>
            </p:nvSpPr>
            <p:spPr>
              <a:xfrm>
                <a:off x="1450423" y="5353875"/>
                <a:ext cx="124817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2" name="Google Shape;3452;p502"/>
              <p:cNvSpPr/>
              <p:nvPr/>
            </p:nvSpPr>
            <p:spPr>
              <a:xfrm>
                <a:off x="2750633" y="5353875"/>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3" name="Google Shape;3453;p502"/>
              <p:cNvSpPr/>
              <p:nvPr/>
            </p:nvSpPr>
            <p:spPr>
              <a:xfrm>
                <a:off x="4049843" y="5350303"/>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4" name="Google Shape;3454;p502"/>
              <p:cNvSpPr/>
              <p:nvPr/>
            </p:nvSpPr>
            <p:spPr>
              <a:xfrm>
                <a:off x="5349053" y="5350302"/>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5" name="Google Shape;3455;p502"/>
              <p:cNvSpPr/>
              <p:nvPr/>
            </p:nvSpPr>
            <p:spPr>
              <a:xfrm>
                <a:off x="6648263" y="5350301"/>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6" name="Google Shape;3456;p502"/>
              <p:cNvSpPr/>
              <p:nvPr/>
            </p:nvSpPr>
            <p:spPr>
              <a:xfrm>
                <a:off x="1450423" y="5644678"/>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7" name="Google Shape;3457;p502"/>
              <p:cNvSpPr/>
              <p:nvPr/>
            </p:nvSpPr>
            <p:spPr>
              <a:xfrm>
                <a:off x="1450423" y="5927070"/>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8" name="Google Shape;3458;p502"/>
              <p:cNvSpPr/>
              <p:nvPr/>
            </p:nvSpPr>
            <p:spPr>
              <a:xfrm>
                <a:off x="1450423" y="6205280"/>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59" name="Google Shape;3459;p502"/>
              <p:cNvSpPr/>
              <p:nvPr/>
            </p:nvSpPr>
            <p:spPr>
              <a:xfrm>
                <a:off x="1450423" y="6483490"/>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0" name="Google Shape;3460;p502"/>
              <p:cNvSpPr/>
              <p:nvPr/>
            </p:nvSpPr>
            <p:spPr>
              <a:xfrm>
                <a:off x="2751233" y="5644678"/>
                <a:ext cx="124817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1" name="Google Shape;3461;p502"/>
              <p:cNvSpPr/>
              <p:nvPr/>
            </p:nvSpPr>
            <p:spPr>
              <a:xfrm>
                <a:off x="4049843" y="5644678"/>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2" name="Google Shape;3462;p502"/>
              <p:cNvSpPr/>
              <p:nvPr/>
            </p:nvSpPr>
            <p:spPr>
              <a:xfrm>
                <a:off x="5349053" y="5644678"/>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3" name="Google Shape;3463;p502"/>
              <p:cNvSpPr/>
              <p:nvPr/>
            </p:nvSpPr>
            <p:spPr>
              <a:xfrm>
                <a:off x="6648263" y="5644678"/>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4" name="Google Shape;3464;p502"/>
              <p:cNvSpPr/>
              <p:nvPr/>
            </p:nvSpPr>
            <p:spPr>
              <a:xfrm>
                <a:off x="2750633" y="5925277"/>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5" name="Google Shape;3465;p502"/>
              <p:cNvSpPr/>
              <p:nvPr/>
            </p:nvSpPr>
            <p:spPr>
              <a:xfrm>
                <a:off x="2750633" y="6203487"/>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6" name="Google Shape;3466;p502"/>
              <p:cNvSpPr/>
              <p:nvPr/>
            </p:nvSpPr>
            <p:spPr>
              <a:xfrm>
                <a:off x="2750633" y="6481697"/>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7" name="Google Shape;3467;p502"/>
              <p:cNvSpPr/>
              <p:nvPr/>
            </p:nvSpPr>
            <p:spPr>
              <a:xfrm>
                <a:off x="4049843" y="5925277"/>
                <a:ext cx="124817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8" name="Google Shape;3468;p502"/>
              <p:cNvSpPr/>
              <p:nvPr/>
            </p:nvSpPr>
            <p:spPr>
              <a:xfrm>
                <a:off x="4049843" y="6203487"/>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69" name="Google Shape;3469;p502"/>
              <p:cNvSpPr/>
              <p:nvPr/>
            </p:nvSpPr>
            <p:spPr>
              <a:xfrm>
                <a:off x="4049843" y="6481697"/>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70" name="Google Shape;3470;p502"/>
              <p:cNvSpPr/>
              <p:nvPr/>
            </p:nvSpPr>
            <p:spPr>
              <a:xfrm>
                <a:off x="5349053" y="5925276"/>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71" name="Google Shape;3471;p502"/>
              <p:cNvSpPr/>
              <p:nvPr/>
            </p:nvSpPr>
            <p:spPr>
              <a:xfrm>
                <a:off x="5349053" y="6481696"/>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72" name="Google Shape;3472;p502"/>
              <p:cNvSpPr/>
              <p:nvPr/>
            </p:nvSpPr>
            <p:spPr>
              <a:xfrm>
                <a:off x="6648263" y="5918473"/>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73" name="Google Shape;3473;p502"/>
              <p:cNvSpPr/>
              <p:nvPr/>
            </p:nvSpPr>
            <p:spPr>
              <a:xfrm>
                <a:off x="5361802" y="6201098"/>
                <a:ext cx="124817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74" name="Google Shape;3474;p502"/>
              <p:cNvSpPr/>
              <p:nvPr/>
            </p:nvSpPr>
            <p:spPr>
              <a:xfrm>
                <a:off x="6650318" y="6457833"/>
                <a:ext cx="124817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75" name="Google Shape;3475;p502"/>
              <p:cNvSpPr/>
              <p:nvPr/>
            </p:nvSpPr>
            <p:spPr>
              <a:xfrm>
                <a:off x="6661012" y="6201098"/>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sp>
          <p:nvSpPr>
            <p:cNvPr id="3476" name="Google Shape;3476;p502"/>
            <p:cNvSpPr txBox="1"/>
            <p:nvPr/>
          </p:nvSpPr>
          <p:spPr>
            <a:xfrm>
              <a:off x="1845857" y="6757518"/>
              <a:ext cx="611100"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Pliegue 1</a:t>
              </a:r>
              <a:endParaRPr lang="es-ES">
                <a:latin typeface="SamsungOne 400" pitchFamily="34" charset="0"/>
                <a:ea typeface="SamsungOne 400" pitchFamily="34" charset="0"/>
              </a:endParaRPr>
            </a:p>
          </p:txBody>
        </p:sp>
        <p:sp>
          <p:nvSpPr>
            <p:cNvPr id="3477" name="Google Shape;3477;p502"/>
            <p:cNvSpPr txBox="1"/>
            <p:nvPr/>
          </p:nvSpPr>
          <p:spPr>
            <a:xfrm>
              <a:off x="3138658" y="6757518"/>
              <a:ext cx="6111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Pliegue 2</a:t>
              </a:r>
              <a:endParaRPr lang="es-ES">
                <a:latin typeface="SamsungOne 400" pitchFamily="34" charset="0"/>
                <a:ea typeface="SamsungOne 400" pitchFamily="34" charset="0"/>
              </a:endParaRPr>
            </a:p>
          </p:txBody>
        </p:sp>
        <p:sp>
          <p:nvSpPr>
            <p:cNvPr id="3478" name="Google Shape;3478;p502"/>
            <p:cNvSpPr txBox="1"/>
            <p:nvPr/>
          </p:nvSpPr>
          <p:spPr>
            <a:xfrm>
              <a:off x="4436254" y="6757518"/>
              <a:ext cx="6111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Pliegue 3</a:t>
              </a:r>
              <a:endParaRPr lang="es-ES">
                <a:latin typeface="SamsungOne 400" pitchFamily="34" charset="0"/>
                <a:ea typeface="SamsungOne 400" pitchFamily="34" charset="0"/>
              </a:endParaRPr>
            </a:p>
          </p:txBody>
        </p:sp>
        <p:sp>
          <p:nvSpPr>
            <p:cNvPr id="3479" name="Google Shape;3479;p502"/>
            <p:cNvSpPr txBox="1"/>
            <p:nvPr/>
          </p:nvSpPr>
          <p:spPr>
            <a:xfrm>
              <a:off x="5733851" y="6757518"/>
              <a:ext cx="5808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Pliegue 4</a:t>
              </a:r>
              <a:endParaRPr lang="es-ES">
                <a:latin typeface="SamsungOne 400" pitchFamily="34" charset="0"/>
                <a:ea typeface="SamsungOne 400" pitchFamily="34" charset="0"/>
              </a:endParaRPr>
            </a:p>
          </p:txBody>
        </p:sp>
        <p:sp>
          <p:nvSpPr>
            <p:cNvPr id="3480" name="Google Shape;3480;p502"/>
            <p:cNvSpPr txBox="1"/>
            <p:nvPr/>
          </p:nvSpPr>
          <p:spPr>
            <a:xfrm>
              <a:off x="7042998" y="6757518"/>
              <a:ext cx="6111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Pliegue 5</a:t>
              </a:r>
              <a:endParaRPr lang="es-ES">
                <a:latin typeface="SamsungOne 400" pitchFamily="34" charset="0"/>
                <a:ea typeface="SamsungOne 400" pitchFamily="34" charset="0"/>
              </a:endParaRPr>
            </a:p>
          </p:txBody>
        </p:sp>
        <p:grpSp>
          <p:nvGrpSpPr>
            <p:cNvPr id="3481" name="Google Shape;3481;p502"/>
            <p:cNvGrpSpPr/>
            <p:nvPr/>
          </p:nvGrpSpPr>
          <p:grpSpPr>
            <a:xfrm>
              <a:off x="8144720" y="5730318"/>
              <a:ext cx="1442344" cy="369332"/>
              <a:chOff x="8144720" y="5730318"/>
              <a:chExt cx="1442344" cy="369332"/>
            </a:xfrm>
          </p:grpSpPr>
          <p:sp>
            <p:nvSpPr>
              <p:cNvPr id="3482" name="Google Shape;3482;p502"/>
              <p:cNvSpPr txBox="1"/>
              <p:nvPr/>
            </p:nvSpPr>
            <p:spPr>
              <a:xfrm>
                <a:off x="8502128" y="5730318"/>
                <a:ext cx="1084936" cy="369332"/>
              </a:xfrm>
              <a:prstGeom prst="rect">
                <a:avLst/>
              </a:prstGeom>
              <a:solidFill>
                <a:schemeClr val="lt1"/>
              </a:solidFill>
              <a:ln>
                <a:noFill/>
              </a:ln>
            </p:spPr>
            <p:txBody>
              <a:bodyPr spcFirstLastPara="1" wrap="square" lIns="0" tIns="0" rIns="0" bIns="0" anchor="t" anchorCtr="0">
                <a:spAutoFit/>
              </a:bodyPr>
              <a:lstStyle/>
              <a:p>
                <a:pPr>
                  <a:buSzPts val="1200"/>
                </a:pPr>
                <a:r>
                  <a:rPr lang="es-ES" sz="1200" dirty="0">
                    <a:solidFill>
                      <a:schemeClr val="dk1"/>
                    </a:solidFill>
                    <a:latin typeface="SamsungOne 400" pitchFamily="34" charset="0"/>
                    <a:ea typeface="SamsungOne 400" pitchFamily="34" charset="0"/>
                  </a:rPr>
                  <a:t>Entrenamiento</a:t>
                </a:r>
                <a:endParaRPr lang="es-ES" dirty="0">
                  <a:latin typeface="SamsungOne 400" pitchFamily="34" charset="0"/>
                  <a:ea typeface="SamsungOne 400" pitchFamily="34" charset="0"/>
                </a:endParaRPr>
              </a:p>
              <a:p>
                <a:pPr>
                  <a:buSzPts val="1200"/>
                </a:pPr>
                <a:r>
                  <a:rPr lang="es-ES" sz="1200" dirty="0">
                    <a:solidFill>
                      <a:schemeClr val="dk1"/>
                    </a:solidFill>
                    <a:latin typeface="SamsungOne 400" pitchFamily="34" charset="0"/>
                    <a:ea typeface="SamsungOne 400" pitchFamily="34" charset="0"/>
                  </a:rPr>
                  <a:t>Prueba</a:t>
                </a:r>
                <a:endParaRPr lang="es-ES" dirty="0">
                  <a:latin typeface="SamsungOne 400" pitchFamily="34" charset="0"/>
                  <a:ea typeface="SamsungOne 400" pitchFamily="34" charset="0"/>
                </a:endParaRPr>
              </a:p>
            </p:txBody>
          </p:sp>
          <p:grpSp>
            <p:nvGrpSpPr>
              <p:cNvPr id="3483" name="Google Shape;3483;p502"/>
              <p:cNvGrpSpPr/>
              <p:nvPr/>
            </p:nvGrpSpPr>
            <p:grpSpPr>
              <a:xfrm>
                <a:off x="8144720" y="5757975"/>
                <a:ext cx="260166" cy="318771"/>
                <a:chOff x="9739482" y="5483567"/>
                <a:chExt cx="1254450" cy="441709"/>
              </a:xfrm>
            </p:grpSpPr>
            <p:sp>
              <p:nvSpPr>
                <p:cNvPr id="3484" name="Google Shape;3484;p502"/>
                <p:cNvSpPr/>
                <p:nvPr/>
              </p:nvSpPr>
              <p:spPr>
                <a:xfrm>
                  <a:off x="9745760" y="5751019"/>
                  <a:ext cx="124817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485" name="Google Shape;3485;p502"/>
                <p:cNvSpPr/>
                <p:nvPr/>
              </p:nvSpPr>
              <p:spPr>
                <a:xfrm>
                  <a:off x="9739482" y="5483567"/>
                  <a:ext cx="124817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grpSp>
      </p:grpSp>
      <p:sp>
        <p:nvSpPr>
          <p:cNvPr id="51"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55"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90"/>
        <p:cNvGrpSpPr/>
        <p:nvPr/>
      </p:nvGrpSpPr>
      <p:grpSpPr>
        <a:xfrm>
          <a:off x="0" y="0"/>
          <a:ext cx="0" cy="0"/>
          <a:chOff x="0" y="0"/>
          <a:chExt cx="0" cy="0"/>
        </a:xfrm>
      </p:grpSpPr>
      <p:sp>
        <p:nvSpPr>
          <p:cNvPr id="3494" name="Google Shape;3494;p503"/>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Puntuación_cruzada</a:t>
            </a:r>
            <a:endParaRPr lang="es-ES">
              <a:latin typeface="Samsung Sharp Sans" pitchFamily="2" charset="0"/>
              <a:ea typeface="Samsung Sharp Sans" pitchFamily="2" charset="0"/>
              <a:cs typeface="Samsung Sharp Sans" pitchFamily="2" charset="0"/>
            </a:endParaRPr>
          </a:p>
        </p:txBody>
      </p:sp>
      <p:sp>
        <p:nvSpPr>
          <p:cNvPr id="3495" name="Google Shape;3495;p503"/>
          <p:cNvSpPr/>
          <p:nvPr/>
        </p:nvSpPr>
        <p:spPr>
          <a:xfrm>
            <a:off x="1815849" y="1700811"/>
            <a:ext cx="8780714"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La validación cruzada puede realizarse fácilmente utilizando la función cross_val_score de scikit-learn.</a:t>
            </a:r>
            <a:endParaRPr lang="es-ES">
              <a:latin typeface="SamsungOne 400" pitchFamily="34" charset="0"/>
              <a:ea typeface="SamsungOne 400" pitchFamily="34" charset="0"/>
            </a:endParaRPr>
          </a:p>
        </p:txBody>
      </p:sp>
      <p:grpSp>
        <p:nvGrpSpPr>
          <p:cNvPr id="3496" name="Google Shape;3496;p503"/>
          <p:cNvGrpSpPr/>
          <p:nvPr/>
        </p:nvGrpSpPr>
        <p:grpSpPr>
          <a:xfrm>
            <a:off x="1811337" y="2060850"/>
            <a:ext cx="8677276" cy="4221951"/>
            <a:chOff x="666749" y="2086911"/>
            <a:chExt cx="8677276" cy="4221951"/>
          </a:xfrm>
        </p:grpSpPr>
        <p:sp>
          <p:nvSpPr>
            <p:cNvPr id="3497" name="Google Shape;3497;p503"/>
            <p:cNvSpPr/>
            <p:nvPr/>
          </p:nvSpPr>
          <p:spPr>
            <a:xfrm>
              <a:off x="666749" y="2086911"/>
              <a:ext cx="8677276" cy="4221814"/>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498" name="Google Shape;3498;p503"/>
            <p:cNvPicPr preferRelativeResize="0"/>
            <p:nvPr/>
          </p:nvPicPr>
          <p:blipFill rotWithShape="1">
            <a:blip r:embed="rId3">
              <a:alphaModFix/>
            </a:blip>
            <a:srcRect l="278" r="13924" b="53104"/>
            <a:stretch/>
          </p:blipFill>
          <p:spPr>
            <a:xfrm>
              <a:off x="847724" y="2132856"/>
              <a:ext cx="8496300" cy="1944216"/>
            </a:xfrm>
            <a:prstGeom prst="rect">
              <a:avLst/>
            </a:prstGeom>
            <a:noFill/>
            <a:ln>
              <a:noFill/>
            </a:ln>
          </p:spPr>
        </p:pic>
        <p:sp>
          <p:nvSpPr>
            <p:cNvPr id="3499" name="Google Shape;3499;p503"/>
            <p:cNvSpPr/>
            <p:nvPr/>
          </p:nvSpPr>
          <p:spPr>
            <a:xfrm>
              <a:off x="1459025" y="4104762"/>
              <a:ext cx="4608300" cy="2204100"/>
            </a:xfrm>
            <a:prstGeom prst="rect">
              <a:avLst/>
            </a:prstGeom>
            <a:solidFill>
              <a:schemeClr val="lt1"/>
            </a:solidFill>
            <a:ln>
              <a:noFill/>
            </a:ln>
          </p:spPr>
          <p:txBody>
            <a:bodyPr spcFirstLastPara="1" wrap="square" lIns="0" tIns="72000" rIns="144000" bIns="72000" anchor="t" anchorCtr="0">
              <a:spAutoFit/>
            </a:bodyPr>
            <a:lstStyle/>
            <a:p>
              <a:pPr>
                <a:buSzPts val="1200"/>
              </a:pPr>
              <a:r>
                <a:rPr lang="es-ES" sz="1200">
                  <a:solidFill>
                    <a:schemeClr val="dk1"/>
                  </a:solidFill>
                  <a:latin typeface="SamsungOne 400" pitchFamily="34" charset="0"/>
                  <a:ea typeface="SamsungOne 400" pitchFamily="34" charset="0"/>
                </a:rPr>
                <a:t>0</a:t>
              </a:r>
              <a:r>
                <a:rPr lang="es-ES" sz="1200" baseline="30000">
                  <a:solidFill>
                    <a:schemeClr val="dk1"/>
                  </a:solidFill>
                  <a:latin typeface="SamsungOne 400" pitchFamily="34" charset="0"/>
                  <a:ea typeface="SamsungOne 400" pitchFamily="34" charset="0"/>
                </a:rPr>
                <a:t>th</a:t>
              </a:r>
              <a:r>
                <a:rPr lang="es-ES" sz="1200">
                  <a:solidFill>
                    <a:schemeClr val="dk1"/>
                  </a:solidFill>
                  <a:latin typeface="SamsungOne 400" pitchFamily="34" charset="0"/>
                  <a:ea typeface="SamsungOne 400" pitchFamily="34" charset="0"/>
                </a:rPr>
                <a:t> puntuación de validación cruzada : 0,9</a:t>
              </a:r>
            </a:p>
            <a:p>
              <a:pPr>
                <a:buSzPts val="1200"/>
              </a:pPr>
              <a:r>
                <a:rPr lang="es-ES" sz="1200">
                  <a:solidFill>
                    <a:schemeClr val="dk1"/>
                  </a:solidFill>
                  <a:latin typeface="SamsungOne 400" pitchFamily="34" charset="0"/>
                  <a:ea typeface="SamsungOne 400" pitchFamily="34" charset="0"/>
                </a:rPr>
                <a:t>1</a:t>
              </a:r>
              <a:r>
                <a:rPr lang="es-ES" sz="1200" baseline="30000">
                  <a:solidFill>
                    <a:schemeClr val="dk1"/>
                  </a:solidFill>
                  <a:latin typeface="SamsungOne 400" pitchFamily="34" charset="0"/>
                  <a:ea typeface="SamsungOne 400" pitchFamily="34" charset="0"/>
                </a:rPr>
                <a:t>st</a:t>
              </a:r>
              <a:r>
                <a:rPr lang="es-ES" sz="1200">
                  <a:solidFill>
                    <a:schemeClr val="dk1"/>
                  </a:solidFill>
                  <a:latin typeface="SamsungOne 400" pitchFamily="34" charset="0"/>
                  <a:ea typeface="SamsungOne 400" pitchFamily="34" charset="0"/>
                </a:rPr>
                <a:t> puntuación de validación cruzada : 1,0</a:t>
              </a:r>
            </a:p>
            <a:p>
              <a:pPr>
                <a:buSzPts val="1200"/>
              </a:pPr>
              <a:r>
                <a:rPr lang="es-ES" sz="1200">
                  <a:solidFill>
                    <a:schemeClr val="dk1"/>
                  </a:solidFill>
                  <a:latin typeface="SamsungOne 400" pitchFamily="34" charset="0"/>
                  <a:ea typeface="SamsungOne 400" pitchFamily="34" charset="0"/>
                </a:rPr>
                <a:t>2</a:t>
              </a:r>
              <a:r>
                <a:rPr lang="es-ES" sz="1200" baseline="30000">
                  <a:solidFill>
                    <a:schemeClr val="dk1"/>
                  </a:solidFill>
                  <a:latin typeface="SamsungOne 400" pitchFamily="34" charset="0"/>
                  <a:ea typeface="SamsungOne 400" pitchFamily="34" charset="0"/>
                </a:rPr>
                <a:t>nd</a:t>
              </a:r>
              <a:r>
                <a:rPr lang="es-ES" sz="1200">
                  <a:solidFill>
                    <a:schemeClr val="dk1"/>
                  </a:solidFill>
                  <a:latin typeface="SamsungOne 400" pitchFamily="34" charset="0"/>
                  <a:ea typeface="SamsungOne 400" pitchFamily="34" charset="0"/>
                </a:rPr>
                <a:t> puntuación de validación cruzada : 0,8</a:t>
              </a:r>
            </a:p>
            <a:p>
              <a:pPr>
                <a:buSzPts val="1200"/>
              </a:pPr>
              <a:r>
                <a:rPr lang="es-ES" sz="1200">
                  <a:solidFill>
                    <a:schemeClr val="dk1"/>
                  </a:solidFill>
                  <a:latin typeface="SamsungOne 400" pitchFamily="34" charset="0"/>
                  <a:ea typeface="SamsungOne 400" pitchFamily="34" charset="0"/>
                </a:rPr>
                <a:t>3</a:t>
              </a:r>
              <a:r>
                <a:rPr lang="es-ES" sz="1200" baseline="30000">
                  <a:solidFill>
                    <a:schemeClr val="dk1"/>
                  </a:solidFill>
                  <a:latin typeface="SamsungOne 400" pitchFamily="34" charset="0"/>
                  <a:ea typeface="SamsungOne 400" pitchFamily="34" charset="0"/>
                </a:rPr>
                <a:t>rd</a:t>
              </a:r>
              <a:r>
                <a:rPr lang="es-ES" sz="1200">
                  <a:solidFill>
                    <a:schemeClr val="dk1"/>
                  </a:solidFill>
                  <a:latin typeface="SamsungOne 400" pitchFamily="34" charset="0"/>
                  <a:ea typeface="SamsungOne 400" pitchFamily="34" charset="0"/>
                </a:rPr>
                <a:t> puntuación de validación cruzada : 1,0</a:t>
              </a:r>
            </a:p>
            <a:p>
              <a:pPr>
                <a:buSzPts val="1200"/>
              </a:pPr>
              <a:r>
                <a:rPr lang="es-ES" sz="1200">
                  <a:solidFill>
                    <a:schemeClr val="dk1"/>
                  </a:solidFill>
                  <a:latin typeface="SamsungOne 400" pitchFamily="34" charset="0"/>
                  <a:ea typeface="SamsungOne 400" pitchFamily="34" charset="0"/>
                </a:rPr>
                <a:t>4</a:t>
              </a:r>
              <a:r>
                <a:rPr lang="es-ES" sz="1200" baseline="30000">
                  <a:solidFill>
                    <a:schemeClr val="dk1"/>
                  </a:solidFill>
                  <a:latin typeface="SamsungOne 400" pitchFamily="34" charset="0"/>
                  <a:ea typeface="SamsungOne 400" pitchFamily="34" charset="0"/>
                </a:rPr>
                <a:t>th</a:t>
              </a:r>
              <a:r>
                <a:rPr lang="es-ES" sz="1200">
                  <a:solidFill>
                    <a:schemeClr val="dk1"/>
                  </a:solidFill>
                  <a:latin typeface="SamsungOne 400" pitchFamily="34" charset="0"/>
                  <a:ea typeface="SamsungOne 400" pitchFamily="34" charset="0"/>
                </a:rPr>
                <a:t> puntuación de validación cruzada : 0,8</a:t>
              </a:r>
            </a:p>
            <a:p>
              <a:pPr>
                <a:buSzPts val="1200"/>
              </a:pPr>
              <a:r>
                <a:rPr lang="es-ES" sz="1200">
                  <a:solidFill>
                    <a:schemeClr val="dk1"/>
                  </a:solidFill>
                  <a:latin typeface="SamsungOne 400" pitchFamily="34" charset="0"/>
                  <a:ea typeface="SamsungOne 400" pitchFamily="34" charset="0"/>
                </a:rPr>
                <a:t>5</a:t>
              </a:r>
              <a:r>
                <a:rPr lang="es-ES" sz="1200" baseline="30000">
                  <a:solidFill>
                    <a:schemeClr val="dk1"/>
                  </a:solidFill>
                  <a:latin typeface="SamsungOne 400" pitchFamily="34" charset="0"/>
                  <a:ea typeface="SamsungOne 400" pitchFamily="34" charset="0"/>
                </a:rPr>
                <a:t>th</a:t>
              </a:r>
              <a:r>
                <a:rPr lang="es-ES" sz="1200">
                  <a:solidFill>
                    <a:schemeClr val="dk1"/>
                  </a:solidFill>
                  <a:latin typeface="SamsungOne 400" pitchFamily="34" charset="0"/>
                  <a:ea typeface="SamsungOne 400" pitchFamily="34" charset="0"/>
                </a:rPr>
                <a:t> puntuación de validación cruzada : 0,9</a:t>
              </a:r>
            </a:p>
            <a:p>
              <a:pPr>
                <a:buSzPts val="1200"/>
              </a:pPr>
              <a:r>
                <a:rPr lang="es-ES" sz="1200">
                  <a:solidFill>
                    <a:schemeClr val="dk1"/>
                  </a:solidFill>
                  <a:latin typeface="SamsungOne 400" pitchFamily="34" charset="0"/>
                  <a:ea typeface="SamsungOne 400" pitchFamily="34" charset="0"/>
                </a:rPr>
                <a:t>6</a:t>
              </a:r>
              <a:r>
                <a:rPr lang="es-ES" sz="1200" baseline="30000">
                  <a:solidFill>
                    <a:schemeClr val="dk1"/>
                  </a:solidFill>
                  <a:latin typeface="SamsungOne 400" pitchFamily="34" charset="0"/>
                  <a:ea typeface="SamsungOne 400" pitchFamily="34" charset="0"/>
                </a:rPr>
                <a:t>th</a:t>
              </a:r>
              <a:r>
                <a:rPr lang="es-ES" sz="1200">
                  <a:solidFill>
                    <a:schemeClr val="dk1"/>
                  </a:solidFill>
                  <a:latin typeface="SamsungOne 400" pitchFamily="34" charset="0"/>
                  <a:ea typeface="SamsungOne 400" pitchFamily="34" charset="0"/>
                </a:rPr>
                <a:t> puntuación de validación cruzada : 1,0</a:t>
              </a:r>
            </a:p>
            <a:p>
              <a:pPr>
                <a:buSzPts val="1200"/>
              </a:pPr>
              <a:r>
                <a:rPr lang="es-ES" sz="1200">
                  <a:solidFill>
                    <a:schemeClr val="dk1"/>
                  </a:solidFill>
                  <a:latin typeface="SamsungOne 400" pitchFamily="34" charset="0"/>
                  <a:ea typeface="SamsungOne 400" pitchFamily="34" charset="0"/>
                </a:rPr>
                <a:t>7</a:t>
              </a:r>
              <a:r>
                <a:rPr lang="es-ES" sz="1200" baseline="30000">
                  <a:solidFill>
                    <a:schemeClr val="dk1"/>
                  </a:solidFill>
                  <a:latin typeface="SamsungOne 400" pitchFamily="34" charset="0"/>
                  <a:ea typeface="SamsungOne 400" pitchFamily="34" charset="0"/>
                </a:rPr>
                <a:t>th</a:t>
              </a:r>
              <a:r>
                <a:rPr lang="es-ES" sz="1200">
                  <a:solidFill>
                    <a:schemeClr val="dk1"/>
                  </a:solidFill>
                  <a:latin typeface="SamsungOne 400" pitchFamily="34" charset="0"/>
                  <a:ea typeface="SamsungOne 400" pitchFamily="34" charset="0"/>
                </a:rPr>
                <a:t> puntuación de validación cruzada : 0,9</a:t>
              </a:r>
            </a:p>
            <a:p>
              <a:pPr>
                <a:buSzPts val="1200"/>
              </a:pPr>
              <a:r>
                <a:rPr lang="es-ES" sz="1200">
                  <a:solidFill>
                    <a:schemeClr val="dk1"/>
                  </a:solidFill>
                  <a:latin typeface="SamsungOne 400" pitchFamily="34" charset="0"/>
                  <a:ea typeface="SamsungOne 400" pitchFamily="34" charset="0"/>
                </a:rPr>
                <a:t>8</a:t>
              </a:r>
              <a:r>
                <a:rPr lang="es-ES" sz="1200" baseline="30000">
                  <a:solidFill>
                    <a:schemeClr val="dk1"/>
                  </a:solidFill>
                  <a:latin typeface="SamsungOne 400" pitchFamily="34" charset="0"/>
                  <a:ea typeface="SamsungOne 400" pitchFamily="34" charset="0"/>
                </a:rPr>
                <a:t>th</a:t>
              </a:r>
              <a:r>
                <a:rPr lang="es-ES" sz="1200">
                  <a:solidFill>
                    <a:schemeClr val="dk1"/>
                  </a:solidFill>
                  <a:latin typeface="SamsungOne 400" pitchFamily="34" charset="0"/>
                  <a:ea typeface="SamsungOne 400" pitchFamily="34" charset="0"/>
                </a:rPr>
                <a:t> puntuación de validación cruzada : 1,0</a:t>
              </a:r>
            </a:p>
            <a:p>
              <a:pPr>
                <a:buSzPts val="1200"/>
              </a:pPr>
              <a:r>
                <a:rPr lang="es-ES" sz="1200">
                  <a:solidFill>
                    <a:schemeClr val="dk1"/>
                  </a:solidFill>
                  <a:latin typeface="SamsungOne 400" pitchFamily="34" charset="0"/>
                  <a:ea typeface="SamsungOne 400" pitchFamily="34" charset="0"/>
                </a:rPr>
                <a:t>9</a:t>
              </a:r>
              <a:r>
                <a:rPr lang="es-ES" sz="1200" baseline="30000">
                  <a:solidFill>
                    <a:schemeClr val="dk1"/>
                  </a:solidFill>
                  <a:latin typeface="SamsungOne 400" pitchFamily="34" charset="0"/>
                  <a:ea typeface="SamsungOne 400" pitchFamily="34" charset="0"/>
                </a:rPr>
                <a:t>th</a:t>
              </a:r>
              <a:r>
                <a:rPr lang="es-ES" sz="1200">
                  <a:solidFill>
                    <a:schemeClr val="dk1"/>
                  </a:solidFill>
                  <a:latin typeface="SamsungOne 400" pitchFamily="34" charset="0"/>
                  <a:ea typeface="SamsungOne 400" pitchFamily="34" charset="0"/>
                </a:rPr>
                <a:t> puntuación de validación cruzada : 1,0</a:t>
              </a:r>
            </a:p>
            <a:p>
              <a:pPr>
                <a:buSzPts val="1200"/>
              </a:pPr>
              <a:r>
                <a:rPr lang="es-ES" sz="1200">
                  <a:solidFill>
                    <a:schemeClr val="dk1"/>
                  </a:solidFill>
                  <a:latin typeface="SamsungOne 400" pitchFamily="34" charset="0"/>
                  <a:ea typeface="SamsungOne 400" pitchFamily="34" charset="0"/>
                </a:rPr>
                <a:t>Puntuación final de la validación cruzada: 0,93</a:t>
              </a:r>
            </a:p>
          </p:txBody>
        </p:sp>
        <p:sp>
          <p:nvSpPr>
            <p:cNvPr id="3500" name="Google Shape;3500;p503"/>
            <p:cNvSpPr/>
            <p:nvPr/>
          </p:nvSpPr>
          <p:spPr>
            <a:xfrm>
              <a:off x="2168251" y="3484262"/>
              <a:ext cx="4294500" cy="184666"/>
            </a:xfrm>
            <a:prstGeom prst="rect">
              <a:avLst/>
            </a:prstGeom>
            <a:solidFill>
              <a:srgbClr val="F7F7F7"/>
            </a:solidFill>
            <a:ln>
              <a:noFill/>
            </a:ln>
          </p:spPr>
          <p:txBody>
            <a:bodyPr spcFirstLastPara="1" wrap="square" lIns="0" tIns="0" rIns="0" bIns="0" anchor="t" anchorCtr="0">
              <a:spAutoFit/>
            </a:bodyPr>
            <a:lstStyle/>
            <a:p>
              <a:pPr>
                <a:buSzPts val="1200"/>
              </a:pPr>
              <a:r>
                <a:rPr lang="es-ES" sz="1200">
                  <a:solidFill>
                    <a:schemeClr val="dk1"/>
                  </a:solidFill>
                  <a:latin typeface="SamsungOne 400" pitchFamily="34" charset="0"/>
                  <a:ea typeface="SamsungOne 400" pitchFamily="34" charset="0"/>
                </a:rPr>
                <a:t>(</a:t>
              </a:r>
              <a:r>
                <a:rPr lang="es-ES" sz="1200">
                  <a:solidFill>
                    <a:srgbClr val="C03148"/>
                  </a:solidFill>
                  <a:latin typeface="SamsungOne 400" pitchFamily="34" charset="0"/>
                  <a:ea typeface="SamsungOne 400" pitchFamily="34" charset="0"/>
                </a:rPr>
                <a:t>{}ésima puntuación de validación cruzada : {}"</a:t>
              </a:r>
              <a:r>
                <a:rPr lang="es-ES" sz="1200">
                  <a:solidFill>
                    <a:schemeClr val="dk1"/>
                  </a:solidFill>
                  <a:latin typeface="SamsungOne 400" pitchFamily="34" charset="0"/>
                  <a:ea typeface="SamsungOne 400" pitchFamily="34" charset="0"/>
                </a:rPr>
                <a:t>.format(i,_)</a:t>
              </a:r>
              <a:r>
                <a:rPr lang="es-ES" sz="1200">
                  <a:solidFill>
                    <a:srgbClr val="C03148"/>
                  </a:solidFill>
                  <a:latin typeface="SamsungOne 400" pitchFamily="34" charset="0"/>
                  <a:ea typeface="SamsungOne 400" pitchFamily="34" charset="0"/>
                </a:rPr>
                <a:t>) </a:t>
              </a:r>
            </a:p>
          </p:txBody>
        </p:sp>
        <p:sp>
          <p:nvSpPr>
            <p:cNvPr id="3501" name="Google Shape;3501;p503"/>
            <p:cNvSpPr/>
            <p:nvPr/>
          </p:nvSpPr>
          <p:spPr>
            <a:xfrm>
              <a:off x="1870308" y="3807411"/>
              <a:ext cx="4446900" cy="369332"/>
            </a:xfrm>
            <a:prstGeom prst="rect">
              <a:avLst/>
            </a:prstGeom>
            <a:solidFill>
              <a:srgbClr val="F7F7F7"/>
            </a:solidFill>
            <a:ln>
              <a:noFill/>
            </a:ln>
          </p:spPr>
          <p:txBody>
            <a:bodyPr spcFirstLastPara="1" wrap="square" lIns="0" tIns="0" rIns="0" bIns="0" anchor="t" anchorCtr="0">
              <a:spAutoFit/>
            </a:bodyPr>
            <a:lstStyle/>
            <a:p>
              <a:pPr>
                <a:buSzPts val="1200"/>
              </a:pPr>
              <a:r>
                <a:rPr lang="es-ES" sz="1200">
                  <a:solidFill>
                    <a:schemeClr val="dk1"/>
                  </a:solidFill>
                  <a:latin typeface="SamsungOne 400" pitchFamily="34" charset="0"/>
                  <a:ea typeface="SamsungOne 400" pitchFamily="34" charset="0"/>
                </a:rPr>
                <a:t>(</a:t>
              </a:r>
              <a:r>
                <a:rPr lang="es-ES" sz="1200">
                  <a:solidFill>
                    <a:srgbClr val="C03148"/>
                  </a:solidFill>
                  <a:latin typeface="SamsungOne 400" pitchFamily="34" charset="0"/>
                  <a:ea typeface="SamsungOne 400" pitchFamily="34" charset="0"/>
                </a:rPr>
                <a:t>"Puntuación final de la validación de la cruz {}"</a:t>
              </a:r>
              <a:r>
                <a:rPr lang="es-ES" sz="1200">
                  <a:solidFill>
                    <a:schemeClr val="dk1"/>
                  </a:solidFill>
                  <a:latin typeface="SamsungOne 400" pitchFamily="34" charset="0"/>
                  <a:ea typeface="SamsungOne 400" pitchFamily="34" charset="0"/>
                </a:rPr>
                <a:t>.format(fin_result)</a:t>
              </a:r>
              <a:r>
                <a:rPr lang="es-ES" sz="1200">
                  <a:solidFill>
                    <a:srgbClr val="C03148"/>
                  </a:solidFill>
                  <a:latin typeface="SamsungOne 400" pitchFamily="34" charset="0"/>
                  <a:ea typeface="SamsungOne 400" pitchFamily="34" charset="0"/>
                </a:rPr>
                <a:t>) </a:t>
              </a:r>
            </a:p>
          </p:txBody>
        </p:sp>
      </p:grpSp>
      <p:sp>
        <p:nvSpPr>
          <p:cNvPr id="12"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6"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06"/>
        <p:cNvGrpSpPr/>
        <p:nvPr/>
      </p:nvGrpSpPr>
      <p:grpSpPr>
        <a:xfrm>
          <a:off x="0" y="0"/>
          <a:ext cx="0" cy="0"/>
          <a:chOff x="0" y="0"/>
          <a:chExt cx="0" cy="0"/>
        </a:xfrm>
      </p:grpSpPr>
      <p:sp>
        <p:nvSpPr>
          <p:cNvPr id="3510" name="Google Shape;3510;p504"/>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Estratificado</a:t>
            </a:r>
            <a:endParaRPr lang="es-ES" dirty="0">
              <a:latin typeface="Samsung Sharp Sans" pitchFamily="2" charset="0"/>
              <a:ea typeface="Samsung Sharp Sans" pitchFamily="2" charset="0"/>
              <a:cs typeface="Samsung Sharp Sans" pitchFamily="2" charset="0"/>
            </a:endParaRPr>
          </a:p>
        </p:txBody>
      </p:sp>
      <p:sp>
        <p:nvSpPr>
          <p:cNvPr id="3511" name="Google Shape;3511;p504"/>
          <p:cNvSpPr/>
          <p:nvPr/>
        </p:nvSpPr>
        <p:spPr>
          <a:xfrm>
            <a:off x="1815849" y="1700810"/>
            <a:ext cx="8780714" cy="1545790"/>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a:solidFill>
                  <a:srgbClr val="262626"/>
                </a:solidFill>
                <a:latin typeface="SamsungOne 400" pitchFamily="34" charset="0"/>
                <a:ea typeface="SamsungOne 400" pitchFamily="34" charset="0"/>
              </a:rPr>
              <a:t>La división aleatoria del conjunto de entrenamiento y del conjunto de validación daría lugar a una clase objetivo inconstante cuando se retiene. Si es así, la distribución de los datos difiere en el conjunto de entrenamiento y en el conjunto de validación, lo que afecta al aprendizaje. Para el aprendizaje automático, existe una premisa en la que la distribución de los datos de entrenamiento y la distribución de los datos de la vida real son iguales. Si no se cumple esta premisa, el rendimiento del modelo de aprendizaje disminuye. Por lo tanto, para evitar este problema, se utiliza el método estratificado para distribuir uniformemente la proporción de clases objetivo.</a:t>
            </a:r>
            <a:br>
              <a:rPr lang="es-ES" sz="1300">
                <a:solidFill>
                  <a:srgbClr val="262626"/>
                </a:solidFill>
                <a:latin typeface="SamsungOne 400" pitchFamily="34" charset="0"/>
                <a:ea typeface="SamsungOne 400" pitchFamily="34" charset="0"/>
              </a:rPr>
            </a:br>
            <a:r>
              <a:rPr lang="es-ES" sz="1300">
                <a:solidFill>
                  <a:srgbClr val="262626"/>
                </a:solidFill>
                <a:latin typeface="SamsungOne 400" pitchFamily="34" charset="0"/>
                <a:ea typeface="SamsungOne 400" pitchFamily="34" charset="0"/>
              </a:rPr>
              <a:t>La siguiente figura proporciona una comprensión intuitiva de cómo el método estratificado clasifica los datos.</a:t>
            </a:r>
            <a:endParaRPr lang="es-ES">
              <a:latin typeface="SamsungOne 400" pitchFamily="34" charset="0"/>
              <a:ea typeface="SamsungOne 400" pitchFamily="34" charset="0"/>
            </a:endParaRPr>
          </a:p>
        </p:txBody>
      </p:sp>
      <p:sp>
        <p:nvSpPr>
          <p:cNvPr id="3512" name="Google Shape;3512;p504"/>
          <p:cNvSpPr/>
          <p:nvPr/>
        </p:nvSpPr>
        <p:spPr>
          <a:xfrm>
            <a:off x="1815849" y="5288169"/>
            <a:ext cx="8780700" cy="345600"/>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La validación cruzada es posible enviando la instancia de StratifiedKFold a la opción cv de cross_val_score.</a:t>
            </a:r>
            <a:endParaRPr lang="es-ES">
              <a:latin typeface="SamsungOne 400" pitchFamily="34" charset="0"/>
              <a:ea typeface="SamsungOne 400" pitchFamily="34" charset="0"/>
            </a:endParaRPr>
          </a:p>
        </p:txBody>
      </p:sp>
      <p:grpSp>
        <p:nvGrpSpPr>
          <p:cNvPr id="3513" name="Google Shape;3513;p504"/>
          <p:cNvGrpSpPr/>
          <p:nvPr/>
        </p:nvGrpSpPr>
        <p:grpSpPr>
          <a:xfrm>
            <a:off x="1723515" y="3329373"/>
            <a:ext cx="9046246" cy="1995759"/>
            <a:chOff x="423035" y="3176972"/>
            <a:chExt cx="9046246" cy="1995759"/>
          </a:xfrm>
        </p:grpSpPr>
        <p:sp>
          <p:nvSpPr>
            <p:cNvPr id="3514" name="Google Shape;3514;p504"/>
            <p:cNvSpPr txBox="1"/>
            <p:nvPr/>
          </p:nvSpPr>
          <p:spPr>
            <a:xfrm>
              <a:off x="3871292" y="3176972"/>
              <a:ext cx="1787349"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Validación cruzada estratificada</a:t>
              </a:r>
            </a:p>
          </p:txBody>
        </p:sp>
        <p:sp>
          <p:nvSpPr>
            <p:cNvPr id="3515" name="Google Shape;3515;p504"/>
            <p:cNvSpPr txBox="1"/>
            <p:nvPr/>
          </p:nvSpPr>
          <p:spPr>
            <a:xfrm>
              <a:off x="4370143" y="4803399"/>
              <a:ext cx="779060"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Puntos de datos</a:t>
              </a:r>
              <a:endParaRPr lang="es-ES">
                <a:latin typeface="SamsungOne 400" pitchFamily="34" charset="0"/>
                <a:ea typeface="SamsungOne 400" pitchFamily="34" charset="0"/>
              </a:endParaRPr>
            </a:p>
          </p:txBody>
        </p:sp>
        <p:sp>
          <p:nvSpPr>
            <p:cNvPr id="3516" name="Google Shape;3516;p504"/>
            <p:cNvSpPr txBox="1"/>
            <p:nvPr/>
          </p:nvSpPr>
          <p:spPr>
            <a:xfrm>
              <a:off x="825953" y="4167816"/>
              <a:ext cx="729367"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Etiqueta de clase</a:t>
              </a:r>
              <a:endParaRPr lang="es-ES">
                <a:latin typeface="SamsungOne 400" pitchFamily="34" charset="0"/>
                <a:ea typeface="SamsungOne 400" pitchFamily="34" charset="0"/>
              </a:endParaRPr>
            </a:p>
          </p:txBody>
        </p:sp>
        <p:sp>
          <p:nvSpPr>
            <p:cNvPr id="3517" name="Google Shape;3517;p504"/>
            <p:cNvSpPr txBox="1"/>
            <p:nvPr/>
          </p:nvSpPr>
          <p:spPr>
            <a:xfrm>
              <a:off x="889387" y="3371450"/>
              <a:ext cx="6669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1</a:t>
              </a:r>
              <a:endParaRPr lang="es-ES">
                <a:latin typeface="SamsungOne 400" pitchFamily="34" charset="0"/>
                <a:ea typeface="SamsungOne 400" pitchFamily="34" charset="0"/>
              </a:endParaRPr>
            </a:p>
          </p:txBody>
        </p:sp>
        <p:sp>
          <p:nvSpPr>
            <p:cNvPr id="3518" name="Google Shape;3518;p504"/>
            <p:cNvSpPr/>
            <p:nvPr/>
          </p:nvSpPr>
          <p:spPr>
            <a:xfrm>
              <a:off x="1619168" y="3376654"/>
              <a:ext cx="6617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19" name="Google Shape;3519;p504"/>
            <p:cNvSpPr/>
            <p:nvPr/>
          </p:nvSpPr>
          <p:spPr>
            <a:xfrm>
              <a:off x="2315792" y="3376654"/>
              <a:ext cx="1321488"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20" name="Google Shape;3520;p504"/>
            <p:cNvSpPr/>
            <p:nvPr/>
          </p:nvSpPr>
          <p:spPr>
            <a:xfrm>
              <a:off x="3671488" y="3376654"/>
              <a:ext cx="6363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21" name="Google Shape;3521;p504"/>
            <p:cNvSpPr/>
            <p:nvPr/>
          </p:nvSpPr>
          <p:spPr>
            <a:xfrm>
              <a:off x="4342048" y="3376654"/>
              <a:ext cx="1316593"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22" name="Google Shape;3522;p504"/>
            <p:cNvSpPr/>
            <p:nvPr/>
          </p:nvSpPr>
          <p:spPr>
            <a:xfrm>
              <a:off x="5687461" y="3376654"/>
              <a:ext cx="6363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23" name="Google Shape;3523;p504"/>
            <p:cNvSpPr/>
            <p:nvPr/>
          </p:nvSpPr>
          <p:spPr>
            <a:xfrm>
              <a:off x="6369805" y="3376654"/>
              <a:ext cx="1316593"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nvGrpSpPr>
            <p:cNvPr id="3524" name="Google Shape;3524;p504"/>
            <p:cNvGrpSpPr/>
            <p:nvPr/>
          </p:nvGrpSpPr>
          <p:grpSpPr>
            <a:xfrm>
              <a:off x="893508" y="3644050"/>
              <a:ext cx="6792890" cy="185121"/>
              <a:chOff x="893508" y="3644050"/>
              <a:chExt cx="6792890" cy="185121"/>
            </a:xfrm>
          </p:grpSpPr>
          <p:sp>
            <p:nvSpPr>
              <p:cNvPr id="3525" name="Google Shape;3525;p504"/>
              <p:cNvSpPr txBox="1"/>
              <p:nvPr/>
            </p:nvSpPr>
            <p:spPr>
              <a:xfrm>
                <a:off x="893508" y="3644050"/>
                <a:ext cx="6618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2</a:t>
                </a:r>
                <a:endParaRPr lang="es-ES">
                  <a:latin typeface="SamsungOne 400" pitchFamily="34" charset="0"/>
                  <a:ea typeface="SamsungOne 400" pitchFamily="34" charset="0"/>
                </a:endParaRPr>
              </a:p>
            </p:txBody>
          </p:sp>
          <p:sp>
            <p:nvSpPr>
              <p:cNvPr id="3526" name="Google Shape;3526;p504"/>
              <p:cNvSpPr/>
              <p:nvPr/>
            </p:nvSpPr>
            <p:spPr>
              <a:xfrm>
                <a:off x="1619168" y="3650263"/>
                <a:ext cx="66683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27" name="Google Shape;3527;p504"/>
              <p:cNvSpPr/>
              <p:nvPr/>
            </p:nvSpPr>
            <p:spPr>
              <a:xfrm>
                <a:off x="2314784" y="3650263"/>
                <a:ext cx="636696"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28" name="Google Shape;3528;p504"/>
              <p:cNvSpPr/>
              <p:nvPr/>
            </p:nvSpPr>
            <p:spPr>
              <a:xfrm>
                <a:off x="2983328" y="3651151"/>
                <a:ext cx="132451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29" name="Google Shape;3529;p504"/>
              <p:cNvSpPr/>
              <p:nvPr/>
            </p:nvSpPr>
            <p:spPr>
              <a:xfrm>
                <a:off x="4340387" y="3651150"/>
                <a:ext cx="6363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30" name="Google Shape;3530;p504"/>
              <p:cNvSpPr/>
              <p:nvPr/>
            </p:nvSpPr>
            <p:spPr>
              <a:xfrm>
                <a:off x="5014688" y="3654914"/>
                <a:ext cx="1316593"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31" name="Google Shape;3531;p504"/>
              <p:cNvSpPr/>
              <p:nvPr/>
            </p:nvSpPr>
            <p:spPr>
              <a:xfrm>
                <a:off x="6365646" y="3651061"/>
                <a:ext cx="6363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32" name="Google Shape;3532;p504"/>
              <p:cNvSpPr/>
              <p:nvPr/>
            </p:nvSpPr>
            <p:spPr>
              <a:xfrm>
                <a:off x="7030398" y="3651060"/>
                <a:ext cx="656000"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grpSp>
          <p:nvGrpSpPr>
            <p:cNvPr id="3533" name="Google Shape;3533;p504"/>
            <p:cNvGrpSpPr/>
            <p:nvPr/>
          </p:nvGrpSpPr>
          <p:grpSpPr>
            <a:xfrm>
              <a:off x="888401" y="3909765"/>
              <a:ext cx="6803059" cy="192885"/>
              <a:chOff x="888401" y="3909765"/>
              <a:chExt cx="6803059" cy="192885"/>
            </a:xfrm>
          </p:grpSpPr>
          <p:sp>
            <p:nvSpPr>
              <p:cNvPr id="3534" name="Google Shape;3534;p504"/>
              <p:cNvSpPr txBox="1"/>
              <p:nvPr/>
            </p:nvSpPr>
            <p:spPr>
              <a:xfrm>
                <a:off x="888401" y="3917850"/>
                <a:ext cx="6669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División 3</a:t>
                </a:r>
                <a:endParaRPr lang="es-ES">
                  <a:latin typeface="SamsungOne 400" pitchFamily="34" charset="0"/>
                  <a:ea typeface="SamsungOne 400" pitchFamily="34" charset="0"/>
                </a:endParaRPr>
              </a:p>
            </p:txBody>
          </p:sp>
          <p:sp>
            <p:nvSpPr>
              <p:cNvPr id="3535" name="Google Shape;3535;p504"/>
              <p:cNvSpPr/>
              <p:nvPr/>
            </p:nvSpPr>
            <p:spPr>
              <a:xfrm>
                <a:off x="1620176" y="3912762"/>
                <a:ext cx="1321488"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36" name="Google Shape;3536;p504"/>
              <p:cNvSpPr/>
              <p:nvPr/>
            </p:nvSpPr>
            <p:spPr>
              <a:xfrm>
                <a:off x="3649860" y="3911265"/>
                <a:ext cx="1321488"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37" name="Google Shape;3537;p504"/>
              <p:cNvSpPr/>
              <p:nvPr/>
            </p:nvSpPr>
            <p:spPr>
              <a:xfrm>
                <a:off x="5679544" y="3909768"/>
                <a:ext cx="1321488"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38" name="Google Shape;3538;p504"/>
              <p:cNvSpPr/>
              <p:nvPr/>
            </p:nvSpPr>
            <p:spPr>
              <a:xfrm>
                <a:off x="2964886" y="3909767"/>
                <a:ext cx="6617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39" name="Google Shape;3539;p504"/>
              <p:cNvSpPr/>
              <p:nvPr/>
            </p:nvSpPr>
            <p:spPr>
              <a:xfrm>
                <a:off x="4997297" y="3909766"/>
                <a:ext cx="6617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40" name="Google Shape;3540;p504"/>
              <p:cNvSpPr/>
              <p:nvPr/>
            </p:nvSpPr>
            <p:spPr>
              <a:xfrm>
                <a:off x="7029708" y="3909765"/>
                <a:ext cx="661752" cy="174257"/>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sp>
          <p:nvSpPr>
            <p:cNvPr id="3541" name="Google Shape;3541;p504"/>
            <p:cNvSpPr/>
            <p:nvPr/>
          </p:nvSpPr>
          <p:spPr>
            <a:xfrm>
              <a:off x="1619396" y="4164791"/>
              <a:ext cx="200724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200"/>
              </a:pPr>
              <a:r>
                <a:rPr lang="es-ES" sz="1200">
                  <a:solidFill>
                    <a:schemeClr val="dk1"/>
                  </a:solidFill>
                  <a:latin typeface="SamsungOne 400" pitchFamily="34" charset="0"/>
                  <a:ea typeface="SamsungOne 400" pitchFamily="34" charset="0"/>
                </a:rPr>
                <a:t>Clase 0</a:t>
              </a:r>
            </a:p>
          </p:txBody>
        </p:sp>
        <p:sp>
          <p:nvSpPr>
            <p:cNvPr id="3542" name="Google Shape;3542;p504"/>
            <p:cNvSpPr/>
            <p:nvPr/>
          </p:nvSpPr>
          <p:spPr>
            <a:xfrm>
              <a:off x="3650664" y="4164791"/>
              <a:ext cx="200724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200"/>
              </a:pPr>
              <a:r>
                <a:rPr lang="es-ES" sz="1200">
                  <a:solidFill>
                    <a:schemeClr val="dk1"/>
                  </a:solidFill>
                  <a:latin typeface="SamsungOne 400" pitchFamily="34" charset="0"/>
                  <a:ea typeface="SamsungOne 400" pitchFamily="34" charset="0"/>
                </a:rPr>
                <a:t>Clase 1</a:t>
              </a:r>
            </a:p>
          </p:txBody>
        </p:sp>
        <p:sp>
          <p:nvSpPr>
            <p:cNvPr id="3543" name="Google Shape;3543;p504"/>
            <p:cNvSpPr/>
            <p:nvPr/>
          </p:nvSpPr>
          <p:spPr>
            <a:xfrm>
              <a:off x="5683144" y="4164791"/>
              <a:ext cx="2007242" cy="1742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200"/>
              </a:pPr>
              <a:r>
                <a:rPr lang="es-ES" sz="1200">
                  <a:solidFill>
                    <a:schemeClr val="dk1"/>
                  </a:solidFill>
                  <a:latin typeface="SamsungOne 400" pitchFamily="34" charset="0"/>
                  <a:ea typeface="SamsungOne 400" pitchFamily="34" charset="0"/>
                </a:rPr>
                <a:t>Clase 2</a:t>
              </a:r>
            </a:p>
          </p:txBody>
        </p:sp>
        <p:grpSp>
          <p:nvGrpSpPr>
            <p:cNvPr id="3544" name="Google Shape;3544;p504"/>
            <p:cNvGrpSpPr/>
            <p:nvPr/>
          </p:nvGrpSpPr>
          <p:grpSpPr>
            <a:xfrm>
              <a:off x="1578528" y="4381067"/>
              <a:ext cx="5848789" cy="369332"/>
              <a:chOff x="1578528" y="4381067"/>
              <a:chExt cx="5848789" cy="369332"/>
            </a:xfrm>
          </p:grpSpPr>
          <p:sp>
            <p:nvSpPr>
              <p:cNvPr id="3545" name="Google Shape;3545;p504"/>
              <p:cNvSpPr txBox="1"/>
              <p:nvPr/>
            </p:nvSpPr>
            <p:spPr>
              <a:xfrm>
                <a:off x="1578528" y="4381067"/>
                <a:ext cx="92975"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0</a:t>
                </a:r>
              </a:p>
            </p:txBody>
          </p:sp>
          <p:sp>
            <p:nvSpPr>
              <p:cNvPr id="3546" name="Google Shape;3546;p504"/>
              <p:cNvSpPr txBox="1"/>
              <p:nvPr/>
            </p:nvSpPr>
            <p:spPr>
              <a:xfrm>
                <a:off x="2371406" y="4381067"/>
                <a:ext cx="173125"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20</a:t>
                </a:r>
              </a:p>
            </p:txBody>
          </p:sp>
          <p:sp>
            <p:nvSpPr>
              <p:cNvPr id="3547" name="Google Shape;3547;p504"/>
              <p:cNvSpPr txBox="1"/>
              <p:nvPr/>
            </p:nvSpPr>
            <p:spPr>
              <a:xfrm>
                <a:off x="3154665" y="4381067"/>
                <a:ext cx="179537"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40</a:t>
                </a:r>
              </a:p>
            </p:txBody>
          </p:sp>
          <p:sp>
            <p:nvSpPr>
              <p:cNvPr id="3548" name="Google Shape;3548;p504"/>
              <p:cNvSpPr txBox="1"/>
              <p:nvPr/>
            </p:nvSpPr>
            <p:spPr>
              <a:xfrm>
                <a:off x="3958364" y="4381067"/>
                <a:ext cx="179537"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60</a:t>
                </a:r>
              </a:p>
            </p:txBody>
          </p:sp>
          <p:sp>
            <p:nvSpPr>
              <p:cNvPr id="3549" name="Google Shape;3549;p504"/>
              <p:cNvSpPr txBox="1"/>
              <p:nvPr/>
            </p:nvSpPr>
            <p:spPr>
              <a:xfrm>
                <a:off x="4762063" y="4381067"/>
                <a:ext cx="179537"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80</a:t>
                </a:r>
              </a:p>
            </p:txBody>
          </p:sp>
          <p:sp>
            <p:nvSpPr>
              <p:cNvPr id="3550" name="Google Shape;3550;p504"/>
              <p:cNvSpPr txBox="1"/>
              <p:nvPr/>
            </p:nvSpPr>
            <p:spPr>
              <a:xfrm>
                <a:off x="5541123" y="4381067"/>
                <a:ext cx="253200"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100</a:t>
                </a:r>
              </a:p>
            </p:txBody>
          </p:sp>
          <p:sp>
            <p:nvSpPr>
              <p:cNvPr id="3551" name="Google Shape;3551;p504"/>
              <p:cNvSpPr txBox="1"/>
              <p:nvPr/>
            </p:nvSpPr>
            <p:spPr>
              <a:xfrm>
                <a:off x="6326595" y="4381067"/>
                <a:ext cx="240450"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120</a:t>
                </a:r>
              </a:p>
            </p:txBody>
          </p:sp>
          <p:sp>
            <p:nvSpPr>
              <p:cNvPr id="3552" name="Google Shape;3552;p504"/>
              <p:cNvSpPr txBox="1"/>
              <p:nvPr/>
            </p:nvSpPr>
            <p:spPr>
              <a:xfrm>
                <a:off x="7180454" y="4381067"/>
                <a:ext cx="246863"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t>
                </a:r>
                <a:br>
                  <a:rPr lang="es-ES" sz="1200">
                    <a:solidFill>
                      <a:schemeClr val="dk1"/>
                    </a:solidFill>
                    <a:latin typeface="SamsungOne 400" pitchFamily="34" charset="0"/>
                    <a:ea typeface="SamsungOne 400" pitchFamily="34" charset="0"/>
                  </a:rPr>
                </a:br>
                <a:r>
                  <a:rPr lang="es-ES" sz="1200">
                    <a:solidFill>
                      <a:schemeClr val="dk1"/>
                    </a:solidFill>
                    <a:latin typeface="SamsungOne 400" pitchFamily="34" charset="0"/>
                    <a:ea typeface="SamsungOne 400" pitchFamily="34" charset="0"/>
                  </a:rPr>
                  <a:t>140</a:t>
                </a:r>
              </a:p>
            </p:txBody>
          </p:sp>
        </p:grpSp>
        <p:sp>
          <p:nvSpPr>
            <p:cNvPr id="3553" name="Google Shape;3553;p504"/>
            <p:cNvSpPr txBox="1"/>
            <p:nvPr/>
          </p:nvSpPr>
          <p:spPr>
            <a:xfrm rot="-5400000">
              <a:off x="170081" y="3715554"/>
              <a:ext cx="875240"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Iteraciones del CV</a:t>
              </a:r>
              <a:endParaRPr lang="es-ES">
                <a:latin typeface="SamsungOne 400" pitchFamily="34" charset="0"/>
                <a:ea typeface="SamsungOne 400" pitchFamily="34" charset="0"/>
              </a:endParaRPr>
            </a:p>
          </p:txBody>
        </p:sp>
        <p:grpSp>
          <p:nvGrpSpPr>
            <p:cNvPr id="3554" name="Google Shape;3554;p504"/>
            <p:cNvGrpSpPr/>
            <p:nvPr/>
          </p:nvGrpSpPr>
          <p:grpSpPr>
            <a:xfrm>
              <a:off x="7865370" y="3659750"/>
              <a:ext cx="1603911" cy="738900"/>
              <a:chOff x="8369167" y="4237197"/>
              <a:chExt cx="1603911" cy="738900"/>
            </a:xfrm>
          </p:grpSpPr>
          <p:sp>
            <p:nvSpPr>
              <p:cNvPr id="3555" name="Google Shape;3555;p504"/>
              <p:cNvSpPr txBox="1"/>
              <p:nvPr/>
            </p:nvSpPr>
            <p:spPr>
              <a:xfrm>
                <a:off x="8726578" y="4237197"/>
                <a:ext cx="1246500" cy="738900"/>
              </a:xfrm>
              <a:prstGeom prst="rect">
                <a:avLst/>
              </a:prstGeom>
              <a:solidFill>
                <a:schemeClr val="lt1"/>
              </a:solidFill>
              <a:ln>
                <a:noFill/>
              </a:ln>
            </p:spPr>
            <p:txBody>
              <a:bodyPr spcFirstLastPara="1" wrap="square" lIns="0" tIns="0" rIns="0" bIns="0" anchor="t" anchorCtr="0">
                <a:spAutoFit/>
              </a:bodyPr>
              <a:lstStyle/>
              <a:p>
                <a:pPr>
                  <a:buSzPts val="1200"/>
                </a:pPr>
                <a:r>
                  <a:rPr lang="es-ES" sz="1200">
                    <a:solidFill>
                      <a:schemeClr val="dk1"/>
                    </a:solidFill>
                    <a:latin typeface="SamsungOne 400" pitchFamily="34" charset="0"/>
                    <a:ea typeface="SamsungOne 400" pitchFamily="34" charset="0"/>
                  </a:rPr>
                  <a:t>Datos de entrenamiento</a:t>
                </a:r>
              </a:p>
              <a:p>
                <a:pPr>
                  <a:buSzPts val="1200"/>
                </a:pPr>
                <a:r>
                  <a:rPr lang="es-ES" sz="1200">
                    <a:solidFill>
                      <a:schemeClr val="dk1"/>
                    </a:solidFill>
                    <a:latin typeface="SamsungOne 400" pitchFamily="34" charset="0"/>
                    <a:ea typeface="SamsungOne 400" pitchFamily="34" charset="0"/>
                  </a:rPr>
                  <a:t>Datos de la prueba</a:t>
                </a:r>
              </a:p>
            </p:txBody>
          </p:sp>
          <p:sp>
            <p:nvSpPr>
              <p:cNvPr id="3556" name="Google Shape;3556;p504"/>
              <p:cNvSpPr/>
              <p:nvPr/>
            </p:nvSpPr>
            <p:spPr>
              <a:xfrm>
                <a:off x="8370469" y="4610271"/>
                <a:ext cx="258900" cy="125700"/>
              </a:xfrm>
              <a:prstGeom prst="rect">
                <a:avLst/>
              </a:prstGeom>
              <a:solidFill>
                <a:srgbClr val="D8E2F3"/>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sp>
            <p:nvSpPr>
              <p:cNvPr id="3557" name="Google Shape;3557;p504"/>
              <p:cNvSpPr/>
              <p:nvPr/>
            </p:nvSpPr>
            <p:spPr>
              <a:xfrm>
                <a:off x="8369167" y="4264857"/>
                <a:ext cx="258864" cy="125757"/>
              </a:xfrm>
              <a:prstGeom prst="rect">
                <a:avLst/>
              </a:prstGeom>
              <a:solidFill>
                <a:schemeClr val="l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Calibri"/>
                  <a:ea typeface="Calibri"/>
                  <a:cs typeface="Calibri"/>
                  <a:sym typeface="Calibri"/>
                </a:endParaRPr>
              </a:p>
            </p:txBody>
          </p:sp>
        </p:grpSp>
      </p:grpSp>
      <p:sp>
        <p:nvSpPr>
          <p:cNvPr id="52"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56"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62"/>
        <p:cNvGrpSpPr/>
        <p:nvPr/>
      </p:nvGrpSpPr>
      <p:grpSpPr>
        <a:xfrm>
          <a:off x="0" y="0"/>
          <a:ext cx="0" cy="0"/>
          <a:chOff x="0" y="0"/>
          <a:chExt cx="0" cy="0"/>
        </a:xfrm>
      </p:grpSpPr>
      <p:sp>
        <p:nvSpPr>
          <p:cNvPr id="3566" name="Google Shape;3566;p505"/>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Estratificado</a:t>
            </a:r>
            <a:endParaRPr lang="es-ES" dirty="0">
              <a:latin typeface="Samsung Sharp Sans" pitchFamily="2" charset="0"/>
              <a:ea typeface="Samsung Sharp Sans" pitchFamily="2" charset="0"/>
              <a:cs typeface="Samsung Sharp Sans" pitchFamily="2" charset="0"/>
            </a:endParaRPr>
          </a:p>
        </p:txBody>
      </p:sp>
      <p:grpSp>
        <p:nvGrpSpPr>
          <p:cNvPr id="3567" name="Google Shape;3567;p505"/>
          <p:cNvGrpSpPr/>
          <p:nvPr/>
        </p:nvGrpSpPr>
        <p:grpSpPr>
          <a:xfrm>
            <a:off x="1811339" y="1773240"/>
            <a:ext cx="8677277" cy="4389668"/>
            <a:chOff x="666749" y="1773240"/>
            <a:chExt cx="8677277" cy="4389668"/>
          </a:xfrm>
        </p:grpSpPr>
        <p:sp>
          <p:nvSpPr>
            <p:cNvPr id="3568" name="Google Shape;3568;p505"/>
            <p:cNvSpPr/>
            <p:nvPr/>
          </p:nvSpPr>
          <p:spPr>
            <a:xfrm>
              <a:off x="666749" y="1773240"/>
              <a:ext cx="8677276" cy="4389668"/>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grpSp>
          <p:nvGrpSpPr>
            <p:cNvPr id="3569" name="Google Shape;3569;p505"/>
            <p:cNvGrpSpPr/>
            <p:nvPr/>
          </p:nvGrpSpPr>
          <p:grpSpPr>
            <a:xfrm>
              <a:off x="847726" y="1867544"/>
              <a:ext cx="8496300" cy="4248330"/>
              <a:chOff x="847726" y="1867544"/>
              <a:chExt cx="8496300" cy="4248330"/>
            </a:xfrm>
          </p:grpSpPr>
          <p:pic>
            <p:nvPicPr>
              <p:cNvPr id="3570" name="Google Shape;3570;p505"/>
              <p:cNvPicPr preferRelativeResize="0"/>
              <p:nvPr/>
            </p:nvPicPr>
            <p:blipFill rotWithShape="1">
              <a:blip r:embed="rId3">
                <a:alphaModFix/>
              </a:blip>
              <a:srcRect l="469" t="1293" r="19976"/>
              <a:stretch/>
            </p:blipFill>
            <p:spPr>
              <a:xfrm>
                <a:off x="847726" y="1867544"/>
                <a:ext cx="8496300" cy="4248330"/>
              </a:xfrm>
              <a:prstGeom prst="rect">
                <a:avLst/>
              </a:prstGeom>
              <a:noFill/>
              <a:ln>
                <a:noFill/>
              </a:ln>
            </p:spPr>
          </p:pic>
          <p:sp>
            <p:nvSpPr>
              <p:cNvPr id="3571" name="Google Shape;3571;p505"/>
              <p:cNvSpPr/>
              <p:nvPr/>
            </p:nvSpPr>
            <p:spPr>
              <a:xfrm>
                <a:off x="2251112" y="2872336"/>
                <a:ext cx="4572508" cy="184666"/>
              </a:xfrm>
              <a:prstGeom prst="rect">
                <a:avLst/>
              </a:prstGeom>
              <a:solidFill>
                <a:srgbClr val="F7F7F7"/>
              </a:solidFill>
              <a:ln>
                <a:noFill/>
              </a:ln>
            </p:spPr>
            <p:txBody>
              <a:bodyPr spcFirstLastPara="1" wrap="square" lIns="0" tIns="0" rIns="0" bIns="0" anchor="t" anchorCtr="0">
                <a:spAutoFit/>
              </a:bodyPr>
              <a:lstStyle/>
              <a:p>
                <a:pPr>
                  <a:buSzPts val="1200"/>
                </a:pPr>
                <a:r>
                  <a:rPr lang="es-ES" sz="1200">
                    <a:solidFill>
                      <a:schemeClr val="dk1"/>
                    </a:solidFill>
                    <a:latin typeface="SamsungOne 400" pitchFamily="34" charset="0"/>
                    <a:ea typeface="SamsungOne 400" pitchFamily="34" charset="0"/>
                  </a:rPr>
                  <a:t>(</a:t>
                </a:r>
                <a:r>
                  <a:rPr lang="es-ES" sz="1200">
                    <a:solidFill>
                      <a:srgbClr val="C03148"/>
                    </a:solidFill>
                    <a:latin typeface="SamsungOne 400" pitchFamily="34" charset="0"/>
                    <a:ea typeface="SamsungOne 400" pitchFamily="34" charset="0"/>
                  </a:rPr>
                  <a:t>"Puntuación de la validación cruzada estratificada: {}"</a:t>
                </a:r>
                <a:r>
                  <a:rPr lang="es-ES" sz="1200">
                    <a:solidFill>
                      <a:schemeClr val="dk1"/>
                    </a:solidFill>
                    <a:latin typeface="SamsungOne 400" pitchFamily="34" charset="0"/>
                    <a:ea typeface="SamsungOne 400" pitchFamily="34" charset="0"/>
                  </a:rPr>
                  <a:t>.format(i,_)</a:t>
                </a:r>
                <a:r>
                  <a:rPr lang="es-ES" sz="1200">
                    <a:solidFill>
                      <a:srgbClr val="C03148"/>
                    </a:solidFill>
                    <a:latin typeface="SamsungOne 400" pitchFamily="34" charset="0"/>
                    <a:ea typeface="SamsungOne 400" pitchFamily="34" charset="0"/>
                  </a:rPr>
                  <a:t>) </a:t>
                </a:r>
              </a:p>
            </p:txBody>
          </p:sp>
          <p:sp>
            <p:nvSpPr>
              <p:cNvPr id="3572" name="Google Shape;3572;p505"/>
              <p:cNvSpPr/>
              <p:nvPr/>
            </p:nvSpPr>
            <p:spPr>
              <a:xfrm>
                <a:off x="1940984" y="5349891"/>
                <a:ext cx="6120680" cy="184666"/>
              </a:xfrm>
              <a:prstGeom prst="rect">
                <a:avLst/>
              </a:prstGeom>
              <a:solidFill>
                <a:srgbClr val="F7F7F7"/>
              </a:solidFill>
              <a:ln>
                <a:noFill/>
              </a:ln>
            </p:spPr>
            <p:txBody>
              <a:bodyPr spcFirstLastPara="1" wrap="square" lIns="0" tIns="0" rIns="0" bIns="0" anchor="t" anchorCtr="0">
                <a:spAutoFit/>
              </a:bodyPr>
              <a:lstStyle/>
              <a:p>
                <a:pPr>
                  <a:buSzPts val="1200"/>
                </a:pPr>
                <a:r>
                  <a:rPr lang="es-ES" sz="1200">
                    <a:solidFill>
                      <a:schemeClr val="dk1"/>
                    </a:solidFill>
                    <a:latin typeface="SamsungOne 400" pitchFamily="34" charset="0"/>
                    <a:ea typeface="SamsungOne 400" pitchFamily="34" charset="0"/>
                  </a:rPr>
                  <a:t>(</a:t>
                </a:r>
                <a:r>
                  <a:rPr lang="es-ES" sz="1200">
                    <a:solidFill>
                      <a:srgbClr val="C03148"/>
                    </a:solidFill>
                    <a:latin typeface="SamsungOne 400" pitchFamily="34" charset="0"/>
                    <a:ea typeface="SamsungOne 400" pitchFamily="34" charset="0"/>
                  </a:rPr>
                  <a:t>"puntuación final de validación cruzada estratificada : {}"</a:t>
                </a:r>
                <a:r>
                  <a:rPr lang="es-ES" sz="1200">
                    <a:solidFill>
                      <a:schemeClr val="dk1"/>
                    </a:solidFill>
                    <a:latin typeface="SamsungOne 400" pitchFamily="34" charset="0"/>
                    <a:ea typeface="SamsungOne 400" pitchFamily="34" charset="0"/>
                  </a:rPr>
                  <a:t>.format(fin)resultado)</a:t>
                </a:r>
                <a:r>
                  <a:rPr lang="es-ES" sz="1200">
                    <a:solidFill>
                      <a:srgbClr val="C03148"/>
                    </a:solidFill>
                    <a:latin typeface="SamsungOne 400" pitchFamily="34" charset="0"/>
                    <a:ea typeface="SamsungOne 400" pitchFamily="34" charset="0"/>
                  </a:rPr>
                  <a:t>) </a:t>
                </a:r>
              </a:p>
            </p:txBody>
          </p:sp>
        </p:grpSp>
        <p:sp>
          <p:nvSpPr>
            <p:cNvPr id="3573" name="Google Shape;3573;p505"/>
            <p:cNvSpPr/>
            <p:nvPr/>
          </p:nvSpPr>
          <p:spPr>
            <a:xfrm>
              <a:off x="1519549" y="3159745"/>
              <a:ext cx="3997231" cy="2051592"/>
            </a:xfrm>
            <a:prstGeom prst="rect">
              <a:avLst/>
            </a:prstGeom>
            <a:solidFill>
              <a:schemeClr val="lt1"/>
            </a:solidFill>
            <a:ln>
              <a:noFill/>
            </a:ln>
          </p:spPr>
          <p:txBody>
            <a:bodyPr spcFirstLastPara="1" wrap="square" lIns="0" tIns="0" rIns="0" bIns="0" anchor="ctr" anchorCtr="0">
              <a:noAutofit/>
            </a:bodyPr>
            <a:lstStyle/>
            <a:p>
              <a:pPr>
                <a:buSzPts val="1300"/>
              </a:pPr>
              <a:r>
                <a:rPr lang="es-ES" sz="1300">
                  <a:solidFill>
                    <a:schemeClr val="dk1"/>
                  </a:solidFill>
                  <a:latin typeface="SamsungOne 400" pitchFamily="34" charset="0"/>
                  <a:ea typeface="SamsungOne 400" pitchFamily="34" charset="0"/>
                </a:rPr>
                <a:t>0</a:t>
              </a:r>
              <a:r>
                <a:rPr lang="es-ES" sz="1300" baseline="30000">
                  <a:solidFill>
                    <a:schemeClr val="dk1"/>
                  </a:solidFill>
                  <a:latin typeface="SamsungOne 400" pitchFamily="34" charset="0"/>
                  <a:ea typeface="SamsungOne 400" pitchFamily="34" charset="0"/>
                </a:rPr>
                <a:t>th</a:t>
              </a:r>
              <a:r>
                <a:rPr lang="es-ES" sz="1300">
                  <a:solidFill>
                    <a:schemeClr val="dk1"/>
                  </a:solidFill>
                  <a:latin typeface="SamsungOne 400" pitchFamily="34" charset="0"/>
                  <a:ea typeface="SamsungOne 400" pitchFamily="34" charset="0"/>
                </a:rPr>
                <a:t> puntuación de validación cruzada estratificada : 0,9</a:t>
              </a:r>
            </a:p>
            <a:p>
              <a:pPr>
                <a:buSzPts val="1300"/>
              </a:pPr>
              <a:r>
                <a:rPr lang="es-ES" sz="1300">
                  <a:solidFill>
                    <a:schemeClr val="dk1"/>
                  </a:solidFill>
                  <a:latin typeface="SamsungOne 400" pitchFamily="34" charset="0"/>
                  <a:ea typeface="SamsungOne 400" pitchFamily="34" charset="0"/>
                </a:rPr>
                <a:t>1</a:t>
              </a:r>
              <a:r>
                <a:rPr lang="es-ES" sz="1300" baseline="30000">
                  <a:solidFill>
                    <a:schemeClr val="dk1"/>
                  </a:solidFill>
                  <a:latin typeface="SamsungOne 400" pitchFamily="34" charset="0"/>
                  <a:ea typeface="SamsungOne 400" pitchFamily="34" charset="0"/>
                </a:rPr>
                <a:t>st</a:t>
              </a:r>
              <a:r>
                <a:rPr lang="es-ES" sz="1300">
                  <a:solidFill>
                    <a:schemeClr val="dk1"/>
                  </a:solidFill>
                  <a:latin typeface="SamsungOne 400" pitchFamily="34" charset="0"/>
                  <a:ea typeface="SamsungOne 400" pitchFamily="34" charset="0"/>
                </a:rPr>
                <a:t> puntuación de validación cruzada estratificada : 0,9</a:t>
              </a:r>
            </a:p>
            <a:p>
              <a:pPr>
                <a:buSzPts val="1300"/>
              </a:pPr>
              <a:r>
                <a:rPr lang="es-ES" sz="1300">
                  <a:solidFill>
                    <a:schemeClr val="dk1"/>
                  </a:solidFill>
                  <a:latin typeface="SamsungOne 400" pitchFamily="34" charset="0"/>
                  <a:ea typeface="SamsungOne 400" pitchFamily="34" charset="0"/>
                </a:rPr>
                <a:t>2</a:t>
              </a:r>
              <a:r>
                <a:rPr lang="es-ES" sz="1300" baseline="30000">
                  <a:solidFill>
                    <a:schemeClr val="dk1"/>
                  </a:solidFill>
                  <a:latin typeface="SamsungOne 400" pitchFamily="34" charset="0"/>
                  <a:ea typeface="SamsungOne 400" pitchFamily="34" charset="0"/>
                </a:rPr>
                <a:t>nd</a:t>
              </a:r>
              <a:r>
                <a:rPr lang="es-ES" sz="1300">
                  <a:solidFill>
                    <a:schemeClr val="dk1"/>
                  </a:solidFill>
                  <a:latin typeface="SamsungOne 400" pitchFamily="34" charset="0"/>
                  <a:ea typeface="SamsungOne 400" pitchFamily="34" charset="0"/>
                </a:rPr>
                <a:t> validación cruzada estratificada puntuación : 0,8</a:t>
              </a:r>
            </a:p>
            <a:p>
              <a:pPr>
                <a:buSzPts val="1300"/>
              </a:pPr>
              <a:r>
                <a:rPr lang="es-ES" sz="1300">
                  <a:solidFill>
                    <a:schemeClr val="dk1"/>
                  </a:solidFill>
                  <a:latin typeface="SamsungOne 400" pitchFamily="34" charset="0"/>
                  <a:ea typeface="SamsungOne 400" pitchFamily="34" charset="0"/>
                </a:rPr>
                <a:t>3</a:t>
              </a:r>
              <a:r>
                <a:rPr lang="es-ES" sz="1300" baseline="30000">
                  <a:solidFill>
                    <a:schemeClr val="dk1"/>
                  </a:solidFill>
                  <a:latin typeface="SamsungOne 400" pitchFamily="34" charset="0"/>
                  <a:ea typeface="SamsungOne 400" pitchFamily="34" charset="0"/>
                </a:rPr>
                <a:t>rd</a:t>
              </a:r>
              <a:r>
                <a:rPr lang="es-ES" sz="1300">
                  <a:solidFill>
                    <a:schemeClr val="dk1"/>
                  </a:solidFill>
                  <a:latin typeface="SamsungOne 400" pitchFamily="34" charset="0"/>
                  <a:ea typeface="SamsungOne 400" pitchFamily="34" charset="0"/>
                </a:rPr>
                <a:t> validación cruzada estratificada puntuación : 0,9</a:t>
              </a:r>
            </a:p>
            <a:p>
              <a:pPr>
                <a:buSzPts val="1300"/>
              </a:pPr>
              <a:r>
                <a:rPr lang="es-ES" sz="1300">
                  <a:solidFill>
                    <a:schemeClr val="dk1"/>
                  </a:solidFill>
                  <a:latin typeface="SamsungOne 400" pitchFamily="34" charset="0"/>
                  <a:ea typeface="SamsungOne 400" pitchFamily="34" charset="0"/>
                </a:rPr>
                <a:t>4</a:t>
              </a:r>
              <a:r>
                <a:rPr lang="es-ES" sz="1300" baseline="30000">
                  <a:solidFill>
                    <a:schemeClr val="dk1"/>
                  </a:solidFill>
                  <a:latin typeface="SamsungOne 400" pitchFamily="34" charset="0"/>
                  <a:ea typeface="SamsungOne 400" pitchFamily="34" charset="0"/>
                </a:rPr>
                <a:t>th</a:t>
              </a:r>
              <a:r>
                <a:rPr lang="es-ES" sz="1300">
                  <a:solidFill>
                    <a:schemeClr val="dk1"/>
                  </a:solidFill>
                  <a:latin typeface="SamsungOne 400" pitchFamily="34" charset="0"/>
                  <a:ea typeface="SamsungOne 400" pitchFamily="34" charset="0"/>
                </a:rPr>
                <a:t> puntuación de validación cruzada estratificada : 1.0</a:t>
              </a:r>
            </a:p>
            <a:p>
              <a:pPr>
                <a:buSzPts val="1300"/>
              </a:pPr>
              <a:r>
                <a:rPr lang="es-ES" sz="1300">
                  <a:solidFill>
                    <a:schemeClr val="dk1"/>
                  </a:solidFill>
                  <a:latin typeface="SamsungOne 400" pitchFamily="34" charset="0"/>
                  <a:ea typeface="SamsungOne 400" pitchFamily="34" charset="0"/>
                </a:rPr>
                <a:t>5</a:t>
              </a:r>
              <a:r>
                <a:rPr lang="es-ES" sz="1300" baseline="30000">
                  <a:solidFill>
                    <a:schemeClr val="dk1"/>
                  </a:solidFill>
                  <a:latin typeface="SamsungOne 400" pitchFamily="34" charset="0"/>
                  <a:ea typeface="SamsungOne 400" pitchFamily="34" charset="0"/>
                </a:rPr>
                <a:t>th</a:t>
              </a:r>
              <a:r>
                <a:rPr lang="es-ES" sz="1300">
                  <a:solidFill>
                    <a:schemeClr val="dk1"/>
                  </a:solidFill>
                  <a:latin typeface="SamsungOne 400" pitchFamily="34" charset="0"/>
                  <a:ea typeface="SamsungOne 400" pitchFamily="34" charset="0"/>
                </a:rPr>
                <a:t> puntuación de validación cruzada estratificada : 1.0</a:t>
              </a:r>
            </a:p>
            <a:p>
              <a:pPr>
                <a:buSzPts val="1300"/>
              </a:pPr>
              <a:r>
                <a:rPr lang="es-ES" sz="1300">
                  <a:solidFill>
                    <a:schemeClr val="dk1"/>
                  </a:solidFill>
                  <a:latin typeface="SamsungOne 400" pitchFamily="34" charset="0"/>
                  <a:ea typeface="SamsungOne 400" pitchFamily="34" charset="0"/>
                </a:rPr>
                <a:t>6</a:t>
              </a:r>
              <a:r>
                <a:rPr lang="es-ES" sz="1300" baseline="30000">
                  <a:solidFill>
                    <a:schemeClr val="dk1"/>
                  </a:solidFill>
                  <a:latin typeface="SamsungOne 400" pitchFamily="34" charset="0"/>
                  <a:ea typeface="SamsungOne 400" pitchFamily="34" charset="0"/>
                </a:rPr>
                <a:t>th</a:t>
              </a:r>
              <a:r>
                <a:rPr lang="es-ES" sz="1300">
                  <a:solidFill>
                    <a:schemeClr val="dk1"/>
                  </a:solidFill>
                  <a:latin typeface="SamsungOne 400" pitchFamily="34" charset="0"/>
                  <a:ea typeface="SamsungOne 400" pitchFamily="34" charset="0"/>
                </a:rPr>
                <a:t> puntuación de validación cruzada estratificada : 0,9</a:t>
              </a:r>
            </a:p>
            <a:p>
              <a:pPr>
                <a:buSzPts val="1300"/>
              </a:pPr>
              <a:r>
                <a:rPr lang="es-ES" sz="1300">
                  <a:solidFill>
                    <a:schemeClr val="dk1"/>
                  </a:solidFill>
                  <a:latin typeface="SamsungOne 400" pitchFamily="34" charset="0"/>
                  <a:ea typeface="SamsungOne 400" pitchFamily="34" charset="0"/>
                </a:rPr>
                <a:t>7</a:t>
              </a:r>
              <a:r>
                <a:rPr lang="es-ES" sz="1300" baseline="30000">
                  <a:solidFill>
                    <a:schemeClr val="dk1"/>
                  </a:solidFill>
                  <a:latin typeface="SamsungOne 400" pitchFamily="34" charset="0"/>
                  <a:ea typeface="SamsungOne 400" pitchFamily="34" charset="0"/>
                </a:rPr>
                <a:t>th</a:t>
              </a:r>
              <a:r>
                <a:rPr lang="es-ES" sz="1300">
                  <a:solidFill>
                    <a:schemeClr val="dk1"/>
                  </a:solidFill>
                  <a:latin typeface="SamsungOne 400" pitchFamily="34" charset="0"/>
                  <a:ea typeface="SamsungOne 400" pitchFamily="34" charset="0"/>
                </a:rPr>
                <a:t> puntuación de validación cruzada estratificada : 0,8</a:t>
              </a:r>
            </a:p>
            <a:p>
              <a:pPr>
                <a:buSzPts val="1300"/>
              </a:pPr>
              <a:r>
                <a:rPr lang="es-ES" sz="1300">
                  <a:solidFill>
                    <a:schemeClr val="dk1"/>
                  </a:solidFill>
                  <a:latin typeface="SamsungOne 400" pitchFamily="34" charset="0"/>
                  <a:ea typeface="SamsungOne 400" pitchFamily="34" charset="0"/>
                </a:rPr>
                <a:t>8</a:t>
              </a:r>
              <a:r>
                <a:rPr lang="es-ES" sz="1300" baseline="30000">
                  <a:solidFill>
                    <a:schemeClr val="dk1"/>
                  </a:solidFill>
                  <a:latin typeface="SamsungOne 400" pitchFamily="34" charset="0"/>
                  <a:ea typeface="SamsungOne 400" pitchFamily="34" charset="0"/>
                </a:rPr>
                <a:t>th</a:t>
              </a:r>
              <a:r>
                <a:rPr lang="es-ES" sz="1300">
                  <a:solidFill>
                    <a:schemeClr val="dk1"/>
                  </a:solidFill>
                  <a:latin typeface="SamsungOne 400" pitchFamily="34" charset="0"/>
                  <a:ea typeface="SamsungOne 400" pitchFamily="34" charset="0"/>
                </a:rPr>
                <a:t> puntuación de validación cruzada estratificada : 1.0</a:t>
              </a:r>
            </a:p>
            <a:p>
              <a:pPr>
                <a:buSzPts val="1300"/>
              </a:pPr>
              <a:r>
                <a:rPr lang="es-ES" sz="1300">
                  <a:solidFill>
                    <a:schemeClr val="dk1"/>
                  </a:solidFill>
                  <a:latin typeface="SamsungOne 400" pitchFamily="34" charset="0"/>
                  <a:ea typeface="SamsungOne 400" pitchFamily="34" charset="0"/>
                </a:rPr>
                <a:t>9</a:t>
              </a:r>
              <a:r>
                <a:rPr lang="es-ES" sz="1300" baseline="30000">
                  <a:solidFill>
                    <a:schemeClr val="dk1"/>
                  </a:solidFill>
                  <a:latin typeface="SamsungOne 400" pitchFamily="34" charset="0"/>
                  <a:ea typeface="SamsungOne 400" pitchFamily="34" charset="0"/>
                </a:rPr>
                <a:t>th</a:t>
              </a:r>
              <a:r>
                <a:rPr lang="es-ES" sz="1300">
                  <a:solidFill>
                    <a:schemeClr val="dk1"/>
                  </a:solidFill>
                  <a:latin typeface="SamsungOne 400" pitchFamily="34" charset="0"/>
                  <a:ea typeface="SamsungOne 400" pitchFamily="34" charset="0"/>
                </a:rPr>
                <a:t> puntuación de validación cruzada estratificada : 1.0</a:t>
              </a:r>
            </a:p>
          </p:txBody>
        </p:sp>
        <p:sp>
          <p:nvSpPr>
            <p:cNvPr id="3574" name="Google Shape;3574;p505"/>
            <p:cNvSpPr/>
            <p:nvPr/>
          </p:nvSpPr>
          <p:spPr>
            <a:xfrm>
              <a:off x="1519548" y="5703481"/>
              <a:ext cx="4453801" cy="375488"/>
            </a:xfrm>
            <a:prstGeom prst="rect">
              <a:avLst/>
            </a:prstGeom>
            <a:solidFill>
              <a:schemeClr val="lt1"/>
            </a:solidFill>
            <a:ln>
              <a:noFill/>
            </a:ln>
          </p:spPr>
          <p:txBody>
            <a:bodyPr spcFirstLastPara="1" wrap="square" lIns="0" tIns="0" rIns="0" bIns="0" anchor="ctr" anchorCtr="0">
              <a:noAutofit/>
            </a:bodyPr>
            <a:lstStyle/>
            <a:p>
              <a:pPr>
                <a:buSzPts val="1300"/>
              </a:pPr>
              <a:r>
                <a:rPr lang="es-ES" sz="1300">
                  <a:solidFill>
                    <a:schemeClr val="dk1"/>
                  </a:solidFill>
                  <a:latin typeface="SamsungOne 400" pitchFamily="34" charset="0"/>
                  <a:ea typeface="SamsungOne 400" pitchFamily="34" charset="0"/>
                </a:rPr>
                <a:t>Puntuación final de la validación cruzada estratificada : 0,9199999999999999</a:t>
              </a:r>
            </a:p>
          </p:txBody>
        </p:sp>
      </p:grpSp>
      <p:sp>
        <p:nvSpPr>
          <p:cNvPr id="13"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7"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79"/>
        <p:cNvGrpSpPr/>
        <p:nvPr/>
      </p:nvGrpSpPr>
      <p:grpSpPr>
        <a:xfrm>
          <a:off x="0" y="0"/>
          <a:ext cx="0" cy="0"/>
          <a:chOff x="0" y="0"/>
          <a:chExt cx="0" cy="0"/>
        </a:xfrm>
      </p:grpSpPr>
      <p:sp>
        <p:nvSpPr>
          <p:cNvPr id="3583" name="Google Shape;3583;p506"/>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Curva de aprendizaje</a:t>
            </a:r>
            <a:endParaRPr lang="es-ES">
              <a:latin typeface="Samsung Sharp Sans" pitchFamily="2" charset="0"/>
              <a:ea typeface="Samsung Sharp Sans" pitchFamily="2" charset="0"/>
              <a:cs typeface="Samsung Sharp Sans" pitchFamily="2" charset="0"/>
            </a:endParaRPr>
          </a:p>
        </p:txBody>
      </p:sp>
      <p:sp>
        <p:nvSpPr>
          <p:cNvPr id="3584" name="Google Shape;3584;p506"/>
          <p:cNvSpPr/>
          <p:nvPr/>
        </p:nvSpPr>
        <p:spPr>
          <a:xfrm>
            <a:off x="1815849" y="1700811"/>
            <a:ext cx="8780714"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pip install scikit-plot</a:t>
            </a:r>
            <a:endParaRPr lang="es-ES">
              <a:latin typeface="SamsungOne 400" pitchFamily="34" charset="0"/>
              <a:ea typeface="SamsungOne 400" pitchFamily="34" charset="0"/>
            </a:endParaRPr>
          </a:p>
        </p:txBody>
      </p:sp>
      <p:sp>
        <p:nvSpPr>
          <p:cNvPr id="3585" name="Google Shape;3585;p506"/>
          <p:cNvSpPr/>
          <p:nvPr/>
        </p:nvSpPr>
        <p:spPr>
          <a:xfrm>
            <a:off x="1811337" y="2086914"/>
            <a:ext cx="8677276" cy="3970381"/>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586" name="Google Shape;3586;p506"/>
          <p:cNvPicPr preferRelativeResize="0"/>
          <p:nvPr/>
        </p:nvPicPr>
        <p:blipFill rotWithShape="1">
          <a:blip r:embed="rId3">
            <a:alphaModFix/>
          </a:blip>
          <a:srcRect l="337" r="1250"/>
          <a:stretch/>
        </p:blipFill>
        <p:spPr>
          <a:xfrm>
            <a:off x="1992313" y="2148419"/>
            <a:ext cx="8496300" cy="3826980"/>
          </a:xfrm>
          <a:prstGeom prst="rect">
            <a:avLst/>
          </a:prstGeom>
          <a:noFill/>
          <a:ln>
            <a:noFill/>
          </a:ln>
        </p:spPr>
      </p:pic>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91"/>
        <p:cNvGrpSpPr/>
        <p:nvPr/>
      </p:nvGrpSpPr>
      <p:grpSpPr>
        <a:xfrm>
          <a:off x="0" y="0"/>
          <a:ext cx="0" cy="0"/>
          <a:chOff x="0" y="0"/>
          <a:chExt cx="0" cy="0"/>
        </a:xfrm>
      </p:grpSpPr>
      <p:sp>
        <p:nvSpPr>
          <p:cNvPr id="3595" name="Google Shape;3595;p507"/>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Curva de aprendizaje</a:t>
            </a:r>
            <a:endParaRPr lang="es-ES">
              <a:latin typeface="Samsung Sharp Sans" pitchFamily="2" charset="0"/>
              <a:ea typeface="Samsung Sharp Sans" pitchFamily="2" charset="0"/>
              <a:cs typeface="Samsung Sharp Sans" pitchFamily="2" charset="0"/>
            </a:endParaRPr>
          </a:p>
        </p:txBody>
      </p:sp>
      <p:sp>
        <p:nvSpPr>
          <p:cNvPr id="3596" name="Google Shape;3596;p507"/>
          <p:cNvSpPr/>
          <p:nvPr/>
        </p:nvSpPr>
        <p:spPr>
          <a:xfrm>
            <a:off x="1815849" y="1777009"/>
            <a:ext cx="8780700" cy="2751300"/>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dirty="0" err="1">
                <a:solidFill>
                  <a:srgbClr val="262626"/>
                </a:solidFill>
                <a:latin typeface="SamsungOne 400" pitchFamily="34" charset="0"/>
                <a:ea typeface="SamsungOne 400" pitchFamily="34" charset="0"/>
              </a:rPr>
              <a:t>pip</a:t>
            </a:r>
            <a:r>
              <a:rPr lang="es-ES" sz="1300" dirty="0">
                <a:solidFill>
                  <a:srgbClr val="262626"/>
                </a:solidFill>
                <a:latin typeface="SamsungOne 400" pitchFamily="34" charset="0"/>
                <a:ea typeface="SamsungOne 400" pitchFamily="34" charset="0"/>
              </a:rPr>
              <a:t> </a:t>
            </a:r>
            <a:r>
              <a:rPr lang="es-ES" sz="1300" dirty="0" err="1">
                <a:solidFill>
                  <a:srgbClr val="262626"/>
                </a:solidFill>
                <a:latin typeface="SamsungOne 400" pitchFamily="34" charset="0"/>
                <a:ea typeface="SamsungOne 400" pitchFamily="34" charset="0"/>
              </a:rPr>
              <a:t>install</a:t>
            </a:r>
            <a:r>
              <a:rPr lang="es-ES" sz="1300" dirty="0">
                <a:solidFill>
                  <a:srgbClr val="262626"/>
                </a:solidFill>
                <a:latin typeface="SamsungOne 400" pitchFamily="34" charset="0"/>
                <a:ea typeface="SamsungOne 400" pitchFamily="34" charset="0"/>
              </a:rPr>
              <a:t> </a:t>
            </a:r>
            <a:r>
              <a:rPr lang="es-ES" sz="1300" dirty="0" err="1">
                <a:solidFill>
                  <a:srgbClr val="262626"/>
                </a:solidFill>
                <a:latin typeface="SamsungOne 400" pitchFamily="34" charset="0"/>
                <a:ea typeface="SamsungOne 400" pitchFamily="34" charset="0"/>
              </a:rPr>
              <a:t>scikit-plot</a:t>
            </a:r>
            <a:endParaRPr lang="es-ES" dirty="0">
              <a:latin typeface="SamsungOne 400" pitchFamily="34" charset="0"/>
              <a:ea typeface="SamsungOne 400" pitchFamily="34" charset="0"/>
            </a:endParaRPr>
          </a:p>
          <a:p>
            <a:pPr marL="361950" lvl="1" indent="-180975" algn="just">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La línea verde es el resultado de la validación cruzada. Cuando la línea verde sube hacia la derecha pero luego empieza a bajar, es cuando se produce el sobreajuste. La línea roja son los datos utilizados para el entrenamiento que se validan. La línea roja puede caer momentáneamente si hay demasiados datos. Este fenómeno es sólo temporal y el gráfico converge a largo plazo.</a:t>
            </a:r>
          </a:p>
          <a:p>
            <a:pPr marL="361950" lvl="1" indent="-180975" algn="just">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La opción </a:t>
            </a:r>
            <a:r>
              <a:rPr lang="es-ES" sz="1300" dirty="0" err="1">
                <a:solidFill>
                  <a:srgbClr val="262626"/>
                </a:solidFill>
                <a:latin typeface="SamsungOne 400" pitchFamily="34" charset="0"/>
                <a:ea typeface="SamsungOne 400" pitchFamily="34" charset="0"/>
              </a:rPr>
              <a:t>cv</a:t>
            </a:r>
            <a:r>
              <a:rPr lang="es-ES" sz="1300" dirty="0">
                <a:solidFill>
                  <a:srgbClr val="262626"/>
                </a:solidFill>
                <a:latin typeface="SamsungOne 400" pitchFamily="34" charset="0"/>
                <a:ea typeface="SamsungOne 400" pitchFamily="34" charset="0"/>
              </a:rPr>
              <a:t> no está designada, por lo que se aplica 3fold por defecto. Hay 100 datos en el conjunto de entrenamiento y el 33% de ellos se utiliza para la validación cruzada, por lo que el valor máximo del eje x es 66. La curva de entrenamiento está desconectada ya que la línea verde aumenta, por lo que se desconoce si hay más datos. En este punto, es imposible saber si hay suficientes datos o no. La curva de entrenamiento se dibuja de forma diferente según el algoritmo, incluso cuando se utilizan los mismos datos. Por lo tanto, lo que se sabe de esta curva de entrenamiento es que el rendimiento del modelo de árbol de decisión actual sería mejor si hay más datos.</a:t>
            </a:r>
            <a:endParaRPr lang="es-ES" dirty="0">
              <a:latin typeface="SamsungOne 400" pitchFamily="34" charset="0"/>
              <a:ea typeface="SamsungOne 400" pitchFamily="34" charset="0"/>
            </a:endParaRPr>
          </a:p>
        </p:txBody>
      </p:sp>
      <p:sp>
        <p:nvSpPr>
          <p:cNvPr id="6"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0"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01"/>
        <p:cNvGrpSpPr/>
        <p:nvPr/>
      </p:nvGrpSpPr>
      <p:grpSpPr>
        <a:xfrm>
          <a:off x="0" y="0"/>
          <a:ext cx="0" cy="0"/>
          <a:chOff x="0" y="0"/>
          <a:chExt cx="0" cy="0"/>
        </a:xfrm>
      </p:grpSpPr>
      <p:sp>
        <p:nvSpPr>
          <p:cNvPr id="3605" name="Google Shape;3605;p508"/>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Curva de aprendizaje</a:t>
            </a:r>
            <a:endParaRPr lang="es-ES">
              <a:latin typeface="Samsung Sharp Sans" pitchFamily="2" charset="0"/>
              <a:ea typeface="Samsung Sharp Sans" pitchFamily="2" charset="0"/>
              <a:cs typeface="Samsung Sharp Sans" pitchFamily="2" charset="0"/>
            </a:endParaRPr>
          </a:p>
        </p:txBody>
      </p:sp>
      <p:sp>
        <p:nvSpPr>
          <p:cNvPr id="3606" name="Google Shape;3606;p508"/>
          <p:cNvSpPr/>
          <p:nvPr/>
        </p:nvSpPr>
        <p:spPr>
          <a:xfrm>
            <a:off x="1815849" y="1700811"/>
            <a:ext cx="8780714"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pip install scikit-plot</a:t>
            </a:r>
            <a:endParaRPr lang="es-ES">
              <a:latin typeface="SamsungOne 400" pitchFamily="34" charset="0"/>
              <a:ea typeface="SamsungOne 400" pitchFamily="34" charset="0"/>
            </a:endParaRPr>
          </a:p>
        </p:txBody>
      </p:sp>
      <p:sp>
        <p:nvSpPr>
          <p:cNvPr id="3607" name="Google Shape;3607;p508"/>
          <p:cNvSpPr/>
          <p:nvPr/>
        </p:nvSpPr>
        <p:spPr>
          <a:xfrm>
            <a:off x="1811337" y="2086911"/>
            <a:ext cx="8677276" cy="4221814"/>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608" name="Google Shape;3608;p508"/>
          <p:cNvPicPr preferRelativeResize="0"/>
          <p:nvPr/>
        </p:nvPicPr>
        <p:blipFill rotWithShape="1">
          <a:blip r:embed="rId3">
            <a:alphaModFix/>
          </a:blip>
          <a:srcRect l="354" t="1264" r="21257" b="71588"/>
          <a:stretch/>
        </p:blipFill>
        <p:spPr>
          <a:xfrm>
            <a:off x="1992313" y="2144891"/>
            <a:ext cx="8496300" cy="1528373"/>
          </a:xfrm>
          <a:prstGeom prst="rect">
            <a:avLst/>
          </a:prstGeom>
          <a:noFill/>
          <a:ln>
            <a:noFill/>
          </a:ln>
        </p:spPr>
      </p:pic>
      <p:pic>
        <p:nvPicPr>
          <p:cNvPr id="3609" name="Google Shape;3609;p508"/>
          <p:cNvPicPr preferRelativeResize="0"/>
          <p:nvPr/>
        </p:nvPicPr>
        <p:blipFill rotWithShape="1">
          <a:blip r:embed="rId3">
            <a:alphaModFix/>
          </a:blip>
          <a:srcRect t="29000" r="55089"/>
          <a:stretch/>
        </p:blipFill>
        <p:spPr>
          <a:xfrm>
            <a:off x="4259798" y="3753039"/>
            <a:ext cx="3075905" cy="2525745"/>
          </a:xfrm>
          <a:prstGeom prst="rect">
            <a:avLst/>
          </a:prstGeom>
          <a:noFill/>
          <a:ln>
            <a:noFill/>
          </a:ln>
        </p:spPr>
      </p:pic>
      <p:grpSp>
        <p:nvGrpSpPr>
          <p:cNvPr id="3610" name="Google Shape;3610;p508"/>
          <p:cNvGrpSpPr/>
          <p:nvPr/>
        </p:nvGrpSpPr>
        <p:grpSpPr>
          <a:xfrm>
            <a:off x="4471135" y="3703745"/>
            <a:ext cx="3964931" cy="2575171"/>
            <a:chOff x="3326574" y="3703744"/>
            <a:chExt cx="2246674" cy="2575171"/>
          </a:xfrm>
        </p:grpSpPr>
        <p:sp>
          <p:nvSpPr>
            <p:cNvPr id="3611" name="Google Shape;3611;p508"/>
            <p:cNvSpPr txBox="1"/>
            <p:nvPr/>
          </p:nvSpPr>
          <p:spPr>
            <a:xfrm>
              <a:off x="4437649" y="3703744"/>
              <a:ext cx="10275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Curva de aprendizaje</a:t>
              </a:r>
            </a:p>
          </p:txBody>
        </p:sp>
        <p:sp>
          <p:nvSpPr>
            <p:cNvPr id="3612" name="Google Shape;3612;p508"/>
            <p:cNvSpPr txBox="1"/>
            <p:nvPr/>
          </p:nvSpPr>
          <p:spPr>
            <a:xfrm>
              <a:off x="4329448" y="6094115"/>
              <a:ext cx="12438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Ejemplos de formación</a:t>
              </a:r>
              <a:endParaRPr lang="es-ES">
                <a:latin typeface="SamsungOne 400" pitchFamily="34" charset="0"/>
                <a:ea typeface="SamsungOne 400" pitchFamily="34" charset="0"/>
              </a:endParaRPr>
            </a:p>
          </p:txBody>
        </p:sp>
        <p:sp>
          <p:nvSpPr>
            <p:cNvPr id="3613" name="Google Shape;3613;p508"/>
            <p:cNvSpPr txBox="1"/>
            <p:nvPr/>
          </p:nvSpPr>
          <p:spPr>
            <a:xfrm rot="-5400000">
              <a:off x="2958324" y="4753398"/>
              <a:ext cx="841200" cy="1047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Puntuación</a:t>
              </a:r>
              <a:endParaRPr lang="es-ES">
                <a:latin typeface="SamsungOne 400" pitchFamily="34" charset="0"/>
                <a:ea typeface="SamsungOne 400" pitchFamily="34" charset="0"/>
              </a:endParaRPr>
            </a:p>
          </p:txBody>
        </p:sp>
      </p:grpSp>
      <p:sp>
        <p:nvSpPr>
          <p:cNvPr id="13"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7"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5"/>
          <p:cNvSpPr/>
          <p:nvPr/>
        </p:nvSpPr>
        <p:spPr>
          <a:xfrm>
            <a:off x="3891611" y="292983"/>
            <a:ext cx="4482939"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1.1. ¿Qué es el aprendizaje automático?</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
        <p:nvSpPr>
          <p:cNvPr id="198" name="Google Shape;198;p5"/>
          <p:cNvSpPr/>
          <p:nvPr/>
        </p:nvSpPr>
        <p:spPr>
          <a:xfrm>
            <a:off x="387920" y="1173069"/>
            <a:ext cx="5469956" cy="986662"/>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600" dirty="0">
                <a:solidFill>
                  <a:srgbClr val="262626"/>
                </a:solidFill>
                <a:latin typeface="SamsungOne 400" pitchFamily="34" charset="0"/>
                <a:ea typeface="SamsungOne 400" pitchFamily="34" charset="0"/>
              </a:rPr>
              <a:t>Un modelo estadístico que aprende de </a:t>
            </a:r>
            <a:r>
              <a:rPr lang="es-ES" sz="1600" dirty="0">
                <a:solidFill>
                  <a:srgbClr val="FF0000"/>
                </a:solidFill>
                <a:latin typeface="SamsungOne 400" pitchFamily="34" charset="0"/>
                <a:ea typeface="SamsungOne 400" pitchFamily="34" charset="0"/>
              </a:rPr>
              <a:t>los datos</a:t>
            </a:r>
            <a:r>
              <a:rPr lang="es-ES" sz="1600" dirty="0">
                <a:solidFill>
                  <a:srgbClr val="262626"/>
                </a:solidFill>
                <a:latin typeface="SamsungOne 400" pitchFamily="34" charset="0"/>
                <a:ea typeface="SamsungOne 400" pitchFamily="34" charset="0"/>
              </a:rPr>
              <a:t>.</a:t>
            </a:r>
            <a:endParaRPr lang="es-ES" sz="1800" dirty="0">
              <a:latin typeface="SamsungOne 400" pitchFamily="34" charset="0"/>
              <a:ea typeface="SamsungOne 400" pitchFamily="34" charset="0"/>
            </a:endParaRPr>
          </a:p>
          <a:p>
            <a:pPr marL="182563" indent="-182563">
              <a:spcBef>
                <a:spcPts val="800"/>
              </a:spcBef>
              <a:buClr>
                <a:srgbClr val="193EB0"/>
              </a:buClr>
              <a:buSzPts val="1300"/>
              <a:buFont typeface="Arial"/>
              <a:buChar char="‣"/>
            </a:pPr>
            <a:r>
              <a:rPr lang="es-ES" sz="1600" dirty="0">
                <a:solidFill>
                  <a:srgbClr val="262626"/>
                </a:solidFill>
                <a:latin typeface="SamsungOne 400" pitchFamily="34" charset="0"/>
                <a:ea typeface="SamsungOne 400" pitchFamily="34" charset="0"/>
              </a:rPr>
              <a:t>Un modelo bastante </a:t>
            </a:r>
            <a:r>
              <a:rPr lang="es-ES" sz="1600" dirty="0">
                <a:solidFill>
                  <a:srgbClr val="FF0000"/>
                </a:solidFill>
                <a:latin typeface="SamsungOne 400" pitchFamily="34" charset="0"/>
                <a:ea typeface="SamsungOne 400" pitchFamily="34" charset="0"/>
              </a:rPr>
              <a:t>simple </a:t>
            </a:r>
            <a:r>
              <a:rPr lang="es-ES" sz="1600" dirty="0">
                <a:solidFill>
                  <a:srgbClr val="262626"/>
                </a:solidFill>
                <a:latin typeface="SamsungOne 400" pitchFamily="34" charset="0"/>
                <a:ea typeface="SamsungOne 400" pitchFamily="34" charset="0"/>
              </a:rPr>
              <a:t>puede hacer predicciones </a:t>
            </a:r>
            <a:r>
              <a:rPr lang="es-ES" sz="1600" dirty="0">
                <a:solidFill>
                  <a:srgbClr val="FF0000"/>
                </a:solidFill>
                <a:latin typeface="SamsungOne 400" pitchFamily="34" charset="0"/>
                <a:ea typeface="SamsungOne 400" pitchFamily="34" charset="0"/>
              </a:rPr>
              <a:t>complejas</a:t>
            </a:r>
            <a:r>
              <a:rPr lang="es-ES" sz="1600" dirty="0">
                <a:solidFill>
                  <a:srgbClr val="262626"/>
                </a:solidFill>
                <a:latin typeface="SamsungOne 400" pitchFamily="34" charset="0"/>
                <a:ea typeface="SamsungOne 400" pitchFamily="34" charset="0"/>
              </a:rPr>
              <a:t>.</a:t>
            </a:r>
            <a:endParaRPr lang="es-ES" sz="1800" dirty="0">
              <a:latin typeface="SamsungOne 400" pitchFamily="34" charset="0"/>
              <a:ea typeface="SamsungOne 400" pitchFamily="34" charset="0"/>
            </a:endParaRPr>
          </a:p>
        </p:txBody>
      </p:sp>
      <p:pic>
        <p:nvPicPr>
          <p:cNvPr id="200" name="Google Shape;200;p5"/>
          <p:cNvPicPr preferRelativeResize="0"/>
          <p:nvPr/>
        </p:nvPicPr>
        <p:blipFill rotWithShape="1">
          <a:blip r:embed="rId3">
            <a:alphaModFix/>
          </a:blip>
          <a:srcRect l="19024" t="19024" r="19024" b="19024"/>
          <a:stretch/>
        </p:blipFill>
        <p:spPr>
          <a:xfrm>
            <a:off x="1920919" y="1982914"/>
            <a:ext cx="1692188" cy="1692188"/>
          </a:xfrm>
          <a:prstGeom prst="rect">
            <a:avLst/>
          </a:prstGeom>
          <a:noFill/>
          <a:ln>
            <a:noFill/>
          </a:ln>
        </p:spPr>
      </p:pic>
      <p:sp>
        <p:nvSpPr>
          <p:cNvPr id="209" name="Google Shape;209;p6"/>
          <p:cNvSpPr/>
          <p:nvPr/>
        </p:nvSpPr>
        <p:spPr>
          <a:xfrm>
            <a:off x="6133080" y="1450956"/>
            <a:ext cx="4482939" cy="430887"/>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La definición de Arthur L. Samuel en la fase inicial de la inteligencia artificial</a:t>
            </a:r>
          </a:p>
        </p:txBody>
      </p:sp>
      <p:sp>
        <p:nvSpPr>
          <p:cNvPr id="210" name="Google Shape;210;p6"/>
          <p:cNvSpPr/>
          <p:nvPr/>
        </p:nvSpPr>
        <p:spPr>
          <a:xfrm>
            <a:off x="6334126" y="1960155"/>
            <a:ext cx="4919039" cy="1468845"/>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dirty="0">
                <a:solidFill>
                  <a:srgbClr val="262626"/>
                </a:solidFill>
                <a:latin typeface="SamsungOne 400" pitchFamily="34" charset="0"/>
                <a:ea typeface="SamsungOne 400" pitchFamily="34" charset="0"/>
              </a:rPr>
              <a:t>"Programar los ordenadores para que aprendan de la experiencia debería acabar eliminando la necesidad de gran parte de este detallado esfuerzo de programación". – Arthur L. Samuel, 1959 “</a:t>
            </a:r>
            <a:r>
              <a:rPr lang="es-ES" dirty="0" err="1">
                <a:solidFill>
                  <a:srgbClr val="262626"/>
                </a:solidFill>
                <a:latin typeface="SamsungOne 400" pitchFamily="34" charset="0"/>
                <a:ea typeface="SamsungOne 400" pitchFamily="34" charset="0"/>
              </a:rPr>
              <a:t>Some</a:t>
            </a:r>
            <a:r>
              <a:rPr lang="es-ES" dirty="0">
                <a:solidFill>
                  <a:srgbClr val="262626"/>
                </a:solidFill>
                <a:latin typeface="SamsungOne 400" pitchFamily="34" charset="0"/>
                <a:ea typeface="SamsungOne 400" pitchFamily="34" charset="0"/>
              </a:rPr>
              <a:t> </a:t>
            </a:r>
            <a:r>
              <a:rPr lang="es-ES" dirty="0" err="1">
                <a:solidFill>
                  <a:srgbClr val="262626"/>
                </a:solidFill>
                <a:latin typeface="SamsungOne 400" pitchFamily="34" charset="0"/>
                <a:ea typeface="SamsungOne 400" pitchFamily="34" charset="0"/>
              </a:rPr>
              <a:t>Studies</a:t>
            </a:r>
            <a:r>
              <a:rPr lang="es-ES" dirty="0">
                <a:solidFill>
                  <a:srgbClr val="262626"/>
                </a:solidFill>
                <a:latin typeface="SamsungOne 400" pitchFamily="34" charset="0"/>
                <a:ea typeface="SamsungOne 400" pitchFamily="34" charset="0"/>
              </a:rPr>
              <a:t> in Machine Learning Using the </a:t>
            </a:r>
            <a:r>
              <a:rPr lang="es-ES" dirty="0" err="1">
                <a:solidFill>
                  <a:srgbClr val="262626"/>
                </a:solidFill>
                <a:latin typeface="SamsungOne 400" pitchFamily="34" charset="0"/>
                <a:ea typeface="SamsungOne 400" pitchFamily="34" charset="0"/>
              </a:rPr>
              <a:t>Game</a:t>
            </a:r>
            <a:r>
              <a:rPr lang="es-ES" dirty="0">
                <a:solidFill>
                  <a:srgbClr val="262626"/>
                </a:solidFill>
                <a:latin typeface="SamsungOne 400" pitchFamily="34" charset="0"/>
                <a:ea typeface="SamsungOne 400" pitchFamily="34" charset="0"/>
              </a:rPr>
              <a:t> of </a:t>
            </a:r>
            <a:r>
              <a:rPr lang="es-ES" dirty="0" err="1">
                <a:solidFill>
                  <a:srgbClr val="262626"/>
                </a:solidFill>
                <a:latin typeface="SamsungOne 400" pitchFamily="34" charset="0"/>
                <a:ea typeface="SamsungOne 400" pitchFamily="34" charset="0"/>
              </a:rPr>
              <a:t>Checker</a:t>
            </a:r>
            <a:r>
              <a:rPr lang="es-ES" dirty="0">
                <a:solidFill>
                  <a:srgbClr val="262626"/>
                </a:solidFill>
                <a:latin typeface="SamsungOne 400" pitchFamily="34" charset="0"/>
                <a:ea typeface="SamsungOne 400" pitchFamily="34" charset="0"/>
              </a:rPr>
              <a:t>” en IBM </a:t>
            </a:r>
            <a:r>
              <a:rPr lang="es-ES" sz="1600" dirty="0">
                <a:solidFill>
                  <a:srgbClr val="262626"/>
                </a:solidFill>
                <a:latin typeface="SamsungOne 400" pitchFamily="34" charset="0"/>
                <a:ea typeface="SamsungOne 400" pitchFamily="34" charset="0"/>
              </a:rPr>
              <a:t>Journal</a:t>
            </a:r>
            <a:r>
              <a:rPr lang="es-ES" dirty="0">
                <a:solidFill>
                  <a:srgbClr val="262626"/>
                </a:solidFill>
                <a:latin typeface="SamsungOne 400" pitchFamily="34" charset="0"/>
                <a:ea typeface="SamsungOne 400" pitchFamily="34" charset="0"/>
              </a:rPr>
              <a:t> of Research and </a:t>
            </a:r>
            <a:r>
              <a:rPr lang="es-ES" dirty="0" err="1">
                <a:solidFill>
                  <a:srgbClr val="262626"/>
                </a:solidFill>
                <a:latin typeface="SamsungOne 400" pitchFamily="34" charset="0"/>
                <a:ea typeface="SamsungOne 400" pitchFamily="34" charset="0"/>
              </a:rPr>
              <a:t>Development</a:t>
            </a:r>
            <a:endParaRPr lang="es-ES" sz="1600" dirty="0">
              <a:latin typeface="SamsungOne 400" pitchFamily="34" charset="0"/>
              <a:ea typeface="SamsungOne 400" pitchFamily="34" charset="0"/>
            </a:endParaRPr>
          </a:p>
        </p:txBody>
      </p:sp>
      <p:grpSp>
        <p:nvGrpSpPr>
          <p:cNvPr id="3" name="Group 2">
            <a:extLst>
              <a:ext uri="{FF2B5EF4-FFF2-40B4-BE49-F238E27FC236}">
                <a16:creationId xmlns:a16="http://schemas.microsoft.com/office/drawing/2014/main" id="{8C08FBD4-BDEC-5696-ACAA-E2BA45E9825E}"/>
              </a:ext>
            </a:extLst>
          </p:cNvPr>
          <p:cNvGrpSpPr/>
          <p:nvPr/>
        </p:nvGrpSpPr>
        <p:grpSpPr>
          <a:xfrm>
            <a:off x="1070944" y="4053108"/>
            <a:ext cx="10050112" cy="2164467"/>
            <a:chOff x="828675" y="4400550"/>
            <a:chExt cx="10050112" cy="2164467"/>
          </a:xfrm>
        </p:grpSpPr>
        <p:sp>
          <p:nvSpPr>
            <p:cNvPr id="211" name="Google Shape;211;p6"/>
            <p:cNvSpPr/>
            <p:nvPr/>
          </p:nvSpPr>
          <p:spPr>
            <a:xfrm>
              <a:off x="1111634" y="4576968"/>
              <a:ext cx="8909076"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Definición moderna</a:t>
              </a:r>
            </a:p>
          </p:txBody>
        </p:sp>
        <p:sp>
          <p:nvSpPr>
            <p:cNvPr id="212" name="Google Shape;212;p6"/>
            <p:cNvSpPr/>
            <p:nvPr/>
          </p:nvSpPr>
          <p:spPr>
            <a:xfrm>
              <a:off x="1313213" y="4854856"/>
              <a:ext cx="9565574" cy="1645817"/>
            </a:xfrm>
            <a:prstGeom prst="rect">
              <a:avLst/>
            </a:prstGeom>
            <a:noFill/>
            <a:ln>
              <a:noFill/>
            </a:ln>
          </p:spPr>
          <p:txBody>
            <a:bodyPr spcFirstLastPara="1" wrap="square" lIns="0" tIns="72000" rIns="144000" bIns="72000" anchor="t" anchorCtr="0">
              <a:spAutoFit/>
            </a:bodyPr>
            <a:lstStyle/>
            <a:p>
              <a:pPr marL="182563" indent="-182563">
                <a:lnSpc>
                  <a:spcPct val="150000"/>
                </a:lnSpc>
                <a:buClr>
                  <a:srgbClr val="193EB0"/>
                </a:buClr>
                <a:buSzPts val="1300"/>
                <a:buFont typeface="Arial"/>
                <a:buChar char="‣"/>
              </a:pPr>
              <a:r>
                <a:rPr lang="es-ES" sz="1300" dirty="0">
                  <a:solidFill>
                    <a:srgbClr val="262626"/>
                  </a:solidFill>
                  <a:latin typeface="SamsungOne 400" pitchFamily="34" charset="0"/>
                  <a:ea typeface="SamsungOne 400" pitchFamily="34" charset="0"/>
                </a:rPr>
                <a:t>"Se dice que un programa de ordenador aprende de la experiencia E con respecto a alguna clase de tareas T y medida de rendimiento P, si su rendimiento en las tareas en T, medido por P, mejora con la experiencia E". - Mitchell, 1997 (p.2).</a:t>
              </a:r>
            </a:p>
            <a:p>
              <a:pPr marL="182563" indent="-182563">
                <a:lnSpc>
                  <a:spcPct val="150000"/>
                </a:lnSpc>
                <a:buClr>
                  <a:srgbClr val="193EB0"/>
                </a:buClr>
                <a:buSzPts val="1300"/>
                <a:buFont typeface="Arial"/>
                <a:buChar char="‣"/>
              </a:pPr>
              <a:r>
                <a:rPr lang="es-ES" sz="1300" dirty="0">
                  <a:solidFill>
                    <a:srgbClr val="262626"/>
                  </a:solidFill>
                  <a:latin typeface="SamsungOne 400" pitchFamily="34" charset="0"/>
                  <a:ea typeface="SamsungOne 400" pitchFamily="34" charset="0"/>
                </a:rPr>
                <a:t>"Programar ordenadores para optimizar un criterio de rendimiento utilizando datos de ejemplo o experiencias pasadas". -</a:t>
              </a:r>
              <a:r>
                <a:rPr lang="es-ES" sz="1300" dirty="0" err="1">
                  <a:solidFill>
                    <a:srgbClr val="262626"/>
                  </a:solidFill>
                  <a:latin typeface="SamsungOne 400" pitchFamily="34" charset="0"/>
                  <a:ea typeface="SamsungOne 400" pitchFamily="34" charset="0"/>
                </a:rPr>
                <a:t>Alpaydin</a:t>
              </a:r>
              <a:r>
                <a:rPr lang="es-ES" sz="1300" dirty="0">
                  <a:solidFill>
                    <a:srgbClr val="262626"/>
                  </a:solidFill>
                  <a:latin typeface="SamsungOne 400" pitchFamily="34" charset="0"/>
                  <a:ea typeface="SamsungOne 400" pitchFamily="34" charset="0"/>
                </a:rPr>
                <a:t>, 2010.</a:t>
              </a:r>
            </a:p>
            <a:p>
              <a:pPr marL="182563" indent="-182563">
                <a:lnSpc>
                  <a:spcPct val="150000"/>
                </a:lnSpc>
                <a:buClr>
                  <a:srgbClr val="193EB0"/>
                </a:buClr>
                <a:buSzPts val="1300"/>
                <a:buFont typeface="Arial"/>
                <a:buChar char="‣"/>
              </a:pPr>
              <a:r>
                <a:rPr lang="es-ES" sz="1300" dirty="0">
                  <a:solidFill>
                    <a:srgbClr val="262626"/>
                  </a:solidFill>
                  <a:latin typeface="SamsungOne 400" pitchFamily="34" charset="0"/>
                  <a:ea typeface="SamsungOne 400" pitchFamily="34" charset="0"/>
                </a:rPr>
                <a:t>"Métodos computacionales que utilizan la experiencia para mejorar el rendimiento o hacer predicciones precisas". - </a:t>
              </a:r>
              <a:r>
                <a:rPr lang="es-ES" sz="1300" dirty="0" err="1">
                  <a:solidFill>
                    <a:srgbClr val="262626"/>
                  </a:solidFill>
                  <a:latin typeface="SamsungOne 400" pitchFamily="34" charset="0"/>
                  <a:ea typeface="SamsungOne 400" pitchFamily="34" charset="0"/>
                </a:rPr>
                <a:t>Mohri</a:t>
              </a:r>
              <a:r>
                <a:rPr lang="es-ES" sz="1300" dirty="0">
                  <a:solidFill>
                    <a:srgbClr val="262626"/>
                  </a:solidFill>
                  <a:latin typeface="SamsungOne 400" pitchFamily="34" charset="0"/>
                  <a:ea typeface="SamsungOne 400" pitchFamily="34" charset="0"/>
                </a:rPr>
                <a:t>, 2012</a:t>
              </a:r>
              <a:endParaRPr lang="es-ES" dirty="0">
                <a:latin typeface="SamsungOne 400" pitchFamily="34" charset="0"/>
                <a:ea typeface="SamsungOne 400" pitchFamily="34" charset="0"/>
              </a:endParaRPr>
            </a:p>
          </p:txBody>
        </p:sp>
        <p:sp>
          <p:nvSpPr>
            <p:cNvPr id="2" name="TextBox 1">
              <a:extLst>
                <a:ext uri="{FF2B5EF4-FFF2-40B4-BE49-F238E27FC236}">
                  <a16:creationId xmlns:a16="http://schemas.microsoft.com/office/drawing/2014/main" id="{11A74116-9B04-50BC-A1BB-F508379091DB}"/>
                </a:ext>
              </a:extLst>
            </p:cNvPr>
            <p:cNvSpPr txBox="1"/>
            <p:nvPr/>
          </p:nvSpPr>
          <p:spPr>
            <a:xfrm>
              <a:off x="828675" y="4400550"/>
              <a:ext cx="10050112" cy="2164467"/>
            </a:xfrm>
            <a:prstGeom prst="rect">
              <a:avLst/>
            </a:prstGeom>
            <a:noFill/>
            <a:ln>
              <a:solidFill>
                <a:schemeClr val="tx1"/>
              </a:solidFill>
            </a:ln>
          </p:spPr>
          <p:txBody>
            <a:bodyPr wrap="square" rtlCol="0">
              <a:spAutoFit/>
            </a:bodyPr>
            <a:lstStyle/>
            <a:p>
              <a:endParaRPr lang="en-US" dirty="0"/>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18"/>
        <p:cNvGrpSpPr/>
        <p:nvPr/>
      </p:nvGrpSpPr>
      <p:grpSpPr>
        <a:xfrm>
          <a:off x="0" y="0"/>
          <a:ext cx="0" cy="0"/>
          <a:chOff x="0" y="0"/>
          <a:chExt cx="0" cy="0"/>
        </a:xfrm>
      </p:grpSpPr>
      <p:sp>
        <p:nvSpPr>
          <p:cNvPr id="3622" name="Google Shape;3622;p509"/>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Curva de aprendizaje</a:t>
            </a:r>
            <a:endParaRPr lang="es-ES">
              <a:latin typeface="Samsung Sharp Sans" pitchFamily="2" charset="0"/>
              <a:ea typeface="Samsung Sharp Sans" pitchFamily="2" charset="0"/>
              <a:cs typeface="Samsung Sharp Sans" pitchFamily="2" charset="0"/>
            </a:endParaRPr>
          </a:p>
        </p:txBody>
      </p:sp>
      <p:sp>
        <p:nvSpPr>
          <p:cNvPr id="3623" name="Google Shape;3623;p509"/>
          <p:cNvSpPr/>
          <p:nvPr/>
        </p:nvSpPr>
        <p:spPr>
          <a:xfrm>
            <a:off x="1815849" y="1853209"/>
            <a:ext cx="8780700" cy="2551200"/>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a:solidFill>
                  <a:srgbClr val="262626"/>
                </a:solidFill>
                <a:latin typeface="SamsungOne 400" pitchFamily="34" charset="0"/>
                <a:ea typeface="SamsungOne 400" pitchFamily="34" charset="0"/>
              </a:rPr>
              <a:t>Si la cantidad de datos es suficiente, se mantiene una distribución de datos idéntica incluso cuando el conjunto de entrenamiento y el conjunto de validación se dividen aleatoriamente. El método de validación cruzada es necesario cuando los datos son insuficientes. Para determinar si hay suficiente cantidad de datos, dibuje una curva de aprendizaje. La curva de aprendizaje muestra cómo cambia el rendimiento al aumentar ligeramente la cantidad de datos de entrenamiento, estableciendo el eje x como número de datos de entrenamiento y el eje y como puntuación de rendimiento. La puntuación de la prueba se calcula mediante una validación cruzada interna.</a:t>
            </a:r>
            <a:endParaRPr lang="es-ES">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300">
                <a:solidFill>
                  <a:srgbClr val="262626"/>
                </a:solidFill>
                <a:latin typeface="SamsungOne 400" pitchFamily="34" charset="0"/>
                <a:ea typeface="SamsungOne 400" pitchFamily="34" charset="0"/>
              </a:rPr>
              <a:t>La curva de aprendizaje se puede dibujar utilizando la biblioteca scikitplot que soporta el scikit-learn. Instale la biblioteca por separado de scikit-learn para usarla.</a:t>
            </a:r>
            <a:endParaRPr lang="es-ES">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300">
                <a:solidFill>
                  <a:srgbClr val="262626"/>
                </a:solidFill>
                <a:latin typeface="SamsungOne 400" pitchFamily="34" charset="0"/>
                <a:ea typeface="SamsungOne 400" pitchFamily="34" charset="0"/>
              </a:rPr>
              <a:t>El scikitplot no se proporciona en anaconda por defecto, es necesario instalarlo utilizando las herramientas de gestión de paquetes. Ejecute el siguiente código con el cuaderno jupyter para instalar la biblioteca. Tenga en cuenta los diferentes nombres al instalar e importar la biblioteca.</a:t>
            </a:r>
            <a:endParaRPr lang="es-ES">
              <a:latin typeface="SamsungOne 400" pitchFamily="34" charset="0"/>
              <a:ea typeface="SamsungOne 400" pitchFamily="34" charset="0"/>
            </a:endParaRPr>
          </a:p>
        </p:txBody>
      </p:sp>
      <p:sp>
        <p:nvSpPr>
          <p:cNvPr id="6"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0"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28"/>
        <p:cNvGrpSpPr/>
        <p:nvPr/>
      </p:nvGrpSpPr>
      <p:grpSpPr>
        <a:xfrm>
          <a:off x="0" y="0"/>
          <a:ext cx="0" cy="0"/>
          <a:chOff x="0" y="0"/>
          <a:chExt cx="0" cy="0"/>
        </a:xfrm>
      </p:grpSpPr>
      <p:sp>
        <p:nvSpPr>
          <p:cNvPr id="3632" name="Google Shape;3632;p510"/>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Estrategia de optimización del modelo</a:t>
            </a:r>
          </a:p>
        </p:txBody>
      </p:sp>
      <p:sp>
        <p:nvSpPr>
          <p:cNvPr id="3633" name="Google Shape;3633;p510"/>
          <p:cNvSpPr/>
          <p:nvPr/>
        </p:nvSpPr>
        <p:spPr>
          <a:xfrm>
            <a:off x="1811337" y="1773240"/>
            <a:ext cx="8677276" cy="4284053"/>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634" name="Google Shape;3634;p510"/>
          <p:cNvPicPr preferRelativeResize="0"/>
          <p:nvPr/>
        </p:nvPicPr>
        <p:blipFill rotWithShape="1">
          <a:blip r:embed="rId3">
            <a:alphaModFix/>
          </a:blip>
          <a:srcRect l="373" r="19107"/>
          <a:stretch/>
        </p:blipFill>
        <p:spPr>
          <a:xfrm>
            <a:off x="1992313" y="1828209"/>
            <a:ext cx="8496300" cy="4079028"/>
          </a:xfrm>
          <a:prstGeom prst="rect">
            <a:avLst/>
          </a:prstGeom>
          <a:noFill/>
          <a:ln>
            <a:noFill/>
          </a:ln>
        </p:spPr>
      </p:pic>
      <p:sp>
        <p:nvSpPr>
          <p:cNvPr id="7"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1"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3643" name="Google Shape;3643;p511"/>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Estrategia de optimización del modelo</a:t>
            </a:r>
          </a:p>
        </p:txBody>
      </p:sp>
      <p:sp>
        <p:nvSpPr>
          <p:cNvPr id="3644" name="Google Shape;3644;p511"/>
          <p:cNvSpPr/>
          <p:nvPr/>
        </p:nvSpPr>
        <p:spPr>
          <a:xfrm>
            <a:off x="1815838" y="1827100"/>
            <a:ext cx="8780700" cy="3841200"/>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b="1">
                <a:solidFill>
                  <a:srgbClr val="1429A0"/>
                </a:solidFill>
                <a:latin typeface="SamsungOne 400" pitchFamily="34" charset="0"/>
                <a:ea typeface="SamsungOne 400" pitchFamily="34" charset="0"/>
              </a:rPr>
              <a:t>#Hiperparámetro</a:t>
            </a:r>
          </a:p>
          <a:p>
            <a:pPr marL="361950" lvl="1" indent="-180975" algn="just">
              <a:spcBef>
                <a:spcPts val="800"/>
              </a:spcBef>
              <a:buClr>
                <a:srgbClr val="193EB0"/>
              </a:buClr>
              <a:buSzPts val="1300"/>
              <a:buFont typeface="Arial"/>
              <a:buChar char="•"/>
            </a:pPr>
            <a:r>
              <a:rPr lang="es-ES" sz="1300">
                <a:solidFill>
                  <a:srgbClr val="262626"/>
                </a:solidFill>
                <a:latin typeface="SamsungOne 400" pitchFamily="34" charset="0"/>
                <a:ea typeface="SamsungOne 400" pitchFamily="34" charset="0"/>
              </a:rPr>
              <a:t>En el aprendizaje automático, la máquina aprende los datos y encuentra los parámetros por sí misma.</a:t>
            </a:r>
            <a:br>
              <a:rPr lang="es-ES" sz="1300">
                <a:solidFill>
                  <a:srgbClr val="262626"/>
                </a:solidFill>
                <a:latin typeface="SamsungOne 400" pitchFamily="34" charset="0"/>
                <a:ea typeface="SamsungOne 400" pitchFamily="34" charset="0"/>
              </a:rPr>
            </a:br>
            <a:r>
              <a:rPr lang="es-ES" sz="1300">
                <a:solidFill>
                  <a:srgbClr val="262626"/>
                </a:solidFill>
                <a:latin typeface="SamsungOne 400" pitchFamily="34" charset="0"/>
                <a:ea typeface="SamsungOne 400" pitchFamily="34" charset="0"/>
              </a:rPr>
              <a:t>Los hiperparámetros se refieren a los parámetros que deben ser designados directamente por un humano, ya que no pueden ser encontrados por la máquina.</a:t>
            </a:r>
            <a:br>
              <a:rPr lang="es-ES" sz="1300">
                <a:solidFill>
                  <a:srgbClr val="262626"/>
                </a:solidFill>
                <a:latin typeface="SamsungOne 400" pitchFamily="34" charset="0"/>
                <a:ea typeface="SamsungOne 400" pitchFamily="34" charset="0"/>
              </a:rPr>
            </a:br>
            <a:r>
              <a:rPr lang="es-ES" sz="1300">
                <a:solidFill>
                  <a:srgbClr val="262626"/>
                </a:solidFill>
                <a:latin typeface="SamsungOne 400" pitchFamily="34" charset="0"/>
                <a:ea typeface="SamsungOne 400" pitchFamily="34" charset="0"/>
              </a:rPr>
              <a:t>En el scikit-learn, es posible establecer hiperparámetros para instanciar un algoritmo.</a:t>
            </a:r>
          </a:p>
          <a:p>
            <a:pPr marL="914400" algn="just">
              <a:spcBef>
                <a:spcPts val="800"/>
              </a:spcBef>
            </a:pPr>
            <a:endParaRPr lang="es-ES" sz="1300">
              <a:solidFill>
                <a:srgbClr val="262626"/>
              </a:solidFill>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300" b="1">
                <a:solidFill>
                  <a:srgbClr val="1429A0"/>
                </a:solidFill>
                <a:latin typeface="SamsungOne 400" pitchFamily="34" charset="0"/>
                <a:ea typeface="SamsungOne 400" pitchFamily="34" charset="0"/>
              </a:rPr>
              <a:t>#Búsqueda de hiperparámetros mediante GridSearchCV</a:t>
            </a:r>
          </a:p>
          <a:p>
            <a:pPr marL="361950" lvl="1" indent="-180975" algn="just">
              <a:spcBef>
                <a:spcPts val="800"/>
              </a:spcBef>
              <a:buClr>
                <a:srgbClr val="193EB0"/>
              </a:buClr>
              <a:buSzPts val="1300"/>
              <a:buFont typeface="Arial"/>
              <a:buChar char="•"/>
            </a:pPr>
            <a:r>
              <a:rPr lang="es-ES" sz="1300">
                <a:solidFill>
                  <a:srgbClr val="262626"/>
                </a:solidFill>
                <a:latin typeface="SamsungOne 400" pitchFamily="34" charset="0"/>
                <a:ea typeface="SamsungOne 400" pitchFamily="34" charset="0"/>
              </a:rPr>
              <a:t>En general, los hiperparámetros se encuentran por la experiencia del analista.</a:t>
            </a:r>
            <a:br>
              <a:rPr lang="es-ES" sz="1300">
                <a:solidFill>
                  <a:srgbClr val="262626"/>
                </a:solidFill>
                <a:latin typeface="SamsungOne 400" pitchFamily="34" charset="0"/>
                <a:ea typeface="SamsungOne 400" pitchFamily="34" charset="0"/>
              </a:rPr>
            </a:br>
            <a:r>
              <a:rPr lang="es-ES" sz="1300">
                <a:solidFill>
                  <a:srgbClr val="262626"/>
                </a:solidFill>
                <a:latin typeface="SamsungOne 400" pitchFamily="34" charset="0"/>
                <a:ea typeface="SamsungOne 400" pitchFamily="34" charset="0"/>
              </a:rPr>
              <a:t>El scikit-learn proporciona la función GridSearchCV que encuentra hiperparámetros, y es una función que enumera todo el número de casos relativos a la combinación de hiperparámetros en una cuadrícula y aprende y realiza la medición del rendimiento de cada combinación. Puede parecer que se trabaja sin ningún plan, pero el trabajo lo realiza automáticamente la máquina, ya que el rango de hiperparámetros es designado por el analista. Aunque lleva algo de tiempo, facilita la búsqueda de hiperparámetros. </a:t>
            </a:r>
            <a:endParaRPr lang="es-ES">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300">
                <a:solidFill>
                  <a:srgbClr val="262626"/>
                </a:solidFill>
                <a:latin typeface="SamsungOne 400" pitchFamily="34" charset="0"/>
                <a:ea typeface="SamsungOne 400" pitchFamily="34" charset="0"/>
              </a:rPr>
              <a:t>De forma similar a los algoritmos, instancie también el GridSearchCV. Al instanciar, envíe el modelo de algoritmo instanciado como argumento de la opción de estimador. Para param_grid, envíe el diccionario que contiene los hiperparámetros para las pruebas como argumento.</a:t>
            </a:r>
          </a:p>
        </p:txBody>
      </p:sp>
      <p:sp>
        <p:nvSpPr>
          <p:cNvPr id="6"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0"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649"/>
        <p:cNvGrpSpPr/>
        <p:nvPr/>
      </p:nvGrpSpPr>
      <p:grpSpPr>
        <a:xfrm>
          <a:off x="0" y="0"/>
          <a:ext cx="0" cy="0"/>
          <a:chOff x="0" y="0"/>
          <a:chExt cx="0" cy="0"/>
        </a:xfrm>
      </p:grpSpPr>
      <p:sp>
        <p:nvSpPr>
          <p:cNvPr id="3653" name="Google Shape;3653;p512"/>
          <p:cNvSpPr/>
          <p:nvPr/>
        </p:nvSpPr>
        <p:spPr>
          <a:xfrm>
            <a:off x="1703514" y="1428745"/>
            <a:ext cx="8894789" cy="861774"/>
          </a:xfrm>
          <a:prstGeom prst="rect">
            <a:avLst/>
          </a:prstGeom>
          <a:noFill/>
          <a:ln>
            <a:noFill/>
          </a:ln>
        </p:spPr>
        <p:txBody>
          <a:bodyPr spcFirstLastPara="1" wrap="square" lIns="0" tIns="0" rIns="0" bIns="0" anchor="t" anchorCtr="0">
            <a:spAutoFit/>
          </a:bodyPr>
          <a:lstStyle/>
          <a:p>
            <a:pPr marL="115888" indent="-115888" algn="just">
              <a:buClr>
                <a:schemeClr val="dk1"/>
              </a:buClr>
              <a:buSzPts val="1680"/>
              <a:buFont typeface="Arial"/>
              <a:buChar char="•"/>
            </a:pPr>
            <a:r>
              <a:rPr lang="es-ES">
                <a:solidFill>
                  <a:schemeClr val="dk1"/>
                </a:solidFill>
                <a:latin typeface="SamsungOne 400" pitchFamily="34" charset="0"/>
                <a:ea typeface="SamsungOne 400" pitchFamily="34" charset="0"/>
                <a:cs typeface="Samsung Sharp Sans" pitchFamily="2" charset="0"/>
              </a:rPr>
              <a:t>El número total posible de casos que se pueden realizar con los parámetros del problema de práctica es de 1600. Como k=10 en la validación cruzada K-fold, se realizaron 10 validaciones cruzadas para cada caso, de modo que se hizo un total de 16.000 entrenamientos. La siguiente tabla muestra las combinaciones de hiperparámetros en el problema de práctica. </a:t>
            </a:r>
            <a:endParaRPr lang="es-ES">
              <a:latin typeface="SamsungOne 400" pitchFamily="34" charset="0"/>
              <a:ea typeface="SamsungOne 400" pitchFamily="34" charset="0"/>
              <a:cs typeface="Samsung Sharp Sans" pitchFamily="2" charset="0"/>
            </a:endParaRPr>
          </a:p>
        </p:txBody>
      </p:sp>
      <p:sp>
        <p:nvSpPr>
          <p:cNvPr id="3654" name="Google Shape;3654;p512"/>
          <p:cNvSpPr/>
          <p:nvPr/>
        </p:nvSpPr>
        <p:spPr>
          <a:xfrm>
            <a:off x="1817587" y="2318636"/>
            <a:ext cx="8780700" cy="1048200"/>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a:solidFill>
                  <a:schemeClr val="dk1"/>
                </a:solidFill>
                <a:latin typeface="SamsungOne 400" pitchFamily="34" charset="0"/>
                <a:ea typeface="SamsungOne 400" pitchFamily="34" charset="0"/>
              </a:rPr>
              <a:t>Los parámetros óptimos y el rendimiento optimizado encontrados con GridSearCV se registran en los atributos best_params_y best_score_. </a:t>
            </a:r>
            <a:endParaRPr lang="es-ES">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300">
                <a:solidFill>
                  <a:schemeClr val="dk1"/>
                </a:solidFill>
                <a:latin typeface="SamsungOne 400" pitchFamily="34" charset="0"/>
                <a:ea typeface="SamsungOne 400" pitchFamily="34" charset="0"/>
              </a:rPr>
              <a:t>Si la opción refit está configurada como True, entrena el modelo con los hiperparámetros óptimos y los registra en el atributo best_estimator_.</a:t>
            </a:r>
          </a:p>
        </p:txBody>
      </p:sp>
      <p:graphicFrame>
        <p:nvGraphicFramePr>
          <p:cNvPr id="3655" name="Google Shape;3655;p512"/>
          <p:cNvGraphicFramePr/>
          <p:nvPr>
            <p:extLst>
              <p:ext uri="{D42A27DB-BD31-4B8C-83A1-F6EECF244321}">
                <p14:modId xmlns:p14="http://schemas.microsoft.com/office/powerpoint/2010/main" val="2189786649"/>
              </p:ext>
            </p:extLst>
          </p:nvPr>
        </p:nvGraphicFramePr>
        <p:xfrm>
          <a:off x="1825207" y="3497296"/>
          <a:ext cx="8773125" cy="2231020"/>
        </p:xfrm>
        <a:graphic>
          <a:graphicData uri="http://schemas.openxmlformats.org/drawingml/2006/table">
            <a:tbl>
              <a:tblPr>
                <a:noFill/>
                <a:tableStyleId>{2DA71C9E-2CC4-4ECF-8513-781B4748C846}</a:tableStyleId>
              </a:tblPr>
              <a:tblGrid>
                <a:gridCol w="2066875">
                  <a:extLst>
                    <a:ext uri="{9D8B030D-6E8A-4147-A177-3AD203B41FA5}">
                      <a16:colId xmlns:a16="http://schemas.microsoft.com/office/drawing/2014/main" val="20000"/>
                    </a:ext>
                  </a:extLst>
                </a:gridCol>
                <a:gridCol w="582150">
                  <a:extLst>
                    <a:ext uri="{9D8B030D-6E8A-4147-A177-3AD203B41FA5}">
                      <a16:colId xmlns:a16="http://schemas.microsoft.com/office/drawing/2014/main" val="20001"/>
                    </a:ext>
                  </a:extLst>
                </a:gridCol>
                <a:gridCol w="596975">
                  <a:extLst>
                    <a:ext uri="{9D8B030D-6E8A-4147-A177-3AD203B41FA5}">
                      <a16:colId xmlns:a16="http://schemas.microsoft.com/office/drawing/2014/main" val="20002"/>
                    </a:ext>
                  </a:extLst>
                </a:gridCol>
                <a:gridCol w="582150">
                  <a:extLst>
                    <a:ext uri="{9D8B030D-6E8A-4147-A177-3AD203B41FA5}">
                      <a16:colId xmlns:a16="http://schemas.microsoft.com/office/drawing/2014/main" val="20003"/>
                    </a:ext>
                  </a:extLst>
                </a:gridCol>
                <a:gridCol w="596975">
                  <a:extLst>
                    <a:ext uri="{9D8B030D-6E8A-4147-A177-3AD203B41FA5}">
                      <a16:colId xmlns:a16="http://schemas.microsoft.com/office/drawing/2014/main" val="20004"/>
                    </a:ext>
                  </a:extLst>
                </a:gridCol>
                <a:gridCol w="556050">
                  <a:extLst>
                    <a:ext uri="{9D8B030D-6E8A-4147-A177-3AD203B41FA5}">
                      <a16:colId xmlns:a16="http://schemas.microsoft.com/office/drawing/2014/main" val="20005"/>
                    </a:ext>
                  </a:extLst>
                </a:gridCol>
                <a:gridCol w="291450">
                  <a:extLst>
                    <a:ext uri="{9D8B030D-6E8A-4147-A177-3AD203B41FA5}">
                      <a16:colId xmlns:a16="http://schemas.microsoft.com/office/drawing/2014/main" val="20006"/>
                    </a:ext>
                  </a:extLst>
                </a:gridCol>
                <a:gridCol w="700100">
                  <a:extLst>
                    <a:ext uri="{9D8B030D-6E8A-4147-A177-3AD203B41FA5}">
                      <a16:colId xmlns:a16="http://schemas.microsoft.com/office/drawing/2014/main" val="20007"/>
                    </a:ext>
                  </a:extLst>
                </a:gridCol>
                <a:gridCol w="700100">
                  <a:extLst>
                    <a:ext uri="{9D8B030D-6E8A-4147-A177-3AD203B41FA5}">
                      <a16:colId xmlns:a16="http://schemas.microsoft.com/office/drawing/2014/main" val="20008"/>
                    </a:ext>
                  </a:extLst>
                </a:gridCol>
                <a:gridCol w="700100">
                  <a:extLst>
                    <a:ext uri="{9D8B030D-6E8A-4147-A177-3AD203B41FA5}">
                      <a16:colId xmlns:a16="http://schemas.microsoft.com/office/drawing/2014/main" val="20009"/>
                    </a:ext>
                  </a:extLst>
                </a:gridCol>
                <a:gridCol w="700100">
                  <a:extLst>
                    <a:ext uri="{9D8B030D-6E8A-4147-A177-3AD203B41FA5}">
                      <a16:colId xmlns:a16="http://schemas.microsoft.com/office/drawing/2014/main" val="20010"/>
                    </a:ext>
                  </a:extLst>
                </a:gridCol>
                <a:gridCol w="700100">
                  <a:extLst>
                    <a:ext uri="{9D8B030D-6E8A-4147-A177-3AD203B41FA5}">
                      <a16:colId xmlns:a16="http://schemas.microsoft.com/office/drawing/2014/main" val="20011"/>
                    </a:ext>
                  </a:extLst>
                </a:gridCol>
              </a:tblGrid>
              <a:tr h="233475">
                <a:tc>
                  <a:txBody>
                    <a:bodyPr/>
                    <a:lstStyle/>
                    <a:p>
                      <a:pPr marL="0" marR="0" lvl="0" indent="0" algn="l" rtl="0">
                        <a:lnSpc>
                          <a:spcPct val="100000"/>
                        </a:lnSpc>
                        <a:spcBef>
                          <a:spcPts val="0"/>
                        </a:spcBef>
                        <a:spcAft>
                          <a:spcPts val="0"/>
                        </a:spcAft>
                        <a:buClr>
                          <a:srgbClr val="000000"/>
                        </a:buClr>
                        <a:buSzPts val="1300"/>
                        <a:buFont typeface="Arial"/>
                        <a:buNone/>
                      </a:pPr>
                      <a:endParaRPr lang="es-ES" sz="1100" b="1" u="none" strike="noStrike" cap="none" noProof="0">
                        <a:latin typeface="SamsungOne 400" pitchFamily="34" charset="0"/>
                        <a:ea typeface="SamsungOne 400" pitchFamily="34" charset="0"/>
                        <a:cs typeface="Arial"/>
                        <a:sym typeface="Arial"/>
                      </a:endParaRPr>
                    </a:p>
                  </a:txBody>
                  <a:tcPr marL="45725" marR="45725" marT="45725" marB="457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1</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3</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4</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1595</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1596</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1597</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1598</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b="1" u="none" strike="noStrike" cap="none" noProof="0">
                          <a:latin typeface="SamsungOne 400" pitchFamily="34" charset="0"/>
                          <a:ea typeface="SamsungOne 400" pitchFamily="34" charset="0"/>
                          <a:cs typeface="Arial"/>
                          <a:sym typeface="Arial"/>
                        </a:rPr>
                        <a:t>1599</a:t>
                      </a:r>
                    </a:p>
                  </a:txBody>
                  <a:tcPr marL="45725" marR="45725" marT="45725" marB="457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1429A0"/>
                      </a:solidFill>
                      <a:prstDash val="solid"/>
                      <a:round/>
                      <a:headEnd type="none" w="sm" len="sm"/>
                      <a:tailEnd type="none" w="sm" len="sm"/>
                    </a:lnT>
                    <a:lnB w="12700"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368525">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criterio</a:t>
                      </a:r>
                    </a:p>
                  </a:txBody>
                  <a:tcPr marL="45725" marR="45725" marT="45725" marB="457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gini</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gini</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gini</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gini</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gini</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entropía</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entropía</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entropía</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entropía</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entropía</a:t>
                      </a:r>
                    </a:p>
                  </a:txBody>
                  <a:tcPr marL="45725" marR="45725" marT="45725" marB="457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33475">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profundidad_máxima</a:t>
                      </a:r>
                    </a:p>
                  </a:txBody>
                  <a:tcPr marL="45725" marR="45725" marT="45725" marB="457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4</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4</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4</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4</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4</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12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12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12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12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12</a:t>
                      </a:r>
                    </a:p>
                  </a:txBody>
                  <a:tcPr marL="45725" marR="45725" marT="45725" marB="457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23450">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min_impurity_decrease</a:t>
                      </a:r>
                    </a:p>
                  </a:txBody>
                  <a:tcPr marL="45725" marR="45725" marT="45725" marB="457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0.2</a:t>
                      </a:r>
                    </a:p>
                  </a:txBody>
                  <a:tcPr marL="45725" marR="45725" marT="45725" marB="457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93250">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randomight_fraction_leaf</a:t>
                      </a:r>
                    </a:p>
                  </a:txBody>
                  <a:tcPr marL="45725" marR="45725" marT="45725" marB="457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0.3</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0.3</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0.3</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0.3</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0.3</a:t>
                      </a:r>
                    </a:p>
                  </a:txBody>
                  <a:tcPr marL="45725" marR="45725" marT="45725" marB="457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33475">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estado_aleatorio</a:t>
                      </a:r>
                    </a:p>
                  </a:txBody>
                  <a:tcPr marL="45725" marR="45725" marT="45725" marB="457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7</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7</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23</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23</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42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42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78</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78</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142</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142</a:t>
                      </a:r>
                    </a:p>
                  </a:txBody>
                  <a:tcPr marL="45725" marR="45725" marT="45725" marB="457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68525">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divisor</a:t>
                      </a:r>
                    </a:p>
                  </a:txBody>
                  <a:tcPr marL="45725" marR="45725" marT="45725" marB="45725" anchor="ctr">
                    <a:lnL w="9525" cap="flat" cmpd="sng">
                      <a:solidFill>
                        <a:srgbClr val="000000">
                          <a:alpha val="0"/>
                        </a:srgbClr>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mejor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al azar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mejor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al azar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mejor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al azar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mejor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al azar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s-ES" sz="1100" u="none" strike="noStrike" cap="none" noProof="0">
                          <a:latin typeface="SamsungOne 400" pitchFamily="34" charset="0"/>
                          <a:ea typeface="SamsungOne 400" pitchFamily="34" charset="0"/>
                          <a:cs typeface="Arial"/>
                          <a:sym typeface="Arial"/>
                        </a:rPr>
                        <a:t>mejor</a:t>
                      </a:r>
                    </a:p>
                  </a:txBody>
                  <a:tcPr marL="45725" marR="45725" marT="45725" marB="457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chemeClr val="dk1"/>
                        </a:buClr>
                        <a:buSzPts val="1300"/>
                        <a:buFont typeface="Arial"/>
                        <a:buNone/>
                      </a:pPr>
                      <a:r>
                        <a:rPr lang="es-ES" sz="1100" u="none" strike="noStrike" cap="none" noProof="0" dirty="0">
                          <a:latin typeface="SamsungOne 400" pitchFamily="34" charset="0"/>
                          <a:ea typeface="SamsungOne 400" pitchFamily="34" charset="0"/>
                          <a:cs typeface="Arial"/>
                          <a:sym typeface="Arial"/>
                        </a:rPr>
                        <a:t>al azar</a:t>
                      </a:r>
                    </a:p>
                  </a:txBody>
                  <a:tcPr marL="45725" marR="45725" marT="45725" marB="45725" anchor="ctr">
                    <a:lnL w="12700"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3656" name="Google Shape;3656;p512"/>
          <p:cNvSpPr/>
          <p:nvPr/>
        </p:nvSpPr>
        <p:spPr>
          <a:xfrm>
            <a:off x="1825208" y="5901256"/>
            <a:ext cx="8572200" cy="314683"/>
          </a:xfrm>
          <a:prstGeom prst="rect">
            <a:avLst/>
          </a:prstGeom>
          <a:noFill/>
          <a:ln>
            <a:noFill/>
          </a:ln>
        </p:spPr>
        <p:txBody>
          <a:bodyPr spcFirstLastPara="1" wrap="square" lIns="0" tIns="72000" rIns="144000" bIns="72000" anchor="t" anchorCtr="0">
            <a:spAutoFit/>
          </a:bodyPr>
          <a:lstStyle/>
          <a:p>
            <a:pPr>
              <a:buSzPts val="1300"/>
            </a:pPr>
            <a:r>
              <a:rPr lang="es-ES" sz="1100">
                <a:solidFill>
                  <a:schemeClr val="dk1"/>
                </a:solidFill>
                <a:latin typeface="SamsungOne 400" pitchFamily="34" charset="0"/>
                <a:ea typeface="SamsungOne 400" pitchFamily="34" charset="0"/>
              </a:rPr>
              <a:t>6 filas * 1600 columnas</a:t>
            </a:r>
          </a:p>
        </p:txBody>
      </p:sp>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grpSp>
        <p:nvGrpSpPr>
          <p:cNvPr id="3665" name="Google Shape;3665;p513"/>
          <p:cNvGrpSpPr/>
          <p:nvPr/>
        </p:nvGrpSpPr>
        <p:grpSpPr>
          <a:xfrm>
            <a:off x="1811337" y="1520788"/>
            <a:ext cx="8677276" cy="2879548"/>
            <a:chOff x="666749" y="1376364"/>
            <a:chExt cx="8677276" cy="2879548"/>
          </a:xfrm>
        </p:grpSpPr>
        <p:sp>
          <p:nvSpPr>
            <p:cNvPr id="3666" name="Google Shape;3666;p513"/>
            <p:cNvSpPr/>
            <p:nvPr/>
          </p:nvSpPr>
          <p:spPr>
            <a:xfrm>
              <a:off x="666749" y="1376364"/>
              <a:ext cx="8677276" cy="2879548"/>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 Sharp Sans" pitchFamily="2" charset="0"/>
                <a:ea typeface="Samsung Sharp Sans" pitchFamily="2" charset="0"/>
                <a:cs typeface="Samsung Sharp Sans" pitchFamily="2" charset="0"/>
              </a:endParaRPr>
            </a:p>
          </p:txBody>
        </p:sp>
        <p:pic>
          <p:nvPicPr>
            <p:cNvPr id="3667" name="Google Shape;3667;p513"/>
            <p:cNvPicPr preferRelativeResize="0"/>
            <p:nvPr/>
          </p:nvPicPr>
          <p:blipFill rotWithShape="1">
            <a:blip r:embed="rId3">
              <a:alphaModFix/>
            </a:blip>
            <a:srcRect l="342" t="2068" r="20648"/>
            <a:stretch/>
          </p:blipFill>
          <p:spPr>
            <a:xfrm>
              <a:off x="847724" y="1467554"/>
              <a:ext cx="8496301" cy="2711433"/>
            </a:xfrm>
            <a:prstGeom prst="rect">
              <a:avLst/>
            </a:prstGeom>
            <a:noFill/>
            <a:ln>
              <a:noFill/>
            </a:ln>
          </p:spPr>
        </p:pic>
      </p:grpSp>
      <p:sp>
        <p:nvSpPr>
          <p:cNvPr id="7"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1"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672"/>
        <p:cNvGrpSpPr/>
        <p:nvPr/>
      </p:nvGrpSpPr>
      <p:grpSpPr>
        <a:xfrm>
          <a:off x="0" y="0"/>
          <a:ext cx="0" cy="0"/>
          <a:chOff x="0" y="0"/>
          <a:chExt cx="0" cy="0"/>
        </a:xfrm>
      </p:grpSpPr>
      <p:sp>
        <p:nvSpPr>
          <p:cNvPr id="3676" name="Google Shape;3676;p514"/>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Criterios de evaluación y evaluación del modelo</a:t>
            </a:r>
          </a:p>
        </p:txBody>
      </p:sp>
      <p:sp>
        <p:nvSpPr>
          <p:cNvPr id="3677" name="Google Shape;3677;p514"/>
          <p:cNvSpPr/>
          <p:nvPr/>
        </p:nvSpPr>
        <p:spPr>
          <a:xfrm>
            <a:off x="1815849" y="1700808"/>
            <a:ext cx="8780714" cy="545516"/>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a:solidFill>
                  <a:srgbClr val="262626"/>
                </a:solidFill>
                <a:latin typeface="SamsungOne 400" pitchFamily="34" charset="0"/>
                <a:ea typeface="SamsungOne 400" pitchFamily="34" charset="0"/>
              </a:rPr>
              <a:t>Utilice las pruebas X_test e y_test de retención para la evaluación final del modelo. Para una evaluación precisa, es importante conocer diferentes tipos de criterios de evaluación.</a:t>
            </a:r>
            <a:endParaRPr lang="es-ES">
              <a:latin typeface="SamsungOne 400" pitchFamily="34" charset="0"/>
              <a:ea typeface="SamsungOne 400" pitchFamily="34" charset="0"/>
            </a:endParaRPr>
          </a:p>
        </p:txBody>
      </p:sp>
      <p:sp>
        <p:nvSpPr>
          <p:cNvPr id="3678" name="Google Shape;3678;p514"/>
          <p:cNvSpPr/>
          <p:nvPr/>
        </p:nvSpPr>
        <p:spPr>
          <a:xfrm>
            <a:off x="1811337" y="2302936"/>
            <a:ext cx="8677276" cy="3790363"/>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679" name="Google Shape;3679;p514"/>
          <p:cNvPicPr preferRelativeResize="0"/>
          <p:nvPr/>
        </p:nvPicPr>
        <p:blipFill rotWithShape="1">
          <a:blip r:embed="rId3">
            <a:alphaModFix/>
          </a:blip>
          <a:srcRect l="172" r="20339"/>
          <a:stretch/>
        </p:blipFill>
        <p:spPr>
          <a:xfrm>
            <a:off x="1992313" y="2384887"/>
            <a:ext cx="8496300" cy="3613437"/>
          </a:xfrm>
          <a:prstGeom prst="rect">
            <a:avLst/>
          </a:prstGeom>
          <a:noFill/>
          <a:ln>
            <a:noFill/>
          </a:ln>
        </p:spPr>
      </p:pic>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684"/>
        <p:cNvGrpSpPr/>
        <p:nvPr/>
      </p:nvGrpSpPr>
      <p:grpSpPr>
        <a:xfrm>
          <a:off x="0" y="0"/>
          <a:ext cx="0" cy="0"/>
          <a:chOff x="0" y="0"/>
          <a:chExt cx="0" cy="0"/>
        </a:xfrm>
      </p:grpSpPr>
      <p:sp>
        <p:nvSpPr>
          <p:cNvPr id="3688" name="Google Shape;3688;p515"/>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Criterios de evaluación y evaluación del modelo</a:t>
            </a:r>
          </a:p>
        </p:txBody>
      </p:sp>
      <p:sp>
        <p:nvSpPr>
          <p:cNvPr id="3689" name="Google Shape;3689;p515"/>
          <p:cNvSpPr/>
          <p:nvPr/>
        </p:nvSpPr>
        <p:spPr>
          <a:xfrm>
            <a:off x="1815849" y="1929408"/>
            <a:ext cx="8780700" cy="2356200"/>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dirty="0">
                <a:solidFill>
                  <a:srgbClr val="262626"/>
                </a:solidFill>
                <a:latin typeface="SamsungOne 400" pitchFamily="34" charset="0"/>
                <a:ea typeface="SamsungOne 400" pitchFamily="34" charset="0"/>
              </a:rPr>
              <a:t>#Limitaciones de la precisión</a:t>
            </a:r>
          </a:p>
          <a:p>
            <a:pPr marL="361950" lvl="1" indent="-180975" algn="just">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Hasta ahora, la exactitud era el único criterio para validar el modelo, pero existe una limitación. Se necesita algo más que la exactitud para evaluar el modelo adecuadamente.</a:t>
            </a:r>
            <a:endParaRPr lang="es-ES" dirty="0">
              <a:latin typeface="SamsungOne 400" pitchFamily="34" charset="0"/>
              <a:ea typeface="SamsungOne 400" pitchFamily="34" charset="0"/>
            </a:endParaRPr>
          </a:p>
          <a:p>
            <a:pPr marL="361950" lvl="1" indent="-98425" algn="just">
              <a:spcBef>
                <a:spcPts val="800"/>
              </a:spcBef>
              <a:buClr>
                <a:srgbClr val="193EB0"/>
              </a:buClr>
              <a:buSzPts val="1300"/>
            </a:pPr>
            <a:endParaRPr lang="es-ES" sz="1300" dirty="0">
              <a:solidFill>
                <a:srgbClr val="262626"/>
              </a:solidFill>
              <a:latin typeface="SamsungOne 400" pitchFamily="34" charset="0"/>
              <a:ea typeface="SamsungOne 400" pitchFamily="34" charset="0"/>
            </a:endParaRPr>
          </a:p>
          <a:p>
            <a:pPr marL="361950" lvl="1" indent="-98425" algn="just">
              <a:spcBef>
                <a:spcPts val="800"/>
              </a:spcBef>
              <a:buClr>
                <a:srgbClr val="193EB0"/>
              </a:buClr>
              <a:buSzPts val="1300"/>
            </a:pPr>
            <a:endParaRPr lang="es-ES" sz="1300" dirty="0">
              <a:solidFill>
                <a:srgbClr val="262626"/>
              </a:solidFill>
              <a:latin typeface="SamsungOne 400" pitchFamily="34" charset="0"/>
              <a:ea typeface="SamsungOne 400" pitchFamily="34" charset="0"/>
            </a:endParaRPr>
          </a:p>
          <a:p>
            <a:pPr marL="361950" lvl="1" indent="-180975" algn="just">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Sin embargo, supongamos que hay 48 </a:t>
            </a:r>
            <a:r>
              <a:rPr lang="es-ES" sz="1300" dirty="0" err="1">
                <a:solidFill>
                  <a:srgbClr val="262626"/>
                </a:solidFill>
                <a:latin typeface="SamsungOne 400" pitchFamily="34" charset="0"/>
                <a:ea typeface="SamsungOne 400" pitchFamily="34" charset="0"/>
              </a:rPr>
              <a:t>setosas</a:t>
            </a:r>
            <a:r>
              <a:rPr lang="es-ES" sz="1300" dirty="0">
                <a:solidFill>
                  <a:srgbClr val="262626"/>
                </a:solidFill>
                <a:latin typeface="SamsungOne 400" pitchFamily="34" charset="0"/>
                <a:ea typeface="SamsungOne 400" pitchFamily="34" charset="0"/>
              </a:rPr>
              <a:t>, 1 </a:t>
            </a:r>
            <a:r>
              <a:rPr lang="es-ES" sz="1300" dirty="0" err="1">
                <a:solidFill>
                  <a:srgbClr val="262626"/>
                </a:solidFill>
                <a:latin typeface="SamsungOne 400" pitchFamily="34" charset="0"/>
                <a:ea typeface="SamsungOne 400" pitchFamily="34" charset="0"/>
              </a:rPr>
              <a:t>versicolor</a:t>
            </a:r>
            <a:r>
              <a:rPr lang="es-ES" sz="1300" dirty="0">
                <a:solidFill>
                  <a:srgbClr val="262626"/>
                </a:solidFill>
                <a:latin typeface="SamsungOne 400" pitchFamily="34" charset="0"/>
                <a:ea typeface="SamsungOne 400" pitchFamily="34" charset="0"/>
              </a:rPr>
              <a:t> y 1 </a:t>
            </a:r>
            <a:r>
              <a:rPr lang="es-ES" sz="1300" dirty="0" err="1">
                <a:solidFill>
                  <a:srgbClr val="262626"/>
                </a:solidFill>
                <a:latin typeface="SamsungOne 400" pitchFamily="34" charset="0"/>
                <a:ea typeface="SamsungOne 400" pitchFamily="34" charset="0"/>
              </a:rPr>
              <a:t>virginica</a:t>
            </a:r>
            <a:r>
              <a:rPr lang="es-ES" sz="1300" dirty="0">
                <a:solidFill>
                  <a:srgbClr val="262626"/>
                </a:solidFill>
                <a:latin typeface="SamsungOne 400" pitchFamily="34" charset="0"/>
                <a:ea typeface="SamsungOne 400" pitchFamily="34" charset="0"/>
              </a:rPr>
              <a:t> en el conjunto de prueba. Al hacer una evaluación utilizando este conjunto de pruebas, un problema es que tendría un 96% de exactitud. Sin embargo, no es porque el rendimiento del modelo sea grande. Sería necesario comprobar también otros criterios de evaluación para evaluar con precisión el rendimiento del modelo. </a:t>
            </a:r>
            <a:endParaRPr lang="es-ES" dirty="0">
              <a:latin typeface="SamsungOne 400" pitchFamily="34" charset="0"/>
              <a:ea typeface="SamsungOne 400" pitchFamily="34" charset="0"/>
            </a:endParaRPr>
          </a:p>
        </p:txBody>
      </p:sp>
      <p:grpSp>
        <p:nvGrpSpPr>
          <p:cNvPr id="3690" name="Google Shape;3690;p515"/>
          <p:cNvGrpSpPr/>
          <p:nvPr/>
        </p:nvGrpSpPr>
        <p:grpSpPr>
          <a:xfrm>
            <a:off x="1991544" y="2770949"/>
            <a:ext cx="8620998" cy="545400"/>
            <a:chOff x="846956" y="3573512"/>
            <a:chExt cx="8620998" cy="545400"/>
          </a:xfrm>
        </p:grpSpPr>
        <p:sp>
          <p:nvSpPr>
            <p:cNvPr id="3691" name="Google Shape;3691;p515"/>
            <p:cNvSpPr/>
            <p:nvPr/>
          </p:nvSpPr>
          <p:spPr>
            <a:xfrm>
              <a:off x="846956" y="3634409"/>
              <a:ext cx="290400" cy="223800"/>
            </a:xfrm>
            <a:prstGeom prst="roundRect">
              <a:avLst>
                <a:gd name="adj" fmla="val 16667"/>
              </a:avLst>
            </a:prstGeom>
            <a:solidFill>
              <a:srgbClr val="193EB0"/>
            </a:solidFill>
            <a:ln>
              <a:noFill/>
            </a:ln>
          </p:spPr>
          <p:txBody>
            <a:bodyPr spcFirstLastPara="1" wrap="square" lIns="0" tIns="45700" rIns="0" bIns="45700" anchor="ctr" anchorCtr="0">
              <a:noAutofit/>
            </a:bodyPr>
            <a:lstStyle/>
            <a:p>
              <a:pPr algn="ctr">
                <a:buSzPts val="1300"/>
              </a:pPr>
              <a:r>
                <a:rPr lang="es-ES" sz="1300" b="1">
                  <a:solidFill>
                    <a:schemeClr val="lt1"/>
                  </a:solidFill>
                  <a:latin typeface="SamsungOne 400" pitchFamily="34" charset="0"/>
                  <a:ea typeface="SamsungOne 400" pitchFamily="34" charset="0"/>
                </a:rPr>
                <a:t>Ex</a:t>
              </a:r>
            </a:p>
          </p:txBody>
        </p:sp>
        <p:sp>
          <p:nvSpPr>
            <p:cNvPr id="3692" name="Google Shape;3692;p515"/>
            <p:cNvSpPr/>
            <p:nvPr/>
          </p:nvSpPr>
          <p:spPr>
            <a:xfrm>
              <a:off x="1222454" y="3573512"/>
              <a:ext cx="8245500" cy="545400"/>
            </a:xfrm>
            <a:prstGeom prst="rect">
              <a:avLst/>
            </a:prstGeom>
            <a:noFill/>
            <a:ln>
              <a:noFill/>
            </a:ln>
          </p:spPr>
          <p:txBody>
            <a:bodyPr spcFirstLastPara="1" wrap="square" lIns="0" tIns="72000" rIns="144000" bIns="72000" anchor="t" anchorCtr="0">
              <a:spAutoFit/>
            </a:bodyPr>
            <a:lstStyle/>
            <a:p>
              <a:pPr>
                <a:buSzPts val="1300"/>
              </a:pPr>
              <a:r>
                <a:rPr lang="es-ES" sz="1300">
                  <a:solidFill>
                    <a:srgbClr val="262626"/>
                  </a:solidFill>
                  <a:latin typeface="SamsungOne 400" pitchFamily="34" charset="0"/>
                  <a:ea typeface="SamsungOne 400" pitchFamily="34" charset="0"/>
                </a:rPr>
                <a:t>Si hay un modelo que sólo predice "setosa" incluso cuando se introducen varios tipos de datos, el rendimiento del modelo sería dudoso. </a:t>
              </a:r>
            </a:p>
          </p:txBody>
        </p:sp>
      </p:grpSp>
      <p:sp>
        <p:nvSpPr>
          <p:cNvPr id="9"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3"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697"/>
        <p:cNvGrpSpPr/>
        <p:nvPr/>
      </p:nvGrpSpPr>
      <p:grpSpPr>
        <a:xfrm>
          <a:off x="0" y="0"/>
          <a:ext cx="0" cy="0"/>
          <a:chOff x="0" y="0"/>
          <a:chExt cx="0" cy="0"/>
        </a:xfrm>
      </p:grpSpPr>
      <p:sp>
        <p:nvSpPr>
          <p:cNvPr id="3701" name="Google Shape;3701;p516"/>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Matriz de confusión</a:t>
            </a:r>
            <a:endParaRPr lang="es-ES">
              <a:latin typeface="Samsung Sharp Sans" pitchFamily="2" charset="0"/>
              <a:ea typeface="Samsung Sharp Sans" pitchFamily="2" charset="0"/>
              <a:cs typeface="Samsung Sharp Sans" pitchFamily="2" charset="0"/>
            </a:endParaRPr>
          </a:p>
        </p:txBody>
      </p:sp>
      <p:sp>
        <p:nvSpPr>
          <p:cNvPr id="3702" name="Google Shape;3702;p516"/>
          <p:cNvSpPr/>
          <p:nvPr/>
        </p:nvSpPr>
        <p:spPr>
          <a:xfrm>
            <a:off x="1815849" y="1700811"/>
            <a:ext cx="8780714"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La siguiente matriz de confusión puede expresarse con una clasificación binaria.</a:t>
            </a:r>
            <a:endParaRPr lang="es-ES">
              <a:latin typeface="SamsungOne 400" pitchFamily="34" charset="0"/>
              <a:ea typeface="SamsungOne 400" pitchFamily="34" charset="0"/>
            </a:endParaRPr>
          </a:p>
        </p:txBody>
      </p:sp>
      <p:graphicFrame>
        <p:nvGraphicFramePr>
          <p:cNvPr id="3703" name="Google Shape;3703;p516"/>
          <p:cNvGraphicFramePr/>
          <p:nvPr>
            <p:extLst>
              <p:ext uri="{D42A27DB-BD31-4B8C-83A1-F6EECF244321}">
                <p14:modId xmlns:p14="http://schemas.microsoft.com/office/powerpoint/2010/main" val="1356798959"/>
              </p:ext>
            </p:extLst>
          </p:nvPr>
        </p:nvGraphicFramePr>
        <p:xfrm>
          <a:off x="1811340" y="2213251"/>
          <a:ext cx="8677275" cy="988375"/>
        </p:xfrm>
        <a:graphic>
          <a:graphicData uri="http://schemas.openxmlformats.org/drawingml/2006/table">
            <a:tbl>
              <a:tblPr>
                <a:noFill/>
                <a:tableStyleId>{2DA71C9E-2CC4-4ECF-8513-781B4748C846}</a:tableStyleId>
              </a:tblPr>
              <a:tblGrid>
                <a:gridCol w="1600125">
                  <a:extLst>
                    <a:ext uri="{9D8B030D-6E8A-4147-A177-3AD203B41FA5}">
                      <a16:colId xmlns:a16="http://schemas.microsoft.com/office/drawing/2014/main" val="20000"/>
                    </a:ext>
                  </a:extLst>
                </a:gridCol>
                <a:gridCol w="3538575">
                  <a:extLst>
                    <a:ext uri="{9D8B030D-6E8A-4147-A177-3AD203B41FA5}">
                      <a16:colId xmlns:a16="http://schemas.microsoft.com/office/drawing/2014/main" val="20001"/>
                    </a:ext>
                  </a:extLst>
                </a:gridCol>
                <a:gridCol w="3538575">
                  <a:extLst>
                    <a:ext uri="{9D8B030D-6E8A-4147-A177-3AD203B41FA5}">
                      <a16:colId xmlns:a16="http://schemas.microsoft.com/office/drawing/2014/main" val="20002"/>
                    </a:ext>
                  </a:extLst>
                </a:gridCol>
              </a:tblGrid>
              <a:tr h="355925">
                <a:tc>
                  <a:txBody>
                    <a:bodyPr/>
                    <a:lstStyle/>
                    <a:p>
                      <a:pPr marL="0" marR="0" lvl="0" indent="0" algn="ctr" rtl="0">
                        <a:lnSpc>
                          <a:spcPct val="100000"/>
                        </a:lnSpc>
                        <a:spcBef>
                          <a:spcPts val="0"/>
                        </a:spcBef>
                        <a:spcAft>
                          <a:spcPts val="0"/>
                        </a:spcAft>
                        <a:buClr>
                          <a:schemeClr val="dk1"/>
                        </a:buClr>
                        <a:buSzPts val="1300"/>
                        <a:buFont typeface="Calibri"/>
                        <a:buNone/>
                      </a:pPr>
                      <a:endParaRPr lang="es-ES" sz="1300" b="0" u="none" strike="noStrike" cap="none" noProof="0">
                        <a:solidFill>
                          <a:schemeClr val="dk1"/>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300"/>
                        <a:buFont typeface="Arial"/>
                        <a:buNone/>
                      </a:pPr>
                      <a:r>
                        <a:rPr lang="es-ES" sz="1300" b="0" u="none" strike="noStrike" cap="none" noProof="0" dirty="0">
                          <a:solidFill>
                            <a:schemeClr val="dk1"/>
                          </a:solidFill>
                          <a:latin typeface="SamsungOne 400" pitchFamily="34" charset="0"/>
                          <a:ea typeface="SamsungOne 400" pitchFamily="34" charset="0"/>
                          <a:cs typeface="Arial"/>
                          <a:sym typeface="Arial"/>
                        </a:rPr>
                        <a:t>Clase positiva pronosticada</a:t>
                      </a: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300"/>
                        <a:buFont typeface="Arial"/>
                        <a:buNone/>
                      </a:pPr>
                      <a:r>
                        <a:rPr lang="es-ES" sz="1300" b="0" u="none" strike="noStrike" cap="none" noProof="0" dirty="0">
                          <a:solidFill>
                            <a:schemeClr val="dk1"/>
                          </a:solidFill>
                          <a:latin typeface="SamsungOne 400" pitchFamily="34" charset="0"/>
                          <a:ea typeface="SamsungOne 400" pitchFamily="34" charset="0"/>
                          <a:cs typeface="Arial"/>
                          <a:sym typeface="Arial"/>
                        </a:rPr>
                        <a:t>Clase negativa pronosticada</a:t>
                      </a: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316225">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Positivo</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TP (Verdadero Positivo)</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FN (falso negativo)</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316225">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Negativo</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FP (falso positivo)</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dirty="0">
                          <a:solidFill>
                            <a:srgbClr val="262626"/>
                          </a:solidFill>
                          <a:latin typeface="SamsungOne 400" pitchFamily="34" charset="0"/>
                          <a:ea typeface="SamsungOne 400" pitchFamily="34" charset="0"/>
                          <a:cs typeface="Arial"/>
                          <a:sym typeface="Arial"/>
                        </a:rPr>
                        <a:t>TN (Verdadero Negativo)</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704" name="Google Shape;3704;p516"/>
          <p:cNvSpPr/>
          <p:nvPr/>
        </p:nvSpPr>
        <p:spPr>
          <a:xfrm>
            <a:off x="1815849" y="3330308"/>
            <a:ext cx="8672700" cy="1248272"/>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dirty="0">
                <a:solidFill>
                  <a:srgbClr val="262626"/>
                </a:solidFill>
                <a:latin typeface="SamsungOne 400" pitchFamily="34" charset="0"/>
                <a:ea typeface="SamsungOne 400" pitchFamily="34" charset="0"/>
              </a:rPr>
              <a:t>Las puntuaciones de evaluación, que incluyen la precisión, sensibilidad o exhaustividad, la puntuación f1 y otras, se pueden realizar en función de los cuatro conceptos indicados anteriormente (TP, FP, TN, FN).</a:t>
            </a:r>
            <a:endParaRPr lang="es-ES" dirty="0">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Utilice la matriz de confusión para analizar los resultados pronosticados correctos y erróneos. La matriz de confusión puede validar el rendimiento de diferentes maneras para ver lo bien que acertaron los objetivos pronosticados y los reales. </a:t>
            </a:r>
          </a:p>
        </p:txBody>
      </p:sp>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09"/>
        <p:cNvGrpSpPr/>
        <p:nvPr/>
      </p:nvGrpSpPr>
      <p:grpSpPr>
        <a:xfrm>
          <a:off x="0" y="0"/>
          <a:ext cx="0" cy="0"/>
          <a:chOff x="0" y="0"/>
          <a:chExt cx="0" cy="0"/>
        </a:xfrm>
      </p:grpSpPr>
      <p:sp>
        <p:nvSpPr>
          <p:cNvPr id="3713" name="Google Shape;3713;p517"/>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Clasificación multietiqueta</a:t>
            </a:r>
          </a:p>
        </p:txBody>
      </p:sp>
      <p:sp>
        <p:nvSpPr>
          <p:cNvPr id="3714" name="Google Shape;3714;p517"/>
          <p:cNvSpPr/>
          <p:nvPr/>
        </p:nvSpPr>
        <p:spPr>
          <a:xfrm>
            <a:off x="1815849" y="4013450"/>
            <a:ext cx="8672700" cy="945600"/>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a:solidFill>
                  <a:srgbClr val="262626"/>
                </a:solidFill>
                <a:latin typeface="SamsungOne 400" pitchFamily="34" charset="0"/>
                <a:ea typeface="SamsungOne 400" pitchFamily="34" charset="0"/>
              </a:rPr>
              <a:t>Dado que los datos del iris son un problema de clasificación multietiqueta, no pueden expresarse en cuatro conceptos diferentes solamente, como se ha indicado anteriormente. Por lo tanto, cree tres índices para cada setosa, versicolor y virginica considerando cada uno de ellos como un problema de clasificación binaria. Tomemos como ejemplo la setosa.</a:t>
            </a:r>
            <a:endParaRPr lang="es-ES">
              <a:latin typeface="SamsungOne 400" pitchFamily="34" charset="0"/>
              <a:ea typeface="SamsungOne 400" pitchFamily="34" charset="0"/>
            </a:endParaRPr>
          </a:p>
        </p:txBody>
      </p:sp>
      <p:graphicFrame>
        <p:nvGraphicFramePr>
          <p:cNvPr id="3715" name="Google Shape;3715;p517"/>
          <p:cNvGraphicFramePr/>
          <p:nvPr>
            <p:extLst>
              <p:ext uri="{D42A27DB-BD31-4B8C-83A1-F6EECF244321}">
                <p14:modId xmlns:p14="http://schemas.microsoft.com/office/powerpoint/2010/main" val="3200534197"/>
              </p:ext>
            </p:extLst>
          </p:nvPr>
        </p:nvGraphicFramePr>
        <p:xfrm>
          <a:off x="1811337" y="1925638"/>
          <a:ext cx="8677300" cy="2029100"/>
        </p:xfrm>
        <a:graphic>
          <a:graphicData uri="http://schemas.openxmlformats.org/drawingml/2006/table">
            <a:tbl>
              <a:tblPr>
                <a:noFill/>
                <a:tableStyleId>{2DA71C9E-2CC4-4ECF-8513-781B4748C846}</a:tableStyleId>
              </a:tblPr>
              <a:tblGrid>
                <a:gridCol w="1332325">
                  <a:extLst>
                    <a:ext uri="{9D8B030D-6E8A-4147-A177-3AD203B41FA5}">
                      <a16:colId xmlns:a16="http://schemas.microsoft.com/office/drawing/2014/main" val="20000"/>
                    </a:ext>
                  </a:extLst>
                </a:gridCol>
                <a:gridCol w="2448325">
                  <a:extLst>
                    <a:ext uri="{9D8B030D-6E8A-4147-A177-3AD203B41FA5}">
                      <a16:colId xmlns:a16="http://schemas.microsoft.com/office/drawing/2014/main" val="20001"/>
                    </a:ext>
                  </a:extLst>
                </a:gridCol>
                <a:gridCol w="2448325">
                  <a:extLst>
                    <a:ext uri="{9D8B030D-6E8A-4147-A177-3AD203B41FA5}">
                      <a16:colId xmlns:a16="http://schemas.microsoft.com/office/drawing/2014/main" val="20002"/>
                    </a:ext>
                  </a:extLst>
                </a:gridCol>
                <a:gridCol w="2448325">
                  <a:extLst>
                    <a:ext uri="{9D8B030D-6E8A-4147-A177-3AD203B41FA5}">
                      <a16:colId xmlns:a16="http://schemas.microsoft.com/office/drawing/2014/main" val="20003"/>
                    </a:ext>
                  </a:extLst>
                </a:gridCol>
              </a:tblGrid>
              <a:tr h="361775">
                <a:tc>
                  <a:txBody>
                    <a:bodyPr/>
                    <a:lstStyle/>
                    <a:p>
                      <a:pPr marL="0" marR="0" lvl="0" indent="0" algn="ctr" rtl="0">
                        <a:lnSpc>
                          <a:spcPct val="100000"/>
                        </a:lnSpc>
                        <a:spcBef>
                          <a:spcPts val="0"/>
                        </a:spcBef>
                        <a:spcAft>
                          <a:spcPts val="0"/>
                        </a:spcAft>
                        <a:buClr>
                          <a:schemeClr val="dk1"/>
                        </a:buClr>
                        <a:buSzPts val="1400"/>
                        <a:buFont typeface="Calibri"/>
                        <a:buNone/>
                      </a:pPr>
                      <a:endParaRPr lang="es-ES" sz="1400" b="0" u="none" strike="noStrike" cap="none" noProof="0" dirty="0">
                        <a:solidFill>
                          <a:schemeClr val="dk1"/>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400"/>
                        <a:buFont typeface="Arial"/>
                        <a:buNone/>
                      </a:pPr>
                      <a:r>
                        <a:rPr lang="es-ES" sz="1400" b="0" u="none" strike="noStrike" cap="none" noProof="0">
                          <a:solidFill>
                            <a:schemeClr val="dk1"/>
                          </a:solidFill>
                          <a:latin typeface="SamsungOne 400" pitchFamily="34" charset="0"/>
                          <a:ea typeface="SamsungOne 400" pitchFamily="34" charset="0"/>
                          <a:cs typeface="Arial"/>
                          <a:sym typeface="Arial"/>
                        </a:rPr>
                        <a:t>Predicción de setosa</a:t>
                      </a: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400"/>
                        <a:buFont typeface="Arial"/>
                        <a:buNone/>
                      </a:pPr>
                      <a:r>
                        <a:rPr lang="es-ES" sz="1400" b="0" u="none" strike="noStrike" cap="none" noProof="0">
                          <a:solidFill>
                            <a:schemeClr val="dk1"/>
                          </a:solidFill>
                          <a:latin typeface="SamsungOne 400" pitchFamily="34" charset="0"/>
                          <a:ea typeface="SamsungOne 400" pitchFamily="34" charset="0"/>
                          <a:cs typeface="Arial"/>
                          <a:sym typeface="Arial"/>
                        </a:rPr>
                        <a:t>Predicción de versicolor</a:t>
                      </a: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400"/>
                        <a:buFont typeface="Arial"/>
                        <a:buNone/>
                      </a:pPr>
                      <a:r>
                        <a:rPr lang="es-ES" sz="1400" b="0" u="none" strike="noStrike" cap="none" noProof="0">
                          <a:solidFill>
                            <a:schemeClr val="dk1"/>
                          </a:solidFill>
                          <a:latin typeface="SamsungOne 400" pitchFamily="34" charset="0"/>
                          <a:ea typeface="SamsungOne 400" pitchFamily="34" charset="0"/>
                          <a:cs typeface="Arial"/>
                          <a:sym typeface="Arial"/>
                        </a:rPr>
                        <a:t>Predicción de virginica</a:t>
                      </a:r>
                    </a:p>
                  </a:txBody>
                  <a:tcPr marL="91450" marR="91450" marT="45725" marB="45725"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555775">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Setosa actual</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u="none" strike="noStrike" cap="none" noProof="0" dirty="0" err="1">
                          <a:latin typeface="SamsungOne 400" pitchFamily="34" charset="0"/>
                          <a:ea typeface="SamsungOne 400" pitchFamily="34" charset="0"/>
                          <a:cs typeface="Arial"/>
                          <a:sym typeface="Arial"/>
                        </a:rPr>
                        <a:t>Setosa</a:t>
                      </a:r>
                      <a:r>
                        <a:rPr lang="es-ES" sz="1300" u="none" strike="noStrike" cap="none" noProof="0" dirty="0">
                          <a:latin typeface="SamsungOne 400" pitchFamily="34" charset="0"/>
                          <a:ea typeface="SamsungOne 400" pitchFamily="34" charset="0"/>
                          <a:cs typeface="Arial"/>
                          <a:sym typeface="Arial"/>
                        </a:rPr>
                        <a:t> real y </a:t>
                      </a:r>
                      <a:r>
                        <a:rPr lang="es-ES" sz="1300" u="none" strike="noStrike" cap="none" noProof="0" dirty="0" err="1">
                          <a:latin typeface="SamsungOne 400" pitchFamily="34" charset="0"/>
                          <a:ea typeface="SamsungOne 400" pitchFamily="34" charset="0"/>
                          <a:cs typeface="Arial"/>
                          <a:sym typeface="Arial"/>
                        </a:rPr>
                        <a:t>setosa</a:t>
                      </a:r>
                      <a:r>
                        <a:rPr lang="es-ES" sz="1300" u="none" strike="noStrike" cap="none" noProof="0" dirty="0">
                          <a:latin typeface="SamsungOne 400" pitchFamily="34" charset="0"/>
                          <a:ea typeface="SamsungOne 400" pitchFamily="34" charset="0"/>
                          <a:cs typeface="Arial"/>
                          <a:sym typeface="Arial"/>
                        </a:rPr>
                        <a:t> pronosticada</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u="none" strike="noStrike" cap="none" noProof="0" dirty="0" err="1">
                          <a:latin typeface="SamsungOne 400" pitchFamily="34" charset="0"/>
                          <a:ea typeface="SamsungOne 400" pitchFamily="34" charset="0"/>
                          <a:cs typeface="Arial"/>
                          <a:sym typeface="Arial"/>
                        </a:rPr>
                        <a:t>Setosa</a:t>
                      </a:r>
                      <a:r>
                        <a:rPr lang="es-ES" sz="1300" u="none" strike="noStrike" cap="none" noProof="0" dirty="0">
                          <a:latin typeface="SamsungOne 400" pitchFamily="34" charset="0"/>
                          <a:ea typeface="SamsungOne 400" pitchFamily="34" charset="0"/>
                          <a:cs typeface="Arial"/>
                          <a:sym typeface="Arial"/>
                        </a:rPr>
                        <a:t> real, pero </a:t>
                      </a:r>
                      <a:r>
                        <a:rPr lang="es-ES" sz="1300" u="none" strike="noStrike" cap="none" noProof="0" dirty="0" err="1">
                          <a:latin typeface="SamsungOne 400" pitchFamily="34" charset="0"/>
                          <a:ea typeface="SamsungOne 400" pitchFamily="34" charset="0"/>
                          <a:cs typeface="Arial"/>
                          <a:sym typeface="Arial"/>
                        </a:rPr>
                        <a:t>versicolor</a:t>
                      </a:r>
                      <a:r>
                        <a:rPr lang="es-ES" sz="1300" u="none" strike="noStrike" cap="none" noProof="0" dirty="0">
                          <a:latin typeface="SamsungOne 400" pitchFamily="34" charset="0"/>
                          <a:ea typeface="SamsungOne 400" pitchFamily="34" charset="0"/>
                          <a:cs typeface="Arial"/>
                          <a:sym typeface="Arial"/>
                        </a:rPr>
                        <a:t> pronosticado</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setosa pero pronosticada virginica</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555775">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versicolor</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u="none" strike="noStrike" cap="none" noProof="0">
                          <a:latin typeface="SamsungOne 400" pitchFamily="34" charset="0"/>
                          <a:ea typeface="SamsungOne 400" pitchFamily="34" charset="0"/>
                          <a:cs typeface="Arial"/>
                          <a:sym typeface="Arial"/>
                        </a:rPr>
                        <a:t>Actual versicolor pero pronosticado setosa</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u="none" strike="noStrike" cap="none" noProof="0" dirty="0" err="1">
                          <a:latin typeface="SamsungOne 400" pitchFamily="34" charset="0"/>
                          <a:ea typeface="SamsungOne 400" pitchFamily="34" charset="0"/>
                          <a:cs typeface="Arial"/>
                          <a:sym typeface="Arial"/>
                        </a:rPr>
                        <a:t>Versicolor</a:t>
                      </a:r>
                      <a:r>
                        <a:rPr lang="es-ES" sz="1300" u="none" strike="noStrike" cap="none" noProof="0" dirty="0">
                          <a:latin typeface="SamsungOne 400" pitchFamily="34" charset="0"/>
                          <a:ea typeface="SamsungOne 400" pitchFamily="34" charset="0"/>
                          <a:cs typeface="Arial"/>
                          <a:sym typeface="Arial"/>
                        </a:rPr>
                        <a:t> real y </a:t>
                      </a:r>
                      <a:r>
                        <a:rPr lang="es-ES" sz="1300" u="none" strike="noStrike" cap="none" noProof="0" dirty="0" err="1">
                          <a:latin typeface="SamsungOne 400" pitchFamily="34" charset="0"/>
                          <a:ea typeface="SamsungOne 400" pitchFamily="34" charset="0"/>
                          <a:cs typeface="Arial"/>
                          <a:sym typeface="Arial"/>
                        </a:rPr>
                        <a:t>versicolor</a:t>
                      </a:r>
                      <a:r>
                        <a:rPr lang="es-ES" sz="1300" u="none" strike="noStrike" cap="none" noProof="0" dirty="0">
                          <a:latin typeface="SamsungOne 400" pitchFamily="34" charset="0"/>
                          <a:ea typeface="SamsungOne 400" pitchFamily="34" charset="0"/>
                          <a:cs typeface="Arial"/>
                          <a:sym typeface="Arial"/>
                        </a:rPr>
                        <a:t> pronosticado</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versicolor pero pronosticado virginica</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r h="555775">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virginica</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virginica pero pronosticada setosa</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Actual virginica pero pronosticada versicolor</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s-ES" sz="1300" b="0" u="none" strike="noStrike" cap="none" noProof="0" dirty="0" err="1">
                          <a:solidFill>
                            <a:srgbClr val="262626"/>
                          </a:solidFill>
                          <a:latin typeface="SamsungOne 400" pitchFamily="34" charset="0"/>
                          <a:ea typeface="SamsungOne 400" pitchFamily="34" charset="0"/>
                          <a:cs typeface="Arial"/>
                          <a:sym typeface="Arial"/>
                        </a:rPr>
                        <a:t>Virgina</a:t>
                      </a:r>
                      <a:r>
                        <a:rPr lang="es-ES" sz="1300" b="0" u="none" strike="noStrike" cap="none" noProof="0" dirty="0">
                          <a:solidFill>
                            <a:srgbClr val="262626"/>
                          </a:solidFill>
                          <a:latin typeface="SamsungOne 400" pitchFamily="34" charset="0"/>
                          <a:ea typeface="SamsungOne 400" pitchFamily="34" charset="0"/>
                          <a:cs typeface="Arial"/>
                          <a:sym typeface="Arial"/>
                        </a:rPr>
                        <a:t> real y </a:t>
                      </a:r>
                      <a:r>
                        <a:rPr lang="es-ES" sz="1300" b="0" u="none" strike="noStrike" cap="none" noProof="0" dirty="0" err="1">
                          <a:solidFill>
                            <a:srgbClr val="262626"/>
                          </a:solidFill>
                          <a:latin typeface="SamsungOne 400" pitchFamily="34" charset="0"/>
                          <a:ea typeface="SamsungOne 400" pitchFamily="34" charset="0"/>
                          <a:cs typeface="Arial"/>
                          <a:sym typeface="Arial"/>
                        </a:rPr>
                        <a:t>virgina</a:t>
                      </a:r>
                      <a:r>
                        <a:rPr lang="es-ES" sz="1300" b="0" u="none" strike="noStrike" cap="none" noProof="0" dirty="0">
                          <a:solidFill>
                            <a:srgbClr val="262626"/>
                          </a:solidFill>
                          <a:latin typeface="SamsungOne 400" pitchFamily="34" charset="0"/>
                          <a:ea typeface="SamsungOne 400" pitchFamily="34" charset="0"/>
                          <a:cs typeface="Arial"/>
                          <a:sym typeface="Arial"/>
                        </a:rPr>
                        <a:t> pronosticada</a:t>
                      </a:r>
                    </a:p>
                  </a:txBody>
                  <a:tcPr marL="91450" marR="91450" marT="36000" marB="36000" anchor="ctr">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7"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1"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20"/>
        <p:cNvGrpSpPr/>
        <p:nvPr/>
      </p:nvGrpSpPr>
      <p:grpSpPr>
        <a:xfrm>
          <a:off x="0" y="0"/>
          <a:ext cx="0" cy="0"/>
          <a:chOff x="0" y="0"/>
          <a:chExt cx="0" cy="0"/>
        </a:xfrm>
      </p:grpSpPr>
      <p:sp>
        <p:nvSpPr>
          <p:cNvPr id="3724" name="Google Shape;3724;p518"/>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Matriz de confusión del conjunto de datos del iris</a:t>
            </a:r>
            <a:endParaRPr lang="es-ES">
              <a:latin typeface="Samsung Sharp Sans" pitchFamily="2" charset="0"/>
              <a:ea typeface="Samsung Sharp Sans" pitchFamily="2" charset="0"/>
              <a:cs typeface="Samsung Sharp Sans" pitchFamily="2" charset="0"/>
            </a:endParaRPr>
          </a:p>
        </p:txBody>
      </p:sp>
      <p:sp>
        <p:nvSpPr>
          <p:cNvPr id="3725" name="Google Shape;3725;p518"/>
          <p:cNvSpPr/>
          <p:nvPr/>
        </p:nvSpPr>
        <p:spPr>
          <a:xfrm>
            <a:off x="1815849" y="3284984"/>
            <a:ext cx="8672764" cy="545516"/>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a:solidFill>
                  <a:srgbClr val="262626"/>
                </a:solidFill>
                <a:latin typeface="SamsungOne 400" pitchFamily="34" charset="0"/>
                <a:ea typeface="SamsungOne 400" pitchFamily="34" charset="0"/>
              </a:rPr>
              <a:t>Con scikit-learn, es posible calcular fácilmente la matriz de confusión utilizando la función confusion_matrix. Envía los argumentos a la clase real y luego a la clase predicha.</a:t>
            </a:r>
            <a:endParaRPr lang="es-ES">
              <a:latin typeface="SamsungOne 400" pitchFamily="34" charset="0"/>
              <a:ea typeface="SamsungOne 400" pitchFamily="34" charset="0"/>
            </a:endParaRPr>
          </a:p>
        </p:txBody>
      </p:sp>
      <p:sp>
        <p:nvSpPr>
          <p:cNvPr id="3726" name="Google Shape;3726;p518"/>
          <p:cNvSpPr/>
          <p:nvPr/>
        </p:nvSpPr>
        <p:spPr>
          <a:xfrm>
            <a:off x="1811337" y="1773241"/>
            <a:ext cx="8677276" cy="1435341"/>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727" name="Google Shape;3727;p518"/>
          <p:cNvPicPr preferRelativeResize="0"/>
          <p:nvPr/>
        </p:nvPicPr>
        <p:blipFill rotWithShape="1">
          <a:blip r:embed="rId3">
            <a:alphaModFix/>
          </a:blip>
          <a:srcRect l="354" r="22369"/>
          <a:stretch/>
        </p:blipFill>
        <p:spPr>
          <a:xfrm>
            <a:off x="1992313" y="1844826"/>
            <a:ext cx="8496300" cy="1263605"/>
          </a:xfrm>
          <a:prstGeom prst="rect">
            <a:avLst/>
          </a:prstGeom>
          <a:noFill/>
          <a:ln>
            <a:noFill/>
          </a:ln>
        </p:spPr>
      </p:pic>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2" name="Google Shape;342;p11"/>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Flujo de trabajo de aprendizaje automático</a:t>
            </a:r>
            <a:endParaRPr lang="es-ES">
              <a:latin typeface="Samsung Sharp Sans" pitchFamily="2" charset="0"/>
              <a:ea typeface="Samsung Sharp Sans" pitchFamily="2" charset="0"/>
              <a:cs typeface="Samsung Sharp Sans" pitchFamily="2" charset="0"/>
            </a:endParaRPr>
          </a:p>
        </p:txBody>
      </p:sp>
      <p:grpSp>
        <p:nvGrpSpPr>
          <p:cNvPr id="343" name="Google Shape;343;p11"/>
          <p:cNvGrpSpPr/>
          <p:nvPr/>
        </p:nvGrpSpPr>
        <p:grpSpPr>
          <a:xfrm>
            <a:off x="1744918" y="2122292"/>
            <a:ext cx="8484566" cy="3810978"/>
            <a:chOff x="540694" y="1899489"/>
            <a:chExt cx="8484566" cy="3810978"/>
          </a:xfrm>
        </p:grpSpPr>
        <p:sp>
          <p:nvSpPr>
            <p:cNvPr id="344" name="Google Shape;344;p11"/>
            <p:cNvSpPr/>
            <p:nvPr/>
          </p:nvSpPr>
          <p:spPr>
            <a:xfrm>
              <a:off x="4792986" y="1899489"/>
              <a:ext cx="1521055" cy="2613600"/>
            </a:xfrm>
            <a:prstGeom prst="rect">
              <a:avLst/>
            </a:prstGeom>
            <a:noFill/>
            <a:ln w="127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sp>
          <p:nvSpPr>
            <p:cNvPr id="345" name="Google Shape;345;p11"/>
            <p:cNvSpPr txBox="1"/>
            <p:nvPr/>
          </p:nvSpPr>
          <p:spPr>
            <a:xfrm>
              <a:off x="4739778" y="1918456"/>
              <a:ext cx="1636768" cy="430887"/>
            </a:xfrm>
            <a:prstGeom prst="rect">
              <a:avLst/>
            </a:prstGeom>
            <a:noFill/>
            <a:ln>
              <a:noFill/>
            </a:ln>
          </p:spPr>
          <p:txBody>
            <a:bodyPr spcFirstLastPara="1" wrap="square" lIns="0" tIns="0" rIns="0" bIns="0" anchor="ctr" anchorCtr="0">
              <a:spAutoFit/>
            </a:bodyPr>
            <a:lstStyle/>
            <a:p>
              <a:pPr algn="ctr">
                <a:buSzPts val="1400"/>
              </a:pPr>
              <a:r>
                <a:rPr lang="es-ES" b="1">
                  <a:solidFill>
                    <a:srgbClr val="262626"/>
                  </a:solidFill>
                  <a:latin typeface="SamsungOne 400" pitchFamily="34" charset="0"/>
                  <a:ea typeface="SamsungOne 400" pitchFamily="34" charset="0"/>
                </a:rPr>
                <a:t>Aprendizaje automático</a:t>
              </a:r>
            </a:p>
          </p:txBody>
        </p:sp>
        <p:sp>
          <p:nvSpPr>
            <p:cNvPr id="346" name="Google Shape;346;p11"/>
            <p:cNvSpPr/>
            <p:nvPr/>
          </p:nvSpPr>
          <p:spPr>
            <a:xfrm>
              <a:off x="3333158" y="3843317"/>
              <a:ext cx="727453" cy="1217259"/>
            </a:xfrm>
            <a:prstGeom prst="can">
              <a:avLst>
                <a:gd name="adj" fmla="val 25000"/>
              </a:avLst>
            </a:prstGeom>
            <a:solidFill>
              <a:srgbClr val="A5A5A5">
                <a:alpha val="29411"/>
              </a:srgbClr>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sp>
          <p:nvSpPr>
            <p:cNvPr id="347" name="Google Shape;347;p11"/>
            <p:cNvSpPr txBox="1"/>
            <p:nvPr/>
          </p:nvSpPr>
          <p:spPr>
            <a:xfrm>
              <a:off x="3388148" y="4241020"/>
              <a:ext cx="558932" cy="507831"/>
            </a:xfrm>
            <a:prstGeom prst="rect">
              <a:avLst/>
            </a:prstGeom>
            <a:noFill/>
            <a:ln>
              <a:noFill/>
            </a:ln>
          </p:spPr>
          <p:txBody>
            <a:bodyPr spcFirstLastPara="1" wrap="square" lIns="0" tIns="0" rIns="0" bIns="0" anchor="ctr" anchorCtr="0">
              <a:spAutoFit/>
            </a:bodyPr>
            <a:lstStyle/>
            <a:p>
              <a:pPr algn="ctr">
                <a:buSzPts val="1100"/>
              </a:pPr>
              <a:r>
                <a:rPr lang="es-ES" sz="1100" b="1" dirty="0">
                  <a:solidFill>
                    <a:srgbClr val="262626"/>
                  </a:solidFill>
                  <a:latin typeface="SamsungOne 400" pitchFamily="34" charset="0"/>
                  <a:ea typeface="SamsungOne 400" pitchFamily="34" charset="0"/>
                </a:rPr>
                <a:t>Datos sin procesar</a:t>
              </a:r>
            </a:p>
          </p:txBody>
        </p:sp>
        <p:cxnSp>
          <p:nvCxnSpPr>
            <p:cNvPr id="348" name="Google Shape;348;p11"/>
            <p:cNvCxnSpPr>
              <a:stCxn id="346" idx="1"/>
              <a:endCxn id="349" idx="2"/>
            </p:cNvCxnSpPr>
            <p:nvPr/>
          </p:nvCxnSpPr>
          <p:spPr>
            <a:xfrm rot="10800000">
              <a:off x="3696885" y="3270917"/>
              <a:ext cx="0" cy="572400"/>
            </a:xfrm>
            <a:prstGeom prst="straightConnector1">
              <a:avLst/>
            </a:prstGeom>
            <a:noFill/>
            <a:ln w="9525" cap="flat" cmpd="sng">
              <a:solidFill>
                <a:srgbClr val="A5A5A5"/>
              </a:solidFill>
              <a:prstDash val="solid"/>
              <a:miter lim="800000"/>
              <a:headEnd type="none" w="sm" len="sm"/>
              <a:tailEnd type="triangle" w="med" len="med"/>
            </a:ln>
          </p:spPr>
        </p:cxnSp>
        <p:sp>
          <p:nvSpPr>
            <p:cNvPr id="350" name="Google Shape;350;p11"/>
            <p:cNvSpPr/>
            <p:nvPr/>
          </p:nvSpPr>
          <p:spPr>
            <a:xfrm>
              <a:off x="5187235" y="2428171"/>
              <a:ext cx="727453" cy="608629"/>
            </a:xfrm>
            <a:prstGeom prst="can">
              <a:avLst>
                <a:gd name="adj" fmla="val 25000"/>
              </a:avLst>
            </a:prstGeom>
            <a:solidFill>
              <a:srgbClr val="193EB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sp>
          <p:nvSpPr>
            <p:cNvPr id="351" name="Google Shape;351;p11"/>
            <p:cNvSpPr txBox="1"/>
            <p:nvPr/>
          </p:nvSpPr>
          <p:spPr>
            <a:xfrm>
              <a:off x="5251619" y="2700586"/>
              <a:ext cx="577237" cy="169277"/>
            </a:xfrm>
            <a:prstGeom prst="rect">
              <a:avLst/>
            </a:prstGeom>
            <a:noFill/>
            <a:ln>
              <a:noFill/>
            </a:ln>
          </p:spPr>
          <p:txBody>
            <a:bodyPr spcFirstLastPara="1" wrap="square" lIns="0" tIns="0" rIns="0" bIns="0" anchor="ctr" anchorCtr="0">
              <a:spAutoFit/>
            </a:bodyPr>
            <a:lstStyle/>
            <a:p>
              <a:pPr algn="ctr">
                <a:buSzPts val="1100"/>
              </a:pPr>
              <a:r>
                <a:rPr lang="es-ES" sz="1100" b="1" dirty="0">
                  <a:solidFill>
                    <a:schemeClr val="lt1"/>
                  </a:solidFill>
                  <a:latin typeface="SamsungOne 400" pitchFamily="34" charset="0"/>
                  <a:ea typeface="SamsungOne 400" pitchFamily="34" charset="0"/>
                </a:rPr>
                <a:t>Entrenar</a:t>
              </a:r>
            </a:p>
          </p:txBody>
        </p:sp>
        <p:sp>
          <p:nvSpPr>
            <p:cNvPr id="352" name="Google Shape;352;p11"/>
            <p:cNvSpPr/>
            <p:nvPr/>
          </p:nvSpPr>
          <p:spPr>
            <a:xfrm>
              <a:off x="5187235" y="3065915"/>
              <a:ext cx="727453" cy="608629"/>
            </a:xfrm>
            <a:prstGeom prst="can">
              <a:avLst>
                <a:gd name="adj" fmla="val 25000"/>
              </a:avLst>
            </a:prstGeom>
            <a:solidFill>
              <a:srgbClr val="193EB0"/>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sp>
          <p:nvSpPr>
            <p:cNvPr id="353" name="Google Shape;353;p11"/>
            <p:cNvSpPr txBox="1"/>
            <p:nvPr/>
          </p:nvSpPr>
          <p:spPr>
            <a:xfrm>
              <a:off x="5287268" y="3349933"/>
              <a:ext cx="527387" cy="169277"/>
            </a:xfrm>
            <a:prstGeom prst="rect">
              <a:avLst/>
            </a:prstGeom>
            <a:noFill/>
            <a:ln>
              <a:noFill/>
            </a:ln>
          </p:spPr>
          <p:txBody>
            <a:bodyPr spcFirstLastPara="1" wrap="square" lIns="0" tIns="0" rIns="0" bIns="0" anchor="ctr" anchorCtr="0">
              <a:spAutoFit/>
            </a:bodyPr>
            <a:lstStyle/>
            <a:p>
              <a:pPr algn="ctr">
                <a:buSzPts val="1100"/>
              </a:pPr>
              <a:r>
                <a:rPr lang="es-ES" sz="1100" b="1">
                  <a:solidFill>
                    <a:schemeClr val="lt1"/>
                  </a:solidFill>
                  <a:latin typeface="SamsungOne 400" pitchFamily="34" charset="0"/>
                  <a:ea typeface="SamsungOne 400" pitchFamily="34" charset="0"/>
                </a:rPr>
                <a:t>Validar</a:t>
              </a:r>
            </a:p>
          </p:txBody>
        </p:sp>
        <p:sp>
          <p:nvSpPr>
            <p:cNvPr id="354" name="Google Shape;354;p11"/>
            <p:cNvSpPr/>
            <p:nvPr/>
          </p:nvSpPr>
          <p:spPr>
            <a:xfrm>
              <a:off x="5183311" y="3810788"/>
              <a:ext cx="727453" cy="608629"/>
            </a:xfrm>
            <a:prstGeom prst="can">
              <a:avLst>
                <a:gd name="adj" fmla="val 25000"/>
              </a:avLst>
            </a:prstGeom>
            <a:solidFill>
              <a:srgbClr val="A5A5A5">
                <a:alpha val="29411"/>
              </a:srgbClr>
            </a:solidFill>
            <a:ln>
              <a:noFill/>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sp>
          <p:nvSpPr>
            <p:cNvPr id="355" name="Google Shape;355;p11"/>
            <p:cNvSpPr txBox="1"/>
            <p:nvPr/>
          </p:nvSpPr>
          <p:spPr>
            <a:xfrm>
              <a:off x="5183364" y="4094797"/>
              <a:ext cx="727500" cy="169200"/>
            </a:xfrm>
            <a:prstGeom prst="rect">
              <a:avLst/>
            </a:prstGeom>
            <a:noFill/>
            <a:ln>
              <a:noFill/>
            </a:ln>
          </p:spPr>
          <p:txBody>
            <a:bodyPr spcFirstLastPara="1" wrap="square" lIns="0" tIns="0" rIns="0" bIns="0" anchor="ctr" anchorCtr="0">
              <a:spAutoFit/>
            </a:bodyPr>
            <a:lstStyle/>
            <a:p>
              <a:pPr algn="ctr">
                <a:buSzPts val="1100"/>
              </a:pPr>
              <a:r>
                <a:rPr lang="es-ES" sz="1100" b="1">
                  <a:solidFill>
                    <a:srgbClr val="262626"/>
                  </a:solidFill>
                  <a:latin typeface="SamsungOne 400" pitchFamily="34" charset="0"/>
                  <a:ea typeface="SamsungOne 400" pitchFamily="34" charset="0"/>
                </a:rPr>
                <a:t>Prueba</a:t>
              </a:r>
            </a:p>
          </p:txBody>
        </p:sp>
        <p:sp>
          <p:nvSpPr>
            <p:cNvPr id="356" name="Google Shape;356;p11"/>
            <p:cNvSpPr/>
            <p:nvPr/>
          </p:nvSpPr>
          <p:spPr>
            <a:xfrm>
              <a:off x="5052043" y="2361468"/>
              <a:ext cx="997836" cy="1368000"/>
            </a:xfrm>
            <a:prstGeom prst="rect">
              <a:avLst/>
            </a:prstGeom>
            <a:noFill/>
            <a:ln w="25400" cap="flat" cmpd="sng">
              <a:solidFill>
                <a:srgbClr val="FF0000"/>
              </a:solidFill>
              <a:prstDash val="dot"/>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cxnSp>
          <p:nvCxnSpPr>
            <p:cNvPr id="357" name="Google Shape;357;p11"/>
            <p:cNvCxnSpPr/>
            <p:nvPr/>
          </p:nvCxnSpPr>
          <p:spPr>
            <a:xfrm rot="10800000">
              <a:off x="6068038" y="3073074"/>
              <a:ext cx="878598" cy="0"/>
            </a:xfrm>
            <a:prstGeom prst="straightConnector1">
              <a:avLst/>
            </a:prstGeom>
            <a:noFill/>
            <a:ln w="25400" cap="flat" cmpd="sng">
              <a:solidFill>
                <a:srgbClr val="FF0000"/>
              </a:solidFill>
              <a:prstDash val="dot"/>
              <a:miter lim="800000"/>
              <a:headEnd type="none" w="sm" len="sm"/>
              <a:tailEnd type="triangle" w="med" len="med"/>
            </a:ln>
          </p:spPr>
        </p:cxnSp>
        <p:sp>
          <p:nvSpPr>
            <p:cNvPr id="358" name="Google Shape;358;p11"/>
            <p:cNvSpPr txBox="1"/>
            <p:nvPr/>
          </p:nvSpPr>
          <p:spPr>
            <a:xfrm>
              <a:off x="7095750" y="2060848"/>
              <a:ext cx="1730678" cy="461665"/>
            </a:xfrm>
            <a:prstGeom prst="rect">
              <a:avLst/>
            </a:prstGeom>
            <a:solidFill>
              <a:srgbClr val="B4BBBD"/>
            </a:solidFill>
            <a:ln>
              <a:noFill/>
            </a:ln>
          </p:spPr>
          <p:txBody>
            <a:bodyPr spcFirstLastPara="1" wrap="square" lIns="91425" tIns="45700" rIns="91425" bIns="45700" anchor="ctr" anchorCtr="0">
              <a:noAutofit/>
            </a:bodyPr>
            <a:lstStyle/>
            <a:p>
              <a:pPr algn="ctr">
                <a:buSzPts val="1300"/>
              </a:pPr>
              <a:r>
                <a:rPr lang="es-ES" sz="1300" dirty="0">
                  <a:solidFill>
                    <a:schemeClr val="dk1"/>
                  </a:solidFill>
                  <a:latin typeface="SamsungOne 400" pitchFamily="34" charset="0"/>
                  <a:ea typeface="SamsungOne 400" pitchFamily="34" charset="0"/>
                </a:rPr>
                <a:t>Ingeniería de atributos</a:t>
              </a:r>
            </a:p>
          </p:txBody>
        </p:sp>
        <p:sp>
          <p:nvSpPr>
            <p:cNvPr id="359" name="Google Shape;359;p11"/>
            <p:cNvSpPr txBox="1"/>
            <p:nvPr/>
          </p:nvSpPr>
          <p:spPr>
            <a:xfrm>
              <a:off x="7095750" y="2815775"/>
              <a:ext cx="1730678" cy="461665"/>
            </a:xfrm>
            <a:prstGeom prst="rect">
              <a:avLst/>
            </a:prstGeom>
            <a:solidFill>
              <a:srgbClr val="B4BBBD"/>
            </a:solidFill>
            <a:ln>
              <a:noFill/>
            </a:ln>
          </p:spPr>
          <p:txBody>
            <a:bodyPr spcFirstLastPara="1" wrap="square" lIns="91425" tIns="45700" rIns="91425" bIns="45700" anchor="ctr" anchorCtr="0">
              <a:noAutofit/>
            </a:bodyPr>
            <a:lstStyle/>
            <a:p>
              <a:pPr algn="ctr">
                <a:buSzPts val="1300"/>
              </a:pPr>
              <a:r>
                <a:rPr lang="es-ES" sz="1300">
                  <a:solidFill>
                    <a:schemeClr val="dk1"/>
                  </a:solidFill>
                  <a:latin typeface="SamsungOne 400" pitchFamily="34" charset="0"/>
                  <a:ea typeface="SamsungOne 400" pitchFamily="34" charset="0"/>
                </a:rPr>
                <a:t>Modelización y optimización</a:t>
              </a:r>
            </a:p>
          </p:txBody>
        </p:sp>
        <p:sp>
          <p:nvSpPr>
            <p:cNvPr id="360" name="Google Shape;360;p11"/>
            <p:cNvSpPr txBox="1"/>
            <p:nvPr/>
          </p:nvSpPr>
          <p:spPr>
            <a:xfrm>
              <a:off x="7095750" y="3874972"/>
              <a:ext cx="1730678" cy="461665"/>
            </a:xfrm>
            <a:prstGeom prst="rect">
              <a:avLst/>
            </a:prstGeom>
            <a:solidFill>
              <a:srgbClr val="B4BBBD"/>
            </a:solidFill>
            <a:ln>
              <a:noFill/>
            </a:ln>
          </p:spPr>
          <p:txBody>
            <a:bodyPr spcFirstLastPara="1" wrap="square" lIns="91425" tIns="45700" rIns="91425" bIns="45700" anchor="ctr" anchorCtr="0">
              <a:noAutofit/>
            </a:bodyPr>
            <a:lstStyle/>
            <a:p>
              <a:pPr algn="ctr">
                <a:buSzPts val="1300"/>
              </a:pPr>
              <a:r>
                <a:rPr lang="es-ES" sz="1300">
                  <a:solidFill>
                    <a:schemeClr val="dk1"/>
                  </a:solidFill>
                  <a:latin typeface="SamsungOne 400" pitchFamily="34" charset="0"/>
                  <a:ea typeface="SamsungOne 400" pitchFamily="34" charset="0"/>
                </a:rPr>
                <a:t>Métricas de rendimiento</a:t>
              </a:r>
            </a:p>
          </p:txBody>
        </p:sp>
        <p:sp>
          <p:nvSpPr>
            <p:cNvPr id="361" name="Google Shape;361;p11"/>
            <p:cNvSpPr/>
            <p:nvPr/>
          </p:nvSpPr>
          <p:spPr>
            <a:xfrm>
              <a:off x="6946636" y="1899489"/>
              <a:ext cx="2000495" cy="2613600"/>
            </a:xfrm>
            <a:prstGeom prst="rect">
              <a:avLst/>
            </a:prstGeom>
            <a:noFill/>
            <a:ln w="25400" cap="flat" cmpd="sng">
              <a:solidFill>
                <a:srgbClr val="FF0000"/>
              </a:solidFill>
              <a:prstDash val="dot"/>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700">
                <a:solidFill>
                  <a:schemeClr val="lt1"/>
                </a:solidFill>
                <a:latin typeface="SamsungOne 400" pitchFamily="34" charset="0"/>
                <a:ea typeface="SamsungOne 400" pitchFamily="34" charset="0"/>
              </a:endParaRPr>
            </a:p>
          </p:txBody>
        </p:sp>
        <p:sp>
          <p:nvSpPr>
            <p:cNvPr id="362" name="Google Shape;362;p11"/>
            <p:cNvSpPr txBox="1"/>
            <p:nvPr/>
          </p:nvSpPr>
          <p:spPr>
            <a:xfrm>
              <a:off x="853213" y="2838863"/>
              <a:ext cx="1630228" cy="432000"/>
            </a:xfrm>
            <a:prstGeom prst="rect">
              <a:avLst/>
            </a:prstGeom>
            <a:solidFill>
              <a:srgbClr val="F2F2F2"/>
            </a:solidFill>
            <a:ln w="9525" cap="flat" cmpd="sng">
              <a:solidFill>
                <a:srgbClr val="193EB0"/>
              </a:solidFill>
              <a:prstDash val="solid"/>
              <a:round/>
              <a:headEnd type="none" w="sm" len="sm"/>
              <a:tailEnd type="none" w="sm" len="sm"/>
            </a:ln>
          </p:spPr>
          <p:txBody>
            <a:bodyPr spcFirstLastPara="1" wrap="square" lIns="91425" tIns="45700" rIns="91425" bIns="45700" anchor="ctr" anchorCtr="0">
              <a:noAutofit/>
            </a:bodyPr>
            <a:lstStyle/>
            <a:p>
              <a:pPr algn="ctr">
                <a:buSzPts val="1300"/>
              </a:pPr>
              <a:r>
                <a:rPr lang="es-ES" sz="1300" b="1">
                  <a:solidFill>
                    <a:srgbClr val="1429A0"/>
                  </a:solidFill>
                  <a:latin typeface="SamsungOne 400" pitchFamily="34" charset="0"/>
                  <a:ea typeface="SamsungOne 400" pitchFamily="34" charset="0"/>
                </a:rPr>
                <a:t>Definición del problema</a:t>
              </a:r>
            </a:p>
          </p:txBody>
        </p:sp>
        <p:sp>
          <p:nvSpPr>
            <p:cNvPr id="349" name="Google Shape;349;p11"/>
            <p:cNvSpPr txBox="1"/>
            <p:nvPr/>
          </p:nvSpPr>
          <p:spPr>
            <a:xfrm>
              <a:off x="2969351" y="2838863"/>
              <a:ext cx="1455067" cy="432000"/>
            </a:xfrm>
            <a:prstGeom prst="rect">
              <a:avLst/>
            </a:prstGeom>
            <a:solidFill>
              <a:srgbClr val="F2F2F2"/>
            </a:solidFill>
            <a:ln w="9525" cap="flat" cmpd="sng">
              <a:solidFill>
                <a:srgbClr val="193EB0"/>
              </a:solidFill>
              <a:prstDash val="solid"/>
              <a:round/>
              <a:headEnd type="none" w="sm" len="sm"/>
              <a:tailEnd type="none" w="sm" len="sm"/>
            </a:ln>
          </p:spPr>
          <p:txBody>
            <a:bodyPr spcFirstLastPara="1" wrap="square" lIns="91425" tIns="45700" rIns="91425" bIns="45700" anchor="ctr" anchorCtr="0">
              <a:noAutofit/>
            </a:bodyPr>
            <a:lstStyle/>
            <a:p>
              <a:pPr algn="ctr">
                <a:buSzPts val="1300"/>
              </a:pPr>
              <a:r>
                <a:rPr lang="es-ES" sz="1300" b="1">
                  <a:solidFill>
                    <a:srgbClr val="1429A0"/>
                  </a:solidFill>
                  <a:latin typeface="SamsungOne 400" pitchFamily="34" charset="0"/>
                  <a:ea typeface="SamsungOne 400" pitchFamily="34" charset="0"/>
                </a:rPr>
                <a:t>Preparación de datos</a:t>
              </a:r>
            </a:p>
          </p:txBody>
        </p:sp>
        <p:cxnSp>
          <p:nvCxnSpPr>
            <p:cNvPr id="363" name="Google Shape;363;p11"/>
            <p:cNvCxnSpPr>
              <a:stCxn id="362" idx="3"/>
              <a:endCxn id="349" idx="1"/>
            </p:cNvCxnSpPr>
            <p:nvPr/>
          </p:nvCxnSpPr>
          <p:spPr>
            <a:xfrm>
              <a:off x="2483441" y="3054863"/>
              <a:ext cx="486000" cy="0"/>
            </a:xfrm>
            <a:prstGeom prst="straightConnector1">
              <a:avLst/>
            </a:prstGeom>
            <a:noFill/>
            <a:ln w="9525" cap="flat" cmpd="sng">
              <a:solidFill>
                <a:srgbClr val="A5A5A5"/>
              </a:solidFill>
              <a:prstDash val="solid"/>
              <a:miter lim="800000"/>
              <a:headEnd type="none" w="sm" len="sm"/>
              <a:tailEnd type="triangle" w="med" len="med"/>
            </a:ln>
          </p:spPr>
        </p:cxnSp>
        <p:cxnSp>
          <p:nvCxnSpPr>
            <p:cNvPr id="364" name="Google Shape;364;p11"/>
            <p:cNvCxnSpPr>
              <a:stCxn id="349" idx="3"/>
            </p:cNvCxnSpPr>
            <p:nvPr/>
          </p:nvCxnSpPr>
          <p:spPr>
            <a:xfrm>
              <a:off x="4424418" y="3054863"/>
              <a:ext cx="368700" cy="0"/>
            </a:xfrm>
            <a:prstGeom prst="straightConnector1">
              <a:avLst/>
            </a:prstGeom>
            <a:noFill/>
            <a:ln w="9525" cap="flat" cmpd="sng">
              <a:solidFill>
                <a:srgbClr val="A5A5A5"/>
              </a:solidFill>
              <a:prstDash val="solid"/>
              <a:miter lim="800000"/>
              <a:headEnd type="none" w="sm" len="sm"/>
              <a:tailEnd type="triangle" w="med" len="med"/>
            </a:ln>
          </p:spPr>
        </p:cxnSp>
        <p:cxnSp>
          <p:nvCxnSpPr>
            <p:cNvPr id="365" name="Google Shape;365;p11"/>
            <p:cNvCxnSpPr>
              <a:stCxn id="358" idx="2"/>
              <a:endCxn id="359" idx="0"/>
            </p:cNvCxnSpPr>
            <p:nvPr/>
          </p:nvCxnSpPr>
          <p:spPr>
            <a:xfrm>
              <a:off x="7961089" y="2522513"/>
              <a:ext cx="0" cy="293400"/>
            </a:xfrm>
            <a:prstGeom prst="straightConnector1">
              <a:avLst/>
            </a:prstGeom>
            <a:noFill/>
            <a:ln w="9525" cap="flat" cmpd="sng">
              <a:solidFill>
                <a:srgbClr val="A5A5A5"/>
              </a:solidFill>
              <a:prstDash val="solid"/>
              <a:miter lim="800000"/>
              <a:headEnd type="triangle" w="med" len="med"/>
              <a:tailEnd type="triangle" w="med" len="med"/>
            </a:ln>
          </p:spPr>
        </p:cxnSp>
        <p:cxnSp>
          <p:nvCxnSpPr>
            <p:cNvPr id="366" name="Google Shape;366;p11"/>
            <p:cNvCxnSpPr/>
            <p:nvPr/>
          </p:nvCxnSpPr>
          <p:spPr>
            <a:xfrm flipH="1">
              <a:off x="7958743" y="3581710"/>
              <a:ext cx="1" cy="293262"/>
            </a:xfrm>
            <a:prstGeom prst="straightConnector1">
              <a:avLst/>
            </a:prstGeom>
            <a:noFill/>
            <a:ln w="9525" cap="flat" cmpd="sng">
              <a:solidFill>
                <a:srgbClr val="A5A5A5"/>
              </a:solidFill>
              <a:prstDash val="solid"/>
              <a:miter lim="800000"/>
              <a:headEnd type="triangle" w="med" len="med"/>
              <a:tailEnd type="triangle" w="med" len="med"/>
            </a:ln>
          </p:spPr>
        </p:cxnSp>
        <p:sp>
          <p:nvSpPr>
            <p:cNvPr id="367" name="Google Shape;367;p11"/>
            <p:cNvSpPr/>
            <p:nvPr/>
          </p:nvSpPr>
          <p:spPr>
            <a:xfrm>
              <a:off x="540694" y="2278294"/>
              <a:ext cx="2369238" cy="492443"/>
            </a:xfrm>
            <a:prstGeom prst="rect">
              <a:avLst/>
            </a:prstGeom>
            <a:noFill/>
            <a:ln>
              <a:noFill/>
            </a:ln>
          </p:spPr>
          <p:txBody>
            <a:bodyPr spcFirstLastPara="1" wrap="square" lIns="91425" tIns="45700" rIns="91425" bIns="45700" anchor="t" anchorCtr="0">
              <a:spAutoFit/>
            </a:bodyPr>
            <a:lstStyle/>
            <a:p>
              <a:pPr algn="ctr">
                <a:buSzPts val="1300"/>
              </a:pPr>
              <a:r>
                <a:rPr lang="es-ES" sz="1300">
                  <a:solidFill>
                    <a:schemeClr val="dk1"/>
                  </a:solidFill>
                  <a:latin typeface="SamsungOne 400" pitchFamily="34" charset="0"/>
                  <a:ea typeface="SamsungOne 400" pitchFamily="34" charset="0"/>
                </a:rPr>
                <a:t>Comprender el negocio y</a:t>
              </a:r>
              <a:endParaRPr lang="es-ES">
                <a:latin typeface="SamsungOne 400" pitchFamily="34" charset="0"/>
                <a:ea typeface="SamsungOne 400" pitchFamily="34" charset="0"/>
              </a:endParaRPr>
            </a:p>
            <a:p>
              <a:pPr algn="ctr">
                <a:buSzPts val="1300"/>
              </a:pPr>
              <a:r>
                <a:rPr lang="es-ES" sz="1300">
                  <a:solidFill>
                    <a:schemeClr val="dk1"/>
                  </a:solidFill>
                  <a:latin typeface="SamsungOne 400" pitchFamily="34" charset="0"/>
                  <a:ea typeface="SamsungOne 400" pitchFamily="34" charset="0"/>
                </a:rPr>
                <a:t>definición del problema </a:t>
              </a:r>
              <a:endParaRPr lang="es-ES">
                <a:latin typeface="SamsungOne 400" pitchFamily="34" charset="0"/>
                <a:ea typeface="SamsungOne 400" pitchFamily="34" charset="0"/>
              </a:endParaRPr>
            </a:p>
          </p:txBody>
        </p:sp>
        <p:sp>
          <p:nvSpPr>
            <p:cNvPr id="368" name="Google Shape;368;p11"/>
            <p:cNvSpPr/>
            <p:nvPr/>
          </p:nvSpPr>
          <p:spPr>
            <a:xfrm>
              <a:off x="3111364" y="5012495"/>
              <a:ext cx="1197571" cy="492402"/>
            </a:xfrm>
            <a:prstGeom prst="rect">
              <a:avLst/>
            </a:prstGeom>
            <a:noFill/>
            <a:ln>
              <a:noFill/>
            </a:ln>
          </p:spPr>
          <p:txBody>
            <a:bodyPr spcFirstLastPara="1" wrap="square" lIns="91425" tIns="45700" rIns="91425" bIns="45700" anchor="t" anchorCtr="0">
              <a:spAutoFit/>
            </a:bodyPr>
            <a:lstStyle/>
            <a:p>
              <a:pPr algn="ctr">
                <a:buSzPts val="1300"/>
              </a:pPr>
              <a:r>
                <a:rPr lang="es-ES" sz="1300" dirty="0">
                  <a:solidFill>
                    <a:schemeClr val="dk1"/>
                  </a:solidFill>
                  <a:latin typeface="SamsungOne 400" pitchFamily="34" charset="0"/>
                  <a:ea typeface="SamsungOne 400" pitchFamily="34" charset="0"/>
                </a:rPr>
                <a:t>Recolección de datos</a:t>
              </a:r>
            </a:p>
          </p:txBody>
        </p:sp>
        <p:sp>
          <p:nvSpPr>
            <p:cNvPr id="369" name="Google Shape;369;p11"/>
            <p:cNvSpPr/>
            <p:nvPr/>
          </p:nvSpPr>
          <p:spPr>
            <a:xfrm>
              <a:off x="2802264" y="2060847"/>
              <a:ext cx="1730700" cy="692457"/>
            </a:xfrm>
            <a:prstGeom prst="rect">
              <a:avLst/>
            </a:prstGeom>
            <a:noFill/>
            <a:ln>
              <a:noFill/>
            </a:ln>
          </p:spPr>
          <p:txBody>
            <a:bodyPr spcFirstLastPara="1" wrap="square" lIns="91425" tIns="45700" rIns="91425" bIns="45700" anchor="t" anchorCtr="0">
              <a:spAutoFit/>
            </a:bodyPr>
            <a:lstStyle/>
            <a:p>
              <a:pPr algn="ctr">
                <a:buSzPts val="1300"/>
              </a:pPr>
              <a:r>
                <a:rPr lang="es-ES" sz="1300" dirty="0">
                  <a:solidFill>
                    <a:schemeClr val="dk1"/>
                  </a:solidFill>
                  <a:latin typeface="SamsungOne 400" pitchFamily="34" charset="0"/>
                  <a:ea typeface="SamsungOne 400" pitchFamily="34" charset="0"/>
                </a:rPr>
                <a:t>Procesamiento previo y</a:t>
              </a:r>
              <a:br>
                <a:rPr lang="es-ES" sz="1300" dirty="0">
                  <a:solidFill>
                    <a:schemeClr val="dk1"/>
                  </a:solidFill>
                  <a:latin typeface="SamsungOne 400" pitchFamily="34" charset="0"/>
                  <a:ea typeface="SamsungOne 400" pitchFamily="34" charset="0"/>
                </a:rPr>
              </a:br>
              <a:r>
                <a:rPr lang="es-ES" sz="1300" dirty="0">
                  <a:solidFill>
                    <a:schemeClr val="dk1"/>
                  </a:solidFill>
                  <a:latin typeface="SamsungOne 400" pitchFamily="34" charset="0"/>
                  <a:ea typeface="SamsungOne 400" pitchFamily="34" charset="0"/>
                </a:rPr>
                <a:t>búsqueda de datos</a:t>
              </a:r>
            </a:p>
          </p:txBody>
        </p:sp>
        <p:sp>
          <p:nvSpPr>
            <p:cNvPr id="370" name="Google Shape;370;p11"/>
            <p:cNvSpPr/>
            <p:nvPr/>
          </p:nvSpPr>
          <p:spPr>
            <a:xfrm>
              <a:off x="7129775" y="3228511"/>
              <a:ext cx="1662600" cy="400069"/>
            </a:xfrm>
            <a:prstGeom prst="rect">
              <a:avLst/>
            </a:prstGeom>
            <a:noFill/>
            <a:ln>
              <a:noFill/>
            </a:ln>
          </p:spPr>
          <p:txBody>
            <a:bodyPr spcFirstLastPara="1" wrap="square" lIns="91425" tIns="45700" rIns="91425" bIns="45700" anchor="t" anchorCtr="0">
              <a:spAutoFit/>
            </a:bodyPr>
            <a:lstStyle/>
            <a:p>
              <a:pPr algn="ctr">
                <a:buSzPts val="1200"/>
              </a:pPr>
              <a:r>
                <a:rPr lang="es-ES" sz="1000">
                  <a:solidFill>
                    <a:schemeClr val="dk1"/>
                  </a:solidFill>
                  <a:latin typeface="SamsungOne 400" pitchFamily="34" charset="0"/>
                  <a:ea typeface="SamsungOne 400" pitchFamily="34" charset="0"/>
                </a:rPr>
                <a:t>Entrenamiento del modelo para los datos </a:t>
              </a:r>
              <a:endParaRPr lang="es-ES" sz="1200">
                <a:latin typeface="SamsungOne 400" pitchFamily="34" charset="0"/>
                <a:ea typeface="SamsungOne 400" pitchFamily="34" charset="0"/>
              </a:endParaRPr>
            </a:p>
          </p:txBody>
        </p:sp>
        <p:sp>
          <p:nvSpPr>
            <p:cNvPr id="371" name="Google Shape;371;p11"/>
            <p:cNvSpPr/>
            <p:nvPr/>
          </p:nvSpPr>
          <p:spPr>
            <a:xfrm>
              <a:off x="6868516" y="4545269"/>
              <a:ext cx="2156744" cy="461624"/>
            </a:xfrm>
            <a:prstGeom prst="rect">
              <a:avLst/>
            </a:prstGeom>
            <a:noFill/>
            <a:ln>
              <a:noFill/>
            </a:ln>
          </p:spPr>
          <p:txBody>
            <a:bodyPr spcFirstLastPara="1" wrap="square" lIns="91425" tIns="45700" rIns="91425" bIns="45700" anchor="t" anchorCtr="0">
              <a:spAutoFit/>
            </a:bodyPr>
            <a:lstStyle/>
            <a:p>
              <a:pPr algn="ctr">
                <a:buSzPts val="1200"/>
              </a:pPr>
              <a:r>
                <a:rPr lang="es-ES" sz="1200">
                  <a:solidFill>
                    <a:schemeClr val="dk1"/>
                  </a:solidFill>
                  <a:latin typeface="SamsungOne 400" pitchFamily="34" charset="0"/>
                  <a:ea typeface="SamsungOne 400" pitchFamily="34" charset="0"/>
                </a:rPr>
                <a:t>Evaluación del rendimiento del modelo </a:t>
              </a:r>
              <a:endParaRPr lang="es-ES">
                <a:latin typeface="SamsungOne 400" pitchFamily="34" charset="0"/>
                <a:ea typeface="SamsungOne 400" pitchFamily="34" charset="0"/>
              </a:endParaRPr>
            </a:p>
          </p:txBody>
        </p:sp>
        <p:sp>
          <p:nvSpPr>
            <p:cNvPr id="372" name="Google Shape;372;p11"/>
            <p:cNvSpPr/>
            <p:nvPr/>
          </p:nvSpPr>
          <p:spPr>
            <a:xfrm>
              <a:off x="4286339" y="5018010"/>
              <a:ext cx="2534400" cy="692457"/>
            </a:xfrm>
            <a:prstGeom prst="rect">
              <a:avLst/>
            </a:prstGeom>
            <a:noFill/>
            <a:ln>
              <a:noFill/>
            </a:ln>
          </p:spPr>
          <p:txBody>
            <a:bodyPr spcFirstLastPara="1" wrap="square" lIns="91425" tIns="45700" rIns="91425" bIns="45700" anchor="t" anchorCtr="0">
              <a:spAutoFit/>
            </a:bodyPr>
            <a:lstStyle/>
            <a:p>
              <a:pPr algn="ctr">
                <a:buSzPts val="1300"/>
              </a:pPr>
              <a:r>
                <a:rPr lang="es-ES" sz="1300">
                  <a:solidFill>
                    <a:schemeClr val="dk1"/>
                  </a:solidFill>
                  <a:latin typeface="SamsungOne 400" pitchFamily="34" charset="0"/>
                  <a:ea typeface="SamsungOne 400" pitchFamily="34" charset="0"/>
                </a:rPr>
                <a:t>Mejora del rendimiento del modelo y</a:t>
              </a:r>
              <a:endParaRPr lang="es-ES">
                <a:latin typeface="SamsungOne 400" pitchFamily="34" charset="0"/>
                <a:ea typeface="SamsungOne 400" pitchFamily="34" charset="0"/>
              </a:endParaRPr>
            </a:p>
            <a:p>
              <a:pPr algn="ctr">
                <a:buSzPts val="1300"/>
              </a:pPr>
              <a:r>
                <a:rPr lang="es-ES" sz="1300">
                  <a:solidFill>
                    <a:schemeClr val="dk1"/>
                  </a:solidFill>
                  <a:latin typeface="SamsungOne 400" pitchFamily="34" charset="0"/>
                  <a:ea typeface="SamsungOne 400" pitchFamily="34" charset="0"/>
                </a:rPr>
                <a:t>aplicación a la vida real</a:t>
              </a:r>
            </a:p>
          </p:txBody>
        </p:sp>
        <p:cxnSp>
          <p:nvCxnSpPr>
            <p:cNvPr id="373" name="Google Shape;373;p11"/>
            <p:cNvCxnSpPr/>
            <p:nvPr/>
          </p:nvCxnSpPr>
          <p:spPr>
            <a:xfrm>
              <a:off x="5559104" y="4513089"/>
              <a:ext cx="1" cy="504921"/>
            </a:xfrm>
            <a:prstGeom prst="straightConnector1">
              <a:avLst/>
            </a:prstGeom>
            <a:noFill/>
            <a:ln w="9525" cap="flat" cmpd="sng">
              <a:solidFill>
                <a:srgbClr val="1429A0"/>
              </a:solidFill>
              <a:prstDash val="solid"/>
              <a:miter lim="800000"/>
              <a:headEnd type="none" w="sm" len="sm"/>
              <a:tailEnd type="triangle" w="med" len="med"/>
            </a:ln>
          </p:spPr>
        </p:cxnSp>
      </p:grpSp>
      <p:sp>
        <p:nvSpPr>
          <p:cNvPr id="36"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05</a:t>
            </a:r>
          </a:p>
        </p:txBody>
      </p:sp>
      <p:sp>
        <p:nvSpPr>
          <p:cNvPr id="39" name="Google Shape;195;p5"/>
          <p:cNvSpPr/>
          <p:nvPr/>
        </p:nvSpPr>
        <p:spPr>
          <a:xfrm>
            <a:off x="3891611" y="292983"/>
            <a:ext cx="4482939" cy="553998"/>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1.1. ¿Qué es el aprendizaje automático?</a:t>
            </a:r>
          </a:p>
          <a:p>
            <a:pPr>
              <a:buSzPts val="1800"/>
            </a:pP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32"/>
        <p:cNvGrpSpPr/>
        <p:nvPr/>
      </p:nvGrpSpPr>
      <p:grpSpPr>
        <a:xfrm>
          <a:off x="0" y="0"/>
          <a:ext cx="0" cy="0"/>
          <a:chOff x="0" y="0"/>
          <a:chExt cx="0" cy="0"/>
        </a:xfrm>
      </p:grpSpPr>
      <p:sp>
        <p:nvSpPr>
          <p:cNvPr id="3736" name="Google Shape;3736;p519"/>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Matriz de confusión del conjunto de datos del iris</a:t>
            </a:r>
            <a:endParaRPr lang="es-ES">
              <a:latin typeface="Samsung Sharp Sans" pitchFamily="2" charset="0"/>
              <a:ea typeface="Samsung Sharp Sans" pitchFamily="2" charset="0"/>
              <a:cs typeface="Samsung Sharp Sans" pitchFamily="2" charset="0"/>
            </a:endParaRPr>
          </a:p>
        </p:txBody>
      </p:sp>
      <p:grpSp>
        <p:nvGrpSpPr>
          <p:cNvPr id="3737" name="Google Shape;3737;p519"/>
          <p:cNvGrpSpPr/>
          <p:nvPr/>
        </p:nvGrpSpPr>
        <p:grpSpPr>
          <a:xfrm>
            <a:off x="1811337" y="1773241"/>
            <a:ext cx="8677276" cy="4697792"/>
            <a:chOff x="666749" y="1773240"/>
            <a:chExt cx="8677276" cy="4697792"/>
          </a:xfrm>
        </p:grpSpPr>
        <p:sp>
          <p:nvSpPr>
            <p:cNvPr id="3738" name="Google Shape;3738;p519"/>
            <p:cNvSpPr/>
            <p:nvPr/>
          </p:nvSpPr>
          <p:spPr>
            <a:xfrm>
              <a:off x="666749" y="1773240"/>
              <a:ext cx="8677276" cy="4535485"/>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739" name="Google Shape;3739;p519"/>
            <p:cNvPicPr preferRelativeResize="0"/>
            <p:nvPr/>
          </p:nvPicPr>
          <p:blipFill rotWithShape="1">
            <a:blip r:embed="rId3">
              <a:alphaModFix/>
            </a:blip>
            <a:srcRect l="272" r="15362" b="83705"/>
            <a:stretch/>
          </p:blipFill>
          <p:spPr>
            <a:xfrm>
              <a:off x="847724" y="1844825"/>
              <a:ext cx="8496301" cy="720080"/>
            </a:xfrm>
            <a:prstGeom prst="rect">
              <a:avLst/>
            </a:prstGeom>
            <a:noFill/>
            <a:ln>
              <a:noFill/>
            </a:ln>
          </p:spPr>
        </p:pic>
        <p:sp>
          <p:nvSpPr>
            <p:cNvPr id="3740" name="Google Shape;3740;p519"/>
            <p:cNvSpPr txBox="1"/>
            <p:nvPr/>
          </p:nvSpPr>
          <p:spPr>
            <a:xfrm>
              <a:off x="3187230" y="2621074"/>
              <a:ext cx="17643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Matriz de confusión</a:t>
              </a:r>
            </a:p>
          </p:txBody>
        </p:sp>
        <p:sp>
          <p:nvSpPr>
            <p:cNvPr id="3741" name="Google Shape;3741;p519"/>
            <p:cNvSpPr txBox="1"/>
            <p:nvPr/>
          </p:nvSpPr>
          <p:spPr>
            <a:xfrm>
              <a:off x="3250540" y="5917034"/>
              <a:ext cx="1027524" cy="553998"/>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dirty="0" err="1">
                  <a:solidFill>
                    <a:schemeClr val="dk1"/>
                  </a:solidFill>
                  <a:latin typeface="SamsungOne 400" pitchFamily="34" charset="0"/>
                  <a:ea typeface="SamsungOne 400" pitchFamily="34" charset="0"/>
                </a:rPr>
                <a:t>versicolor</a:t>
              </a:r>
              <a:r>
                <a:rPr lang="es-ES" sz="1200" dirty="0">
                  <a:solidFill>
                    <a:schemeClr val="dk1"/>
                  </a:solidFill>
                  <a:latin typeface="SamsungOne 400" pitchFamily="34" charset="0"/>
                  <a:ea typeface="SamsungOne 400" pitchFamily="34" charset="0"/>
                </a:rPr>
                <a:t> </a:t>
              </a:r>
              <a:br>
                <a:rPr lang="es-ES" sz="1200" dirty="0">
                  <a:solidFill>
                    <a:schemeClr val="dk1"/>
                  </a:solidFill>
                  <a:latin typeface="SamsungOne 400" pitchFamily="34" charset="0"/>
                  <a:ea typeface="SamsungOne 400" pitchFamily="34" charset="0"/>
                </a:rPr>
              </a:br>
              <a:r>
                <a:rPr lang="es-ES" sz="1200" dirty="0">
                  <a:solidFill>
                    <a:schemeClr val="dk1"/>
                  </a:solidFill>
                  <a:latin typeface="SamsungOne 400" pitchFamily="34" charset="0"/>
                  <a:ea typeface="SamsungOne 400" pitchFamily="34" charset="0"/>
                </a:rPr>
                <a:t>Etiqueta pronosticada</a:t>
              </a:r>
              <a:endParaRPr lang="es-ES" dirty="0">
                <a:latin typeface="SamsungOne 400" pitchFamily="34" charset="0"/>
                <a:ea typeface="SamsungOne 400" pitchFamily="34" charset="0"/>
              </a:endParaRPr>
            </a:p>
          </p:txBody>
        </p:sp>
        <p:sp>
          <p:nvSpPr>
            <p:cNvPr id="3742" name="Google Shape;3742;p519"/>
            <p:cNvSpPr txBox="1"/>
            <p:nvPr/>
          </p:nvSpPr>
          <p:spPr>
            <a:xfrm>
              <a:off x="4502503" y="5917034"/>
              <a:ext cx="583495"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virginica</a:t>
              </a:r>
              <a:endParaRPr lang="es-ES">
                <a:latin typeface="SamsungOne 400" pitchFamily="34" charset="0"/>
                <a:ea typeface="SamsungOne 400" pitchFamily="34" charset="0"/>
              </a:endParaRPr>
            </a:p>
          </p:txBody>
        </p:sp>
        <p:sp>
          <p:nvSpPr>
            <p:cNvPr id="3743" name="Google Shape;3743;p519"/>
            <p:cNvSpPr txBox="1"/>
            <p:nvPr/>
          </p:nvSpPr>
          <p:spPr>
            <a:xfrm>
              <a:off x="2282330" y="5917024"/>
              <a:ext cx="6717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setosa</a:t>
              </a:r>
              <a:endParaRPr lang="es-ES">
                <a:latin typeface="SamsungOne 400" pitchFamily="34" charset="0"/>
                <a:ea typeface="SamsungOne 400" pitchFamily="34" charset="0"/>
              </a:endParaRPr>
            </a:p>
          </p:txBody>
        </p:sp>
        <p:sp>
          <p:nvSpPr>
            <p:cNvPr id="3744" name="Google Shape;3744;p519"/>
            <p:cNvSpPr txBox="1"/>
            <p:nvPr/>
          </p:nvSpPr>
          <p:spPr>
            <a:xfrm>
              <a:off x="1603040" y="5257398"/>
              <a:ext cx="583495"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virginica</a:t>
              </a:r>
              <a:endParaRPr lang="es-ES">
                <a:latin typeface="SamsungOne 400" pitchFamily="34" charset="0"/>
                <a:ea typeface="SamsungOne 400" pitchFamily="34" charset="0"/>
              </a:endParaRPr>
            </a:p>
          </p:txBody>
        </p:sp>
        <p:sp>
          <p:nvSpPr>
            <p:cNvPr id="3745" name="Google Shape;3745;p519"/>
            <p:cNvSpPr txBox="1"/>
            <p:nvPr/>
          </p:nvSpPr>
          <p:spPr>
            <a:xfrm>
              <a:off x="1514869" y="3237849"/>
              <a:ext cx="671700" cy="1848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setosa</a:t>
              </a:r>
              <a:endParaRPr lang="es-ES">
                <a:latin typeface="SamsungOne 400" pitchFamily="34" charset="0"/>
                <a:ea typeface="SamsungOne 400" pitchFamily="34" charset="0"/>
              </a:endParaRPr>
            </a:p>
          </p:txBody>
        </p:sp>
        <p:sp>
          <p:nvSpPr>
            <p:cNvPr id="3746" name="Google Shape;3746;p519"/>
            <p:cNvSpPr txBox="1"/>
            <p:nvPr/>
          </p:nvSpPr>
          <p:spPr>
            <a:xfrm>
              <a:off x="1514876" y="4235992"/>
              <a:ext cx="671659"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versicolor</a:t>
              </a:r>
              <a:endParaRPr lang="es-ES">
                <a:latin typeface="SamsungOne 400" pitchFamily="34" charset="0"/>
                <a:ea typeface="SamsungOne 400" pitchFamily="34" charset="0"/>
              </a:endParaRPr>
            </a:p>
          </p:txBody>
        </p:sp>
        <p:sp>
          <p:nvSpPr>
            <p:cNvPr id="3747" name="Google Shape;3747;p519"/>
            <p:cNvSpPr txBox="1"/>
            <p:nvPr/>
          </p:nvSpPr>
          <p:spPr>
            <a:xfrm rot="-5400000">
              <a:off x="806350" y="4116101"/>
              <a:ext cx="8667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Etiqueta verdadera</a:t>
              </a:r>
              <a:endParaRPr lang="es-ES">
                <a:latin typeface="SamsungOne 400" pitchFamily="34" charset="0"/>
                <a:ea typeface="SamsungOne 400" pitchFamily="34" charset="0"/>
              </a:endParaRPr>
            </a:p>
          </p:txBody>
        </p:sp>
        <p:pic>
          <p:nvPicPr>
            <p:cNvPr id="3748" name="Google Shape;3748;p519"/>
            <p:cNvPicPr preferRelativeResize="0"/>
            <p:nvPr/>
          </p:nvPicPr>
          <p:blipFill rotWithShape="1">
            <a:blip r:embed="rId3">
              <a:alphaModFix/>
            </a:blip>
            <a:srcRect l="13493" t="21183" r="47179" b="7937"/>
            <a:stretch/>
          </p:blipFill>
          <p:spPr>
            <a:xfrm>
              <a:off x="2179105" y="2780928"/>
              <a:ext cx="3960440" cy="3132348"/>
            </a:xfrm>
            <a:prstGeom prst="rect">
              <a:avLst/>
            </a:prstGeom>
            <a:noFill/>
            <a:ln>
              <a:noFill/>
            </a:ln>
          </p:spPr>
        </p:pic>
      </p:grpSp>
      <p:sp>
        <p:nvSpPr>
          <p:cNvPr id="17"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21"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63"/>
        <p:cNvGrpSpPr/>
        <p:nvPr/>
      </p:nvGrpSpPr>
      <p:grpSpPr>
        <a:xfrm>
          <a:off x="0" y="0"/>
          <a:ext cx="0" cy="0"/>
          <a:chOff x="0" y="0"/>
          <a:chExt cx="0" cy="0"/>
        </a:xfrm>
      </p:grpSpPr>
      <p:sp>
        <p:nvSpPr>
          <p:cNvPr id="3767" name="Google Shape;3767;p521"/>
          <p:cNvSpPr/>
          <p:nvPr/>
        </p:nvSpPr>
        <p:spPr>
          <a:xfrm>
            <a:off x="1712592" y="1384045"/>
            <a:ext cx="9180600" cy="215400"/>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precisión / </a:t>
            </a:r>
            <a:r>
              <a:rPr lang="es-ES" dirty="0" err="1">
                <a:solidFill>
                  <a:schemeClr val="dk1"/>
                </a:solidFill>
                <a:latin typeface="Samsung Sharp Sans" pitchFamily="2" charset="0"/>
                <a:ea typeface="Samsung Sharp Sans" pitchFamily="2" charset="0"/>
                <a:cs typeface="Samsung Sharp Sans" pitchFamily="2" charset="0"/>
              </a:rPr>
              <a:t>recall</a:t>
            </a:r>
            <a:r>
              <a:rPr lang="es-ES" dirty="0">
                <a:solidFill>
                  <a:schemeClr val="dk1"/>
                </a:solidFill>
                <a:latin typeface="Samsung Sharp Sans" pitchFamily="2" charset="0"/>
                <a:ea typeface="Samsung Sharp Sans" pitchFamily="2" charset="0"/>
                <a:cs typeface="Samsung Sharp Sans" pitchFamily="2" charset="0"/>
              </a:rPr>
              <a:t> / </a:t>
            </a:r>
            <a:r>
              <a:rPr lang="es-ES" dirty="0" err="1">
                <a:solidFill>
                  <a:schemeClr val="dk1"/>
                </a:solidFill>
                <a:latin typeface="Samsung Sharp Sans" pitchFamily="2" charset="0"/>
                <a:ea typeface="Samsung Sharp Sans" pitchFamily="2" charset="0"/>
                <a:cs typeface="Samsung Sharp Sans" pitchFamily="2" charset="0"/>
              </a:rPr>
              <a:t>fall-out</a:t>
            </a:r>
            <a:r>
              <a:rPr lang="es-ES" dirty="0">
                <a:solidFill>
                  <a:schemeClr val="dk1"/>
                </a:solidFill>
                <a:latin typeface="Samsung Sharp Sans" pitchFamily="2" charset="0"/>
                <a:ea typeface="Samsung Sharp Sans" pitchFamily="2" charset="0"/>
                <a:cs typeface="Samsung Sharp Sans" pitchFamily="2" charset="0"/>
              </a:rPr>
              <a:t> / f-score </a:t>
            </a:r>
            <a:endParaRPr lang="es-ES" dirty="0">
              <a:latin typeface="Samsung Sharp Sans" pitchFamily="2" charset="0"/>
              <a:ea typeface="Samsung Sharp Sans" pitchFamily="2" charset="0"/>
              <a:cs typeface="Samsung Sharp Sans" pitchFamily="2" charset="0"/>
            </a:endParaRPr>
          </a:p>
        </p:txBody>
      </p:sp>
      <p:sp>
        <p:nvSpPr>
          <p:cNvPr id="3768" name="Google Shape;3768;p521"/>
          <p:cNvSpPr/>
          <p:nvPr/>
        </p:nvSpPr>
        <p:spPr>
          <a:xfrm>
            <a:off x="1815849" y="1700811"/>
            <a:ext cx="8780714"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Las puntuaciones de evaluación difieren en cada clase objetivo en el problema de clasificación multietiqueta.</a:t>
            </a:r>
            <a:endParaRPr lang="es-ES">
              <a:latin typeface="SamsungOne 400" pitchFamily="34" charset="0"/>
              <a:ea typeface="SamsungOne 400" pitchFamily="34" charset="0"/>
            </a:endParaRPr>
          </a:p>
        </p:txBody>
      </p:sp>
      <p:sp>
        <p:nvSpPr>
          <p:cNvPr id="3769" name="Google Shape;3769;p521"/>
          <p:cNvSpPr/>
          <p:nvPr/>
        </p:nvSpPr>
        <p:spPr>
          <a:xfrm>
            <a:off x="1815849" y="3810002"/>
            <a:ext cx="8672700" cy="945600"/>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Puntúa los resultados de la evaluación en función de los TP, TN, FP, FN de la matriz de confusión. Estos cuatro conceptos sólo son posibles en problemas de clasificación binaria. Para los problemas de clasificación multietiqueta que tienen N clases objetivo, como los datos del iris, se considera cada clase objetivo como una clasificación binaria y se obtienen N matrices de confusión. </a:t>
            </a:r>
            <a:endParaRPr lang="es-ES">
              <a:latin typeface="SamsungOne 400" pitchFamily="34" charset="0"/>
              <a:ea typeface="SamsungOne 400" pitchFamily="34" charset="0"/>
            </a:endParaRPr>
          </a:p>
        </p:txBody>
      </p:sp>
      <p:graphicFrame>
        <p:nvGraphicFramePr>
          <p:cNvPr id="3770" name="Google Shape;3770;p521"/>
          <p:cNvGraphicFramePr/>
          <p:nvPr>
            <p:extLst>
              <p:ext uri="{D42A27DB-BD31-4B8C-83A1-F6EECF244321}">
                <p14:modId xmlns:p14="http://schemas.microsoft.com/office/powerpoint/2010/main" val="1241793780"/>
              </p:ext>
            </p:extLst>
          </p:nvPr>
        </p:nvGraphicFramePr>
        <p:xfrm>
          <a:off x="1811338" y="2124955"/>
          <a:ext cx="8677300" cy="1226050"/>
        </p:xfrm>
        <a:graphic>
          <a:graphicData uri="http://schemas.openxmlformats.org/drawingml/2006/table">
            <a:tbl>
              <a:tblPr>
                <a:noFill/>
                <a:tableStyleId>{2DA71C9E-2CC4-4ECF-8513-781B4748C846}</a:tableStyleId>
              </a:tblPr>
              <a:tblGrid>
                <a:gridCol w="2007700">
                  <a:extLst>
                    <a:ext uri="{9D8B030D-6E8A-4147-A177-3AD203B41FA5}">
                      <a16:colId xmlns:a16="http://schemas.microsoft.com/office/drawing/2014/main" val="20000"/>
                    </a:ext>
                  </a:extLst>
                </a:gridCol>
                <a:gridCol w="3334800">
                  <a:extLst>
                    <a:ext uri="{9D8B030D-6E8A-4147-A177-3AD203B41FA5}">
                      <a16:colId xmlns:a16="http://schemas.microsoft.com/office/drawing/2014/main" val="20001"/>
                    </a:ext>
                  </a:extLst>
                </a:gridCol>
                <a:gridCol w="3334800">
                  <a:extLst>
                    <a:ext uri="{9D8B030D-6E8A-4147-A177-3AD203B41FA5}">
                      <a16:colId xmlns:a16="http://schemas.microsoft.com/office/drawing/2014/main" val="20002"/>
                    </a:ext>
                  </a:extLst>
                </a:gridCol>
              </a:tblGrid>
              <a:tr h="304025">
                <a:tc>
                  <a:txBody>
                    <a:bodyPr/>
                    <a:lstStyle/>
                    <a:p>
                      <a:pPr marL="0" marR="0" lvl="0" indent="0" algn="ctr" rtl="0">
                        <a:lnSpc>
                          <a:spcPct val="100000"/>
                        </a:lnSpc>
                        <a:spcBef>
                          <a:spcPts val="0"/>
                        </a:spcBef>
                        <a:spcAft>
                          <a:spcPts val="0"/>
                        </a:spcAft>
                        <a:buClr>
                          <a:schemeClr val="dk1"/>
                        </a:buClr>
                        <a:buSzPts val="1300"/>
                        <a:buFont typeface="Calibri"/>
                        <a:buNone/>
                      </a:pPr>
                      <a:endParaRPr lang="es-ES" sz="1300" b="0" u="none" strike="noStrike" cap="none" noProof="0">
                        <a:solidFill>
                          <a:schemeClr val="dk1"/>
                        </a:solidFill>
                        <a:latin typeface="SamsungOne 400" pitchFamily="34" charset="0"/>
                        <a:ea typeface="SamsungOne 400" pitchFamily="34" charset="0"/>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300"/>
                        <a:buFont typeface="Arial"/>
                        <a:buNone/>
                      </a:pPr>
                      <a:r>
                        <a:rPr lang="es-ES" sz="1300" b="0" u="none" strike="noStrike" cap="none" noProof="0">
                          <a:solidFill>
                            <a:schemeClr val="dk1"/>
                          </a:solidFill>
                          <a:latin typeface="SamsungOne 400" pitchFamily="34" charset="0"/>
                          <a:ea typeface="SamsungOne 400" pitchFamily="34" charset="0"/>
                          <a:cs typeface="Arial"/>
                          <a:sym typeface="Arial"/>
                        </a:rPr>
                        <a:t>Predicción de setosa</a:t>
                      </a: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chemeClr val="dk1"/>
                        </a:buClr>
                        <a:buSzPts val="1300"/>
                        <a:buFont typeface="Arial"/>
                        <a:buNone/>
                      </a:pPr>
                      <a:r>
                        <a:rPr lang="es-ES" sz="1300" b="0" u="none" strike="noStrike" cap="none" noProof="0">
                          <a:solidFill>
                            <a:schemeClr val="dk1"/>
                          </a:solidFill>
                          <a:latin typeface="SamsungOne 400" pitchFamily="34" charset="0"/>
                          <a:ea typeface="SamsungOne 400" pitchFamily="34" charset="0"/>
                          <a:cs typeface="Arial"/>
                          <a:sym typeface="Arial"/>
                        </a:rPr>
                        <a:t>No se predice la setosa</a:t>
                      </a:r>
                      <a:endParaRPr lang="es-ES" sz="1400" u="none" strike="noStrike" cap="none" noProof="0">
                        <a:latin typeface="SamsungOne 400" pitchFamily="34" charset="0"/>
                        <a:ea typeface="SamsungOne 400" pitchFamily="34" charset="0"/>
                      </a:endParaRPr>
                    </a:p>
                    <a:p>
                      <a:pPr marL="0" marR="0" lvl="0" indent="0" algn="ctr" rtl="0">
                        <a:lnSpc>
                          <a:spcPct val="100000"/>
                        </a:lnSpc>
                        <a:spcBef>
                          <a:spcPts val="0"/>
                        </a:spcBef>
                        <a:spcAft>
                          <a:spcPts val="0"/>
                        </a:spcAft>
                        <a:buClr>
                          <a:schemeClr val="dk1"/>
                        </a:buClr>
                        <a:buSzPts val="1300"/>
                        <a:buFont typeface="Arial"/>
                        <a:buNone/>
                      </a:pPr>
                      <a:r>
                        <a:rPr lang="es-ES" sz="1300" b="0" u="none" strike="noStrike" cap="none" noProof="0">
                          <a:solidFill>
                            <a:schemeClr val="dk1"/>
                          </a:solidFill>
                          <a:latin typeface="SamsungOne 400" pitchFamily="34" charset="0"/>
                          <a:ea typeface="SamsungOne 400" pitchFamily="34" charset="0"/>
                          <a:cs typeface="Arial"/>
                          <a:sym typeface="Arial"/>
                        </a:rPr>
                        <a:t>(predicho versicolor o virginica)</a:t>
                      </a:r>
                    </a:p>
                  </a:txBody>
                  <a:tcPr marL="91450" marR="91450" marT="45725" marB="45725"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12700" cap="flat" cmpd="sng">
                      <a:solidFill>
                        <a:srgbClr val="193EB0"/>
                      </a:solidFill>
                      <a:prstDash val="solid"/>
                      <a:round/>
                      <a:headEnd type="none" w="sm" len="sm"/>
                      <a:tailEnd type="none" w="sm" len="sm"/>
                    </a:lnT>
                    <a:lnB w="9525" cap="flat" cmpd="sng">
                      <a:solidFill>
                        <a:srgbClr val="BFBFBF"/>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269450">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Setosa actual</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u="none" strike="noStrike" cap="none" noProof="0">
                          <a:latin typeface="SamsungOne 400" pitchFamily="34" charset="0"/>
                          <a:ea typeface="SamsungOne 400" pitchFamily="34" charset="0"/>
                          <a:cs typeface="Arial"/>
                          <a:sym typeface="Arial"/>
                        </a:rPr>
                        <a:t>TP (Verdadero Positivo)</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u="none" strike="noStrike" cap="none" noProof="0">
                          <a:latin typeface="SamsungOne 400" pitchFamily="34" charset="0"/>
                          <a:ea typeface="SamsungOne 400" pitchFamily="34" charset="0"/>
                          <a:cs typeface="Arial"/>
                          <a:sym typeface="Arial"/>
                        </a:rPr>
                        <a:t>FN (falso negativo)</a:t>
                      </a:r>
                      <a:endParaRPr lang="es-ES" sz="1400" u="none" strike="noStrike" cap="none" noProof="0">
                        <a:latin typeface="SamsungOne 400" pitchFamily="34" charset="0"/>
                        <a:ea typeface="SamsungOne 400" pitchFamily="34" charset="0"/>
                      </a:endParaRP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269450">
                <a:tc>
                  <a:txBody>
                    <a:bodyPr/>
                    <a:lstStyle/>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No es una versicolor real</a:t>
                      </a:r>
                      <a:endParaRPr lang="es-ES" sz="1400" u="none" strike="noStrike" cap="none" noProof="0">
                        <a:latin typeface="SamsungOne 400" pitchFamily="34" charset="0"/>
                        <a:ea typeface="SamsungOne 400" pitchFamily="34" charset="0"/>
                      </a:endParaRPr>
                    </a:p>
                    <a:p>
                      <a:pPr marL="0" marR="0" lvl="0" indent="0" algn="ctr" rtl="0">
                        <a:lnSpc>
                          <a:spcPct val="100000"/>
                        </a:lnSpc>
                        <a:spcBef>
                          <a:spcPts val="0"/>
                        </a:spcBef>
                        <a:spcAft>
                          <a:spcPts val="0"/>
                        </a:spcAft>
                        <a:buClr>
                          <a:srgbClr val="000000"/>
                        </a:buClr>
                        <a:buSzPts val="1300"/>
                        <a:buFont typeface="Arial"/>
                        <a:buNone/>
                      </a:pPr>
                      <a:r>
                        <a:rPr lang="es-ES" sz="1300" b="0" u="none" strike="noStrike" cap="none" noProof="0">
                          <a:solidFill>
                            <a:srgbClr val="262626"/>
                          </a:solidFill>
                          <a:latin typeface="SamsungOne 400" pitchFamily="34" charset="0"/>
                          <a:ea typeface="SamsungOne 400" pitchFamily="34" charset="0"/>
                          <a:cs typeface="Arial"/>
                          <a:sym typeface="Arial"/>
                        </a:rPr>
                        <a:t>(versicolor o virginica)</a:t>
                      </a:r>
                    </a:p>
                  </a:txBody>
                  <a:tcPr marL="91450" marR="91450" marT="36000" marB="36000" anchor="ctr">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u="none" strike="noStrike" cap="none" noProof="0">
                          <a:latin typeface="SamsungOne 400" pitchFamily="34" charset="0"/>
                          <a:ea typeface="SamsungOne 400" pitchFamily="34" charset="0"/>
                          <a:cs typeface="Arial"/>
                          <a:sym typeface="Arial"/>
                        </a:rPr>
                        <a:t>FP (falso positivo)</a:t>
                      </a:r>
                      <a:endParaRPr lang="es-ES" sz="1400" u="none" strike="noStrike" cap="none" noProof="0">
                        <a:latin typeface="SamsungOne 400" pitchFamily="34" charset="0"/>
                        <a:ea typeface="SamsungOne 400" pitchFamily="34" charset="0"/>
                      </a:endParaRP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s-ES" sz="1300" u="none" strike="noStrike" cap="none" noProof="0" dirty="0">
                          <a:latin typeface="SamsungOne 400" pitchFamily="34" charset="0"/>
                          <a:ea typeface="SamsungOne 400" pitchFamily="34" charset="0"/>
                          <a:cs typeface="Arial"/>
                          <a:sym typeface="Arial"/>
                        </a:rPr>
                        <a:t>TN (Verdadero Negativo)</a:t>
                      </a:r>
                    </a:p>
                  </a:txBody>
                  <a:tcPr marL="91450" marR="91450" marT="36000" marB="36000" anchor="ctr">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3771" name="Google Shape;3771;p521"/>
          <p:cNvGrpSpPr/>
          <p:nvPr/>
        </p:nvGrpSpPr>
        <p:grpSpPr>
          <a:xfrm>
            <a:off x="1991546" y="4793027"/>
            <a:ext cx="8497069" cy="1150810"/>
            <a:chOff x="846956" y="4370787"/>
            <a:chExt cx="8497069" cy="1150810"/>
          </a:xfrm>
        </p:grpSpPr>
        <p:sp>
          <p:nvSpPr>
            <p:cNvPr id="3772" name="Google Shape;3772;p521"/>
            <p:cNvSpPr/>
            <p:nvPr/>
          </p:nvSpPr>
          <p:spPr>
            <a:xfrm>
              <a:off x="846956" y="4431684"/>
              <a:ext cx="290279" cy="223667"/>
            </a:xfrm>
            <a:prstGeom prst="roundRect">
              <a:avLst>
                <a:gd name="adj" fmla="val 16667"/>
              </a:avLst>
            </a:prstGeom>
            <a:solidFill>
              <a:srgbClr val="193EB0"/>
            </a:solidFill>
            <a:ln>
              <a:noFill/>
            </a:ln>
          </p:spPr>
          <p:txBody>
            <a:bodyPr spcFirstLastPara="1" wrap="square" lIns="0" tIns="45700" rIns="0" bIns="45700" anchor="ctr" anchorCtr="0">
              <a:noAutofit/>
            </a:bodyPr>
            <a:lstStyle/>
            <a:p>
              <a:pPr algn="ctr">
                <a:buSzPts val="1300"/>
              </a:pPr>
              <a:r>
                <a:rPr lang="es-ES" sz="1300" b="1">
                  <a:solidFill>
                    <a:schemeClr val="lt1"/>
                  </a:solidFill>
                  <a:latin typeface="SamsungOne 400" pitchFamily="34" charset="0"/>
                  <a:ea typeface="SamsungOne 400" pitchFamily="34" charset="0"/>
                </a:rPr>
                <a:t>Ex</a:t>
              </a:r>
            </a:p>
          </p:txBody>
        </p:sp>
        <p:sp>
          <p:nvSpPr>
            <p:cNvPr id="3773" name="Google Shape;3773;p521"/>
            <p:cNvSpPr/>
            <p:nvPr/>
          </p:nvSpPr>
          <p:spPr>
            <a:xfrm>
              <a:off x="1222454" y="4370787"/>
              <a:ext cx="8121571" cy="1150810"/>
            </a:xfrm>
            <a:prstGeom prst="rect">
              <a:avLst/>
            </a:prstGeom>
            <a:noFill/>
            <a:ln>
              <a:noFill/>
            </a:ln>
          </p:spPr>
          <p:txBody>
            <a:bodyPr spcFirstLastPara="1" wrap="square" lIns="0" tIns="72000" rIns="144000" bIns="72000" anchor="t" anchorCtr="0">
              <a:spAutoFit/>
            </a:bodyPr>
            <a:lstStyle/>
            <a:p>
              <a:pPr>
                <a:buSzPts val="1300"/>
              </a:pPr>
              <a:r>
                <a:rPr lang="es-ES" sz="1300" dirty="0">
                  <a:solidFill>
                    <a:srgbClr val="262626"/>
                  </a:solidFill>
                  <a:latin typeface="SamsungOne 400" pitchFamily="34" charset="0"/>
                  <a:ea typeface="SamsungOne 400" pitchFamily="34" charset="0"/>
                </a:rPr>
                <a:t>Datos del iris</a:t>
              </a:r>
              <a:endParaRPr lang="es-ES" dirty="0">
                <a:latin typeface="SamsungOne 400" pitchFamily="34" charset="0"/>
                <a:ea typeface="SamsungOne 400" pitchFamily="34" charset="0"/>
              </a:endParaRPr>
            </a:p>
            <a:p>
              <a:pPr>
                <a:spcBef>
                  <a:spcPts val="800"/>
                </a:spcBef>
                <a:buSzPts val="1300"/>
              </a:pPr>
              <a:r>
                <a:rPr lang="es-ES" sz="1300" dirty="0">
                  <a:solidFill>
                    <a:srgbClr val="262626"/>
                  </a:solidFill>
                  <a:latin typeface="SamsungOne 400" pitchFamily="34" charset="0"/>
                  <a:ea typeface="SamsungOne 400" pitchFamily="34" charset="0"/>
                </a:rPr>
                <a:t>Considere cada una de las </a:t>
              </a:r>
              <a:r>
                <a:rPr lang="es-ES" sz="1300" dirty="0" err="1">
                  <a:solidFill>
                    <a:srgbClr val="262626"/>
                  </a:solidFill>
                  <a:latin typeface="SamsungOne 400" pitchFamily="34" charset="0"/>
                  <a:ea typeface="SamsungOne 400" pitchFamily="34" charset="0"/>
                </a:rPr>
                <a:t>setosas</a:t>
              </a:r>
              <a:r>
                <a:rPr lang="es-ES" sz="1300" dirty="0">
                  <a:solidFill>
                    <a:srgbClr val="262626"/>
                  </a:solidFill>
                  <a:latin typeface="SamsungOne 400" pitchFamily="34" charset="0"/>
                  <a:ea typeface="SamsungOne 400" pitchFamily="34" charset="0"/>
                </a:rPr>
                <a:t>, </a:t>
              </a:r>
              <a:r>
                <a:rPr lang="es-ES" sz="1300" dirty="0" err="1">
                  <a:solidFill>
                    <a:srgbClr val="262626"/>
                  </a:solidFill>
                  <a:latin typeface="SamsungOne 400" pitchFamily="34" charset="0"/>
                  <a:ea typeface="SamsungOne 400" pitchFamily="34" charset="0"/>
                </a:rPr>
                <a:t>versicolor</a:t>
              </a:r>
              <a:r>
                <a:rPr lang="es-ES" sz="1300" dirty="0">
                  <a:solidFill>
                    <a:srgbClr val="262626"/>
                  </a:solidFill>
                  <a:latin typeface="SamsungOne 400" pitchFamily="34" charset="0"/>
                  <a:ea typeface="SamsungOne 400" pitchFamily="34" charset="0"/>
                </a:rPr>
                <a:t> y </a:t>
              </a:r>
              <a:r>
                <a:rPr lang="es-ES" sz="1300" dirty="0" err="1">
                  <a:solidFill>
                    <a:srgbClr val="262626"/>
                  </a:solidFill>
                  <a:latin typeface="SamsungOne 400" pitchFamily="34" charset="0"/>
                  <a:ea typeface="SamsungOne 400" pitchFamily="34" charset="0"/>
                </a:rPr>
                <a:t>virginica</a:t>
              </a:r>
              <a:r>
                <a:rPr lang="es-ES" sz="1300" dirty="0">
                  <a:solidFill>
                    <a:srgbClr val="262626"/>
                  </a:solidFill>
                  <a:latin typeface="SamsungOne 400" pitchFamily="34" charset="0"/>
                  <a:ea typeface="SamsungOne 400" pitchFamily="34" charset="0"/>
                </a:rPr>
                <a:t> como un problema de clasificación binaria y cree tres matrices de confusión. </a:t>
              </a:r>
              <a:endParaRPr lang="es-ES" dirty="0">
                <a:latin typeface="SamsungOne 400" pitchFamily="34" charset="0"/>
                <a:ea typeface="SamsungOne 400" pitchFamily="34" charset="0"/>
              </a:endParaRPr>
            </a:p>
            <a:p>
              <a:pPr>
                <a:spcBef>
                  <a:spcPts val="800"/>
                </a:spcBef>
                <a:buSzPts val="1300"/>
              </a:pPr>
              <a:r>
                <a:rPr lang="es-ES" sz="1300" dirty="0">
                  <a:solidFill>
                    <a:srgbClr val="262626"/>
                  </a:solidFill>
                  <a:latin typeface="SamsungOne 400" pitchFamily="34" charset="0"/>
                  <a:ea typeface="SamsungOne 400" pitchFamily="34" charset="0"/>
                </a:rPr>
                <a:t>A continuación, se muestra la matriz de confusión de </a:t>
              </a:r>
              <a:r>
                <a:rPr lang="es-ES" sz="1300" dirty="0" err="1">
                  <a:solidFill>
                    <a:srgbClr val="262626"/>
                  </a:solidFill>
                  <a:latin typeface="SamsungOne 400" pitchFamily="34" charset="0"/>
                  <a:ea typeface="SamsungOne 400" pitchFamily="34" charset="0"/>
                </a:rPr>
                <a:t>setosa</a:t>
              </a:r>
              <a:r>
                <a:rPr lang="es-ES" sz="1300" dirty="0">
                  <a:solidFill>
                    <a:srgbClr val="262626"/>
                  </a:solidFill>
                  <a:latin typeface="SamsungOne 400" pitchFamily="34" charset="0"/>
                  <a:ea typeface="SamsungOne 400" pitchFamily="34" charset="0"/>
                </a:rPr>
                <a:t>.</a:t>
              </a:r>
            </a:p>
          </p:txBody>
        </p:sp>
      </p:grpSp>
      <p:sp>
        <p:nvSpPr>
          <p:cNvPr id="11"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5"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78"/>
        <p:cNvGrpSpPr/>
        <p:nvPr/>
      </p:nvGrpSpPr>
      <p:grpSpPr>
        <a:xfrm>
          <a:off x="0" y="0"/>
          <a:ext cx="0" cy="0"/>
          <a:chOff x="0" y="0"/>
          <a:chExt cx="0" cy="0"/>
        </a:xfrm>
      </p:grpSpPr>
      <p:sp>
        <p:nvSpPr>
          <p:cNvPr id="3782" name="Google Shape;3782;p522"/>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err="1">
                <a:solidFill>
                  <a:schemeClr val="dk1"/>
                </a:solidFill>
                <a:latin typeface="Samsung Sharp Sans" pitchFamily="2" charset="0"/>
                <a:ea typeface="Samsung Sharp Sans" pitchFamily="2" charset="0"/>
                <a:cs typeface="Samsung Sharp Sans" pitchFamily="2" charset="0"/>
              </a:rPr>
              <a:t>Precisio</a:t>
            </a:r>
            <a:endParaRPr lang="es-ES" dirty="0">
              <a:latin typeface="Samsung Sharp Sans" pitchFamily="2" charset="0"/>
              <a:ea typeface="Samsung Sharp Sans" pitchFamily="2" charset="0"/>
              <a:cs typeface="Samsung Sharp Sans" pitchFamily="2" charset="0"/>
            </a:endParaRPr>
          </a:p>
        </p:txBody>
      </p:sp>
      <p:sp>
        <p:nvSpPr>
          <p:cNvPr id="3783" name="Google Shape;3783;p522"/>
          <p:cNvSpPr/>
          <p:nvPr/>
        </p:nvSpPr>
        <p:spPr>
          <a:xfrm>
            <a:off x="1815849" y="1700811"/>
            <a:ext cx="8780714"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La precisión es la proporción de la clase predicha correcta.</a:t>
            </a:r>
            <a:endParaRPr lang="es-ES">
              <a:latin typeface="SamsungOne 400" pitchFamily="34" charset="0"/>
              <a:ea typeface="SamsungOne 400" pitchFamily="34" charset="0"/>
            </a:endParaRPr>
          </a:p>
        </p:txBody>
      </p:sp>
      <p:sp>
        <p:nvSpPr>
          <p:cNvPr id="3784" name="Google Shape;3784;p522"/>
          <p:cNvSpPr txBox="1"/>
          <p:nvPr/>
        </p:nvSpPr>
        <p:spPr>
          <a:xfrm>
            <a:off x="4961991" y="2102888"/>
            <a:ext cx="2268020" cy="66005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grpSp>
        <p:nvGrpSpPr>
          <p:cNvPr id="3785" name="Google Shape;3785;p522"/>
          <p:cNvGrpSpPr/>
          <p:nvPr/>
        </p:nvGrpSpPr>
        <p:grpSpPr>
          <a:xfrm>
            <a:off x="1811340" y="5049181"/>
            <a:ext cx="8677275" cy="991956"/>
            <a:chOff x="559817" y="3081410"/>
            <a:chExt cx="8677275" cy="991956"/>
          </a:xfrm>
        </p:grpSpPr>
        <p:sp>
          <p:nvSpPr>
            <p:cNvPr id="3786" name="Google Shape;3786;p522"/>
            <p:cNvSpPr/>
            <p:nvPr/>
          </p:nvSpPr>
          <p:spPr>
            <a:xfrm>
              <a:off x="559817" y="3081410"/>
              <a:ext cx="8677275" cy="991956"/>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787" name="Google Shape;3787;p522" descr="Byte - Free electronics icons"/>
            <p:cNvPicPr preferRelativeResize="0"/>
            <p:nvPr/>
          </p:nvPicPr>
          <p:blipFill rotWithShape="1">
            <a:blip r:embed="rId4">
              <a:alphaModFix/>
            </a:blip>
            <a:srcRect l="13871" t="-7084" r="14480" b="-5938"/>
            <a:stretch/>
          </p:blipFill>
          <p:spPr>
            <a:xfrm>
              <a:off x="676852" y="3200897"/>
              <a:ext cx="295715" cy="244889"/>
            </a:xfrm>
            <a:prstGeom prst="rect">
              <a:avLst/>
            </a:prstGeom>
            <a:noFill/>
            <a:ln>
              <a:noFill/>
            </a:ln>
          </p:spPr>
        </p:pic>
        <p:sp>
          <p:nvSpPr>
            <p:cNvPr id="3788" name="Google Shape;3788;p522"/>
            <p:cNvSpPr txBox="1"/>
            <p:nvPr/>
          </p:nvSpPr>
          <p:spPr>
            <a:xfrm>
              <a:off x="907642" y="3168076"/>
              <a:ext cx="1200533" cy="292388"/>
            </a:xfrm>
            <a:prstGeom prst="rect">
              <a:avLst/>
            </a:prstGeom>
            <a:noFill/>
            <a:ln>
              <a:noFill/>
            </a:ln>
          </p:spPr>
          <p:txBody>
            <a:bodyPr spcFirstLastPara="1" wrap="square" lIns="91425" tIns="45700" rIns="91425" bIns="45700" anchor="t" anchorCtr="0">
              <a:spAutoFit/>
            </a:bodyPr>
            <a:lstStyle/>
            <a:p>
              <a:pPr>
                <a:buSzPts val="1300"/>
              </a:pPr>
              <a:r>
                <a:rPr lang="es-ES" sz="1300" b="1">
                  <a:solidFill>
                    <a:srgbClr val="262626"/>
                  </a:solidFill>
                  <a:latin typeface="SamsungOne 400" pitchFamily="34" charset="0"/>
                  <a:ea typeface="SamsungOne 400" pitchFamily="34" charset="0"/>
                </a:rPr>
                <a:t>Línea 45</a:t>
              </a:r>
              <a:endParaRPr lang="es-ES">
                <a:latin typeface="SamsungOne 400" pitchFamily="34" charset="0"/>
                <a:ea typeface="SamsungOne 400" pitchFamily="34" charset="0"/>
              </a:endParaRPr>
            </a:p>
          </p:txBody>
        </p:sp>
        <p:sp>
          <p:nvSpPr>
            <p:cNvPr id="3789" name="Google Shape;3789;p522"/>
            <p:cNvSpPr txBox="1"/>
            <p:nvPr/>
          </p:nvSpPr>
          <p:spPr>
            <a:xfrm>
              <a:off x="1036273" y="3467475"/>
              <a:ext cx="8167303" cy="507831"/>
            </a:xfrm>
            <a:prstGeom prst="rect">
              <a:avLst/>
            </a:prstGeom>
            <a:noFill/>
            <a:ln>
              <a:noFill/>
            </a:ln>
          </p:spPr>
          <p:txBody>
            <a:bodyPr spcFirstLastPara="1" wrap="square" lIns="0" tIns="0" rIns="0" bIns="0" anchor="t" anchorCtr="0">
              <a:spAutoFit/>
            </a:bodyPr>
            <a:lstStyle/>
            <a:p>
              <a:pPr marL="182563" indent="-182563">
                <a:buClr>
                  <a:srgbClr val="262626"/>
                </a:buClr>
                <a:buSzPts val="1400"/>
                <a:buFont typeface="Arial"/>
                <a:buChar char="•"/>
              </a:pPr>
              <a:r>
                <a:rPr lang="es-ES">
                  <a:solidFill>
                    <a:srgbClr val="262626"/>
                  </a:solidFill>
                  <a:latin typeface="SamsungOne 400" pitchFamily="34" charset="0"/>
                  <a:ea typeface="SamsungOne 400" pitchFamily="34" charset="0"/>
                </a:rPr>
                <a:t>En la clasificación multietiqueta, la media no puede ser "binaria".</a:t>
              </a:r>
              <a:endParaRPr lang="es-ES">
                <a:latin typeface="SamsungOne 400" pitchFamily="34" charset="0"/>
                <a:ea typeface="SamsungOne 400" pitchFamily="34" charset="0"/>
              </a:endParaRPr>
            </a:p>
            <a:p>
              <a:pPr marL="182563" indent="-182563">
                <a:spcBef>
                  <a:spcPts val="600"/>
                </a:spcBef>
                <a:buClr>
                  <a:srgbClr val="262626"/>
                </a:buClr>
                <a:buSzPts val="1400"/>
                <a:buFont typeface="Arial"/>
                <a:buChar char="•"/>
              </a:pPr>
              <a:r>
                <a:rPr lang="es-ES">
                  <a:solidFill>
                    <a:srgbClr val="262626"/>
                  </a:solidFill>
                  <a:latin typeface="SamsungOne 400" pitchFamily="34" charset="0"/>
                  <a:ea typeface="SamsungOne 400" pitchFamily="34" charset="0"/>
                </a:rPr>
                <a:t>"binario" es la media por defecto.</a:t>
              </a:r>
              <a:endParaRPr lang="es-ES">
                <a:latin typeface="SamsungOne 400" pitchFamily="34" charset="0"/>
                <a:ea typeface="SamsungOne 400" pitchFamily="34" charset="0"/>
              </a:endParaRPr>
            </a:p>
          </p:txBody>
        </p:sp>
      </p:grpSp>
      <p:grpSp>
        <p:nvGrpSpPr>
          <p:cNvPr id="3790" name="Google Shape;3790;p522"/>
          <p:cNvGrpSpPr/>
          <p:nvPr/>
        </p:nvGrpSpPr>
        <p:grpSpPr>
          <a:xfrm>
            <a:off x="1811337" y="2924944"/>
            <a:ext cx="8677276" cy="2016224"/>
            <a:chOff x="666749" y="2924944"/>
            <a:chExt cx="8677276" cy="2016224"/>
          </a:xfrm>
        </p:grpSpPr>
        <p:sp>
          <p:nvSpPr>
            <p:cNvPr id="3791" name="Google Shape;3791;p522"/>
            <p:cNvSpPr/>
            <p:nvPr/>
          </p:nvSpPr>
          <p:spPr>
            <a:xfrm>
              <a:off x="666749" y="2924944"/>
              <a:ext cx="8677276" cy="2016224"/>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grpSp>
          <p:nvGrpSpPr>
            <p:cNvPr id="3792" name="Google Shape;3792;p522"/>
            <p:cNvGrpSpPr/>
            <p:nvPr/>
          </p:nvGrpSpPr>
          <p:grpSpPr>
            <a:xfrm>
              <a:off x="847725" y="2960948"/>
              <a:ext cx="8496300" cy="1928737"/>
              <a:chOff x="847725" y="2960948"/>
              <a:chExt cx="8496300" cy="1928737"/>
            </a:xfrm>
          </p:grpSpPr>
          <p:grpSp>
            <p:nvGrpSpPr>
              <p:cNvPr id="3793" name="Google Shape;3793;p522"/>
              <p:cNvGrpSpPr/>
              <p:nvPr/>
            </p:nvGrpSpPr>
            <p:grpSpPr>
              <a:xfrm>
                <a:off x="847725" y="2960948"/>
                <a:ext cx="8496300" cy="1885465"/>
                <a:chOff x="847725" y="2960948"/>
                <a:chExt cx="8496300" cy="1885465"/>
              </a:xfrm>
            </p:grpSpPr>
            <p:pic>
              <p:nvPicPr>
                <p:cNvPr id="3794" name="Google Shape;3794;p522"/>
                <p:cNvPicPr preferRelativeResize="0"/>
                <p:nvPr/>
              </p:nvPicPr>
              <p:blipFill rotWithShape="1">
                <a:blip r:embed="rId5">
                  <a:alphaModFix/>
                </a:blip>
                <a:srcRect l="458" r="21860"/>
                <a:stretch/>
              </p:blipFill>
              <p:spPr>
                <a:xfrm>
                  <a:off x="847725" y="2960948"/>
                  <a:ext cx="8496300" cy="1885465"/>
                </a:xfrm>
                <a:prstGeom prst="rect">
                  <a:avLst/>
                </a:prstGeom>
                <a:noFill/>
                <a:ln>
                  <a:noFill/>
                </a:ln>
              </p:spPr>
            </p:pic>
            <p:sp>
              <p:nvSpPr>
                <p:cNvPr id="3795" name="Google Shape;3795;p522"/>
                <p:cNvSpPr/>
                <p:nvPr/>
              </p:nvSpPr>
              <p:spPr>
                <a:xfrm>
                  <a:off x="2290926" y="3867401"/>
                  <a:ext cx="2569541" cy="184666"/>
                </a:xfrm>
                <a:prstGeom prst="rect">
                  <a:avLst/>
                </a:prstGeom>
                <a:solidFill>
                  <a:srgbClr val="F7F7F7"/>
                </a:solidFill>
                <a:ln>
                  <a:noFill/>
                </a:ln>
              </p:spPr>
              <p:txBody>
                <a:bodyPr spcFirstLastPara="1" wrap="square" lIns="0" tIns="0" rIns="0" bIns="0" anchor="t" anchorCtr="0">
                  <a:spAutoFit/>
                </a:bodyPr>
                <a:lstStyle/>
                <a:p>
                  <a:pPr>
                    <a:buSzPts val="1200"/>
                  </a:pPr>
                  <a:r>
                    <a:rPr lang="es-ES" sz="1200">
                      <a:solidFill>
                        <a:schemeClr val="dk1"/>
                      </a:solidFill>
                      <a:latin typeface="SamsungOne 400" pitchFamily="34" charset="0"/>
                      <a:ea typeface="SamsungOne 400" pitchFamily="34" charset="0"/>
                    </a:rPr>
                    <a:t>(</a:t>
                  </a:r>
                  <a:r>
                    <a:rPr lang="es-ES" sz="1200">
                      <a:solidFill>
                        <a:srgbClr val="C03148"/>
                      </a:solidFill>
                      <a:latin typeface="SamsungOne 400" pitchFamily="34" charset="0"/>
                      <a:ea typeface="SamsungOne 400" pitchFamily="34" charset="0"/>
                    </a:rPr>
                    <a:t>f"</a:t>
                  </a:r>
                  <a:r>
                    <a:rPr lang="es-ES" sz="1200">
                      <a:solidFill>
                        <a:schemeClr val="dk1"/>
                      </a:solidFill>
                      <a:latin typeface="SamsungOne 400" pitchFamily="34" charset="0"/>
                      <a:ea typeface="SamsungOne 400" pitchFamily="34" charset="0"/>
                    </a:rPr>
                    <a:t>{objetivo}precisión</a:t>
                  </a:r>
                  <a:r>
                    <a:rPr lang="es-ES" sz="1200">
                      <a:solidFill>
                        <a:srgbClr val="C03148"/>
                      </a:solidFill>
                      <a:latin typeface="SamsungOne 400" pitchFamily="34" charset="0"/>
                      <a:ea typeface="SamsungOne 400" pitchFamily="34" charset="0"/>
                    </a:rPr>
                    <a:t>:</a:t>
                  </a:r>
                  <a:r>
                    <a:rPr lang="es-ES" sz="1200">
                      <a:solidFill>
                        <a:schemeClr val="dk1"/>
                      </a:solidFill>
                      <a:latin typeface="SamsungOne 400" pitchFamily="34" charset="0"/>
                      <a:ea typeface="SamsungOne 400" pitchFamily="34" charset="0"/>
                    </a:rPr>
                    <a:t>{puntuación}</a:t>
                  </a:r>
                  <a:r>
                    <a:rPr lang="es-ES" sz="1200">
                      <a:solidFill>
                        <a:srgbClr val="C03148"/>
                      </a:solidFill>
                      <a:latin typeface="SamsungOne 400" pitchFamily="34" charset="0"/>
                      <a:ea typeface="SamsungOne 400" pitchFamily="34" charset="0"/>
                    </a:rPr>
                    <a:t>"</a:t>
                  </a:r>
                  <a:r>
                    <a:rPr lang="es-ES" sz="1200">
                      <a:solidFill>
                        <a:schemeClr val="dk1"/>
                      </a:solidFill>
                      <a:latin typeface="SamsungOne 400" pitchFamily="34" charset="0"/>
                      <a:ea typeface="SamsungOne 400" pitchFamily="34" charset="0"/>
                    </a:rPr>
                    <a:t>)</a:t>
                  </a:r>
                </a:p>
              </p:txBody>
            </p:sp>
          </p:grpSp>
          <p:sp>
            <p:nvSpPr>
              <p:cNvPr id="3796" name="Google Shape;3796;p522"/>
              <p:cNvSpPr/>
              <p:nvPr/>
            </p:nvSpPr>
            <p:spPr>
              <a:xfrm>
                <a:off x="1531032" y="4144114"/>
                <a:ext cx="3903069" cy="745571"/>
              </a:xfrm>
              <a:prstGeom prst="rect">
                <a:avLst/>
              </a:prstGeom>
              <a:solidFill>
                <a:schemeClr val="lt1"/>
              </a:solidFill>
              <a:ln>
                <a:noFill/>
              </a:ln>
            </p:spPr>
            <p:txBody>
              <a:bodyPr spcFirstLastPara="1" wrap="square" lIns="0" tIns="72000" rIns="144000" bIns="72000" anchor="t" anchorCtr="0">
                <a:spAutoFit/>
              </a:bodyPr>
              <a:lstStyle/>
              <a:p>
                <a:pPr>
                  <a:buSzPts val="1300"/>
                </a:pPr>
                <a:r>
                  <a:rPr lang="es-ES" sz="1300">
                    <a:solidFill>
                      <a:schemeClr val="dk1"/>
                    </a:solidFill>
                    <a:latin typeface="SamsungOne 400" pitchFamily="34" charset="0"/>
                    <a:ea typeface="SamsungOne 400" pitchFamily="34" charset="0"/>
                  </a:rPr>
                  <a:t>precisión de setosa: 1,0</a:t>
                </a:r>
                <a:endParaRPr lang="es-ES">
                  <a:latin typeface="SamsungOne 400" pitchFamily="34" charset="0"/>
                  <a:ea typeface="SamsungOne 400" pitchFamily="34" charset="0"/>
                </a:endParaRPr>
              </a:p>
              <a:p>
                <a:pPr>
                  <a:buSzPts val="1300"/>
                </a:pPr>
                <a:r>
                  <a:rPr lang="es-ES" sz="1300">
                    <a:solidFill>
                      <a:schemeClr val="dk1"/>
                    </a:solidFill>
                    <a:latin typeface="SamsungOne 400" pitchFamily="34" charset="0"/>
                    <a:ea typeface="SamsungOne 400" pitchFamily="34" charset="0"/>
                  </a:rPr>
                  <a:t>precisión versicolor: 0,9375</a:t>
                </a:r>
                <a:endParaRPr lang="es-ES">
                  <a:latin typeface="SamsungOne 400" pitchFamily="34" charset="0"/>
                  <a:ea typeface="SamsungOne 400" pitchFamily="34" charset="0"/>
                </a:endParaRPr>
              </a:p>
              <a:p>
                <a:pPr>
                  <a:buSzPts val="1300"/>
                </a:pPr>
                <a:r>
                  <a:rPr lang="es-ES" sz="1300">
                    <a:solidFill>
                      <a:schemeClr val="dk1"/>
                    </a:solidFill>
                    <a:latin typeface="SamsungOne 400" pitchFamily="34" charset="0"/>
                    <a:ea typeface="SamsungOne 400" pitchFamily="34" charset="0"/>
                  </a:rPr>
                  <a:t>precisión de virginica: 1.0</a:t>
                </a:r>
                <a:endParaRPr lang="es-ES">
                  <a:latin typeface="SamsungOne 400" pitchFamily="34" charset="0"/>
                  <a:ea typeface="SamsungOne 400" pitchFamily="34" charset="0"/>
                </a:endParaRPr>
              </a:p>
            </p:txBody>
          </p:sp>
        </p:grpSp>
      </p:grpSp>
      <p:sp>
        <p:nvSpPr>
          <p:cNvPr id="19"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23"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801"/>
        <p:cNvGrpSpPr/>
        <p:nvPr/>
      </p:nvGrpSpPr>
      <p:grpSpPr>
        <a:xfrm>
          <a:off x="0" y="0"/>
          <a:ext cx="0" cy="0"/>
          <a:chOff x="0" y="0"/>
          <a:chExt cx="0" cy="0"/>
        </a:xfrm>
      </p:grpSpPr>
      <p:sp>
        <p:nvSpPr>
          <p:cNvPr id="3805" name="Google Shape;3805;p523"/>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err="1">
                <a:solidFill>
                  <a:schemeClr val="dk1"/>
                </a:solidFill>
                <a:latin typeface="Samsung Sharp Sans" pitchFamily="2" charset="0"/>
                <a:ea typeface="Samsung Sharp Sans" pitchFamily="2" charset="0"/>
                <a:cs typeface="Samsung Sharp Sans" pitchFamily="2" charset="0"/>
              </a:rPr>
              <a:t>Recall</a:t>
            </a:r>
            <a:endParaRPr lang="es-ES" dirty="0">
              <a:latin typeface="Samsung Sharp Sans" pitchFamily="2" charset="0"/>
              <a:ea typeface="Samsung Sharp Sans" pitchFamily="2" charset="0"/>
              <a:cs typeface="Samsung Sharp Sans" pitchFamily="2" charset="0"/>
            </a:endParaRPr>
          </a:p>
        </p:txBody>
      </p:sp>
      <p:sp>
        <p:nvSpPr>
          <p:cNvPr id="3806" name="Google Shape;3806;p523"/>
          <p:cNvSpPr/>
          <p:nvPr/>
        </p:nvSpPr>
        <p:spPr>
          <a:xfrm>
            <a:off x="1815849" y="1700810"/>
            <a:ext cx="8780714" cy="545516"/>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dirty="0">
                <a:solidFill>
                  <a:srgbClr val="262626"/>
                </a:solidFill>
                <a:latin typeface="SamsungOne 400" pitchFamily="34" charset="0"/>
                <a:ea typeface="SamsungOne 400" pitchFamily="34" charset="0"/>
              </a:rPr>
              <a:t>También llamado sensibilidad o exhaustividad, es la proporción de predicciones correctas entre la clase objetivo real.</a:t>
            </a:r>
            <a:endParaRPr lang="es-ES" dirty="0">
              <a:latin typeface="SamsungOne 400" pitchFamily="34" charset="0"/>
              <a:ea typeface="SamsungOne 400" pitchFamily="34" charset="0"/>
            </a:endParaRPr>
          </a:p>
        </p:txBody>
      </p:sp>
      <p:sp>
        <p:nvSpPr>
          <p:cNvPr id="3807" name="Google Shape;3807;p523"/>
          <p:cNvSpPr txBox="1"/>
          <p:nvPr/>
        </p:nvSpPr>
        <p:spPr>
          <a:xfrm>
            <a:off x="5110365" y="2132016"/>
            <a:ext cx="1971273" cy="66005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grpSp>
        <p:nvGrpSpPr>
          <p:cNvPr id="3808" name="Google Shape;3808;p523"/>
          <p:cNvGrpSpPr/>
          <p:nvPr/>
        </p:nvGrpSpPr>
        <p:grpSpPr>
          <a:xfrm>
            <a:off x="1811337" y="2954072"/>
            <a:ext cx="8677276" cy="1807076"/>
            <a:chOff x="666749" y="2954072"/>
            <a:chExt cx="8677276" cy="1807076"/>
          </a:xfrm>
        </p:grpSpPr>
        <p:sp>
          <p:nvSpPr>
            <p:cNvPr id="3809" name="Google Shape;3809;p523"/>
            <p:cNvSpPr/>
            <p:nvPr/>
          </p:nvSpPr>
          <p:spPr>
            <a:xfrm>
              <a:off x="666749" y="2954072"/>
              <a:ext cx="8677276" cy="1807076"/>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810" name="Google Shape;3810;p523"/>
            <p:cNvPicPr preferRelativeResize="0"/>
            <p:nvPr/>
          </p:nvPicPr>
          <p:blipFill rotWithShape="1">
            <a:blip r:embed="rId4">
              <a:alphaModFix/>
            </a:blip>
            <a:srcRect l="359" r="20979"/>
            <a:stretch/>
          </p:blipFill>
          <p:spPr>
            <a:xfrm>
              <a:off x="847725" y="3026080"/>
              <a:ext cx="8496300" cy="1620180"/>
            </a:xfrm>
            <a:prstGeom prst="rect">
              <a:avLst/>
            </a:prstGeom>
            <a:noFill/>
            <a:ln>
              <a:noFill/>
            </a:ln>
          </p:spPr>
        </p:pic>
        <p:sp>
          <p:nvSpPr>
            <p:cNvPr id="3811" name="Google Shape;3811;p523"/>
            <p:cNvSpPr/>
            <p:nvPr/>
          </p:nvSpPr>
          <p:spPr>
            <a:xfrm>
              <a:off x="2280766" y="3717787"/>
              <a:ext cx="2569541" cy="369332"/>
            </a:xfrm>
            <a:prstGeom prst="rect">
              <a:avLst/>
            </a:prstGeom>
            <a:solidFill>
              <a:srgbClr val="F7F7F7"/>
            </a:solidFill>
            <a:ln>
              <a:noFill/>
            </a:ln>
          </p:spPr>
          <p:txBody>
            <a:bodyPr spcFirstLastPara="1" wrap="square" lIns="0" tIns="0" rIns="0" bIns="0" anchor="t" anchorCtr="0">
              <a:spAutoFit/>
            </a:bodyPr>
            <a:lstStyle/>
            <a:p>
              <a:pPr>
                <a:buSzPts val="1200"/>
              </a:pPr>
              <a:r>
                <a:rPr lang="es-ES" sz="1200">
                  <a:solidFill>
                    <a:schemeClr val="dk1"/>
                  </a:solidFill>
                  <a:latin typeface="SamsungOne 400" pitchFamily="34" charset="0"/>
                  <a:ea typeface="SamsungOne 400" pitchFamily="34" charset="0"/>
                </a:rPr>
                <a:t>(</a:t>
              </a:r>
              <a:r>
                <a:rPr lang="es-ES" sz="1200">
                  <a:solidFill>
                    <a:srgbClr val="C03148"/>
                  </a:solidFill>
                  <a:latin typeface="SamsungOne 400" pitchFamily="34" charset="0"/>
                  <a:ea typeface="SamsungOne 400" pitchFamily="34" charset="0"/>
                </a:rPr>
                <a:t>f"</a:t>
              </a:r>
              <a:r>
                <a:rPr lang="es-ES" sz="1200">
                  <a:solidFill>
                    <a:schemeClr val="dk1"/>
                  </a:solidFill>
                  <a:latin typeface="SamsungOne 400" pitchFamily="34" charset="0"/>
                  <a:ea typeface="SamsungOne 400" pitchFamily="34" charset="0"/>
                </a:rPr>
                <a:t>{objetivo}sensibilidad</a:t>
              </a:r>
              <a:r>
                <a:rPr lang="es-ES" sz="1200">
                  <a:solidFill>
                    <a:srgbClr val="C03148"/>
                  </a:solidFill>
                  <a:latin typeface="SamsungOne 400" pitchFamily="34" charset="0"/>
                  <a:ea typeface="SamsungOne 400" pitchFamily="34" charset="0"/>
                </a:rPr>
                <a:t>:</a:t>
              </a:r>
              <a:r>
                <a:rPr lang="es-ES" sz="1200">
                  <a:solidFill>
                    <a:schemeClr val="dk1"/>
                  </a:solidFill>
                  <a:latin typeface="SamsungOne 400" pitchFamily="34" charset="0"/>
                  <a:ea typeface="SamsungOne 400" pitchFamily="34" charset="0"/>
                </a:rPr>
                <a:t>{puntuación}</a:t>
              </a:r>
              <a:r>
                <a:rPr lang="es-ES" sz="1200">
                  <a:solidFill>
                    <a:srgbClr val="C03148"/>
                  </a:solidFill>
                  <a:latin typeface="SamsungOne 400" pitchFamily="34" charset="0"/>
                  <a:ea typeface="SamsungOne 400" pitchFamily="34" charset="0"/>
                </a:rPr>
                <a:t>"</a:t>
              </a:r>
              <a:r>
                <a:rPr lang="es-ES" sz="1200">
                  <a:solidFill>
                    <a:schemeClr val="dk1"/>
                  </a:solidFill>
                  <a:latin typeface="SamsungOne 400" pitchFamily="34" charset="0"/>
                  <a:ea typeface="SamsungOne 400" pitchFamily="34" charset="0"/>
                </a:rPr>
                <a:t>)</a:t>
              </a:r>
            </a:p>
          </p:txBody>
        </p:sp>
        <p:sp>
          <p:nvSpPr>
            <p:cNvPr id="3812" name="Google Shape;3812;p523"/>
            <p:cNvSpPr/>
            <p:nvPr/>
          </p:nvSpPr>
          <p:spPr>
            <a:xfrm>
              <a:off x="1531032" y="3983457"/>
              <a:ext cx="3903069" cy="745571"/>
            </a:xfrm>
            <a:prstGeom prst="rect">
              <a:avLst/>
            </a:prstGeom>
            <a:solidFill>
              <a:schemeClr val="lt1"/>
            </a:solidFill>
            <a:ln>
              <a:noFill/>
            </a:ln>
          </p:spPr>
          <p:txBody>
            <a:bodyPr spcFirstLastPara="1" wrap="square" lIns="0" tIns="72000" rIns="144000" bIns="72000" anchor="t" anchorCtr="0">
              <a:spAutoFit/>
            </a:bodyPr>
            <a:lstStyle/>
            <a:p>
              <a:pPr>
                <a:buSzPts val="1300"/>
              </a:pPr>
              <a:r>
                <a:rPr lang="es-ES" sz="1300">
                  <a:solidFill>
                    <a:schemeClr val="dk1"/>
                  </a:solidFill>
                  <a:latin typeface="SamsungOne 400" pitchFamily="34" charset="0"/>
                  <a:ea typeface="SamsungOne 400" pitchFamily="34" charset="0"/>
                </a:rPr>
                <a:t>sensibilidad de la setosa: 1,0</a:t>
              </a:r>
              <a:endParaRPr lang="es-ES">
                <a:latin typeface="SamsungOne 400" pitchFamily="34" charset="0"/>
                <a:ea typeface="SamsungOne 400" pitchFamily="34" charset="0"/>
              </a:endParaRPr>
            </a:p>
            <a:p>
              <a:pPr>
                <a:buSzPts val="1300"/>
              </a:pPr>
              <a:r>
                <a:rPr lang="es-ES" sz="1300">
                  <a:solidFill>
                    <a:schemeClr val="dk1"/>
                  </a:solidFill>
                  <a:latin typeface="SamsungOne 400" pitchFamily="34" charset="0"/>
                  <a:ea typeface="SamsungOne 400" pitchFamily="34" charset="0"/>
                </a:rPr>
                <a:t>sensibilidad versicolor: 1.0</a:t>
              </a:r>
              <a:endParaRPr lang="es-ES">
                <a:latin typeface="SamsungOne 400" pitchFamily="34" charset="0"/>
                <a:ea typeface="SamsungOne 400" pitchFamily="34" charset="0"/>
              </a:endParaRPr>
            </a:p>
            <a:p>
              <a:pPr>
                <a:buSzPts val="1300"/>
              </a:pPr>
              <a:r>
                <a:rPr lang="es-ES" sz="1300">
                  <a:solidFill>
                    <a:schemeClr val="dk1"/>
                  </a:solidFill>
                  <a:latin typeface="SamsungOne 400" pitchFamily="34" charset="0"/>
                  <a:ea typeface="SamsungOne 400" pitchFamily="34" charset="0"/>
                </a:rPr>
                <a:t>sensibilidad de virginica : 0.9375</a:t>
              </a:r>
              <a:endParaRPr lang="es-ES">
                <a:latin typeface="SamsungOne 400" pitchFamily="34" charset="0"/>
                <a:ea typeface="SamsungOne 400" pitchFamily="34" charset="0"/>
              </a:endParaRPr>
            </a:p>
          </p:txBody>
        </p:sp>
      </p:grpSp>
      <p:sp>
        <p:nvSpPr>
          <p:cNvPr id="12"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6"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817"/>
        <p:cNvGrpSpPr/>
        <p:nvPr/>
      </p:nvGrpSpPr>
      <p:grpSpPr>
        <a:xfrm>
          <a:off x="0" y="0"/>
          <a:ext cx="0" cy="0"/>
          <a:chOff x="0" y="0"/>
          <a:chExt cx="0" cy="0"/>
        </a:xfrm>
      </p:grpSpPr>
      <p:sp>
        <p:nvSpPr>
          <p:cNvPr id="3821" name="Google Shape;3821;p524"/>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err="1">
                <a:solidFill>
                  <a:schemeClr val="dk1"/>
                </a:solidFill>
                <a:latin typeface="Samsung Sharp Sans" pitchFamily="2" charset="0"/>
                <a:ea typeface="Samsung Sharp Sans" pitchFamily="2" charset="0"/>
                <a:cs typeface="Samsung Sharp Sans" pitchFamily="2" charset="0"/>
              </a:rPr>
              <a:t>Fall-out</a:t>
            </a:r>
            <a:endParaRPr lang="es-ES" dirty="0">
              <a:latin typeface="Samsung Sharp Sans" pitchFamily="2" charset="0"/>
              <a:ea typeface="Samsung Sharp Sans" pitchFamily="2" charset="0"/>
              <a:cs typeface="Samsung Sharp Sans" pitchFamily="2" charset="0"/>
            </a:endParaRPr>
          </a:p>
        </p:txBody>
      </p:sp>
      <p:sp>
        <p:nvSpPr>
          <p:cNvPr id="3822" name="Google Shape;3822;p524"/>
          <p:cNvSpPr/>
          <p:nvPr/>
        </p:nvSpPr>
        <p:spPr>
          <a:xfrm>
            <a:off x="1815849" y="1700811"/>
            <a:ext cx="8780714"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dirty="0">
                <a:solidFill>
                  <a:srgbClr val="262626"/>
                </a:solidFill>
                <a:latin typeface="SamsungOne 400" pitchFamily="34" charset="0"/>
                <a:ea typeface="SamsungOne 400" pitchFamily="34" charset="0"/>
              </a:rPr>
              <a:t>La caída es la proporción incorrecta entre la clase real, no la objetivo. También se expresa como 1-especificidad.</a:t>
            </a:r>
            <a:endParaRPr lang="es-ES" dirty="0">
              <a:latin typeface="SamsungOne 400" pitchFamily="34" charset="0"/>
              <a:ea typeface="SamsungOne 400" pitchFamily="34" charset="0"/>
            </a:endParaRPr>
          </a:p>
        </p:txBody>
      </p:sp>
      <p:sp>
        <p:nvSpPr>
          <p:cNvPr id="3823" name="Google Shape;3823;p524"/>
          <p:cNvSpPr txBox="1"/>
          <p:nvPr/>
        </p:nvSpPr>
        <p:spPr>
          <a:xfrm>
            <a:off x="4922815" y="2102888"/>
            <a:ext cx="2346375" cy="66005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3824" name="Google Shape;3824;p524"/>
          <p:cNvSpPr/>
          <p:nvPr/>
        </p:nvSpPr>
        <p:spPr>
          <a:xfrm>
            <a:off x="1815849" y="2960951"/>
            <a:ext cx="8780714"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El scikit-learn no proporciona cómo calcular la caída. </a:t>
            </a:r>
            <a:endParaRPr lang="es-ES">
              <a:latin typeface="SamsungOne 400" pitchFamily="34" charset="0"/>
              <a:ea typeface="SamsungOne 400" pitchFamily="34" charset="0"/>
            </a:endParaRPr>
          </a:p>
        </p:txBody>
      </p:sp>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29"/>
        <p:cNvGrpSpPr/>
        <p:nvPr/>
      </p:nvGrpSpPr>
      <p:grpSpPr>
        <a:xfrm>
          <a:off x="0" y="0"/>
          <a:ext cx="0" cy="0"/>
          <a:chOff x="0" y="0"/>
          <a:chExt cx="0" cy="0"/>
        </a:xfrm>
      </p:grpSpPr>
      <p:sp>
        <p:nvSpPr>
          <p:cNvPr id="3833" name="Google Shape;3833;p525"/>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f-score</a:t>
            </a:r>
            <a:endParaRPr lang="es-ES">
              <a:latin typeface="Samsung Sharp Sans" pitchFamily="2" charset="0"/>
              <a:ea typeface="Samsung Sharp Sans" pitchFamily="2" charset="0"/>
              <a:cs typeface="Samsung Sharp Sans" pitchFamily="2" charset="0"/>
            </a:endParaRPr>
          </a:p>
        </p:txBody>
      </p:sp>
      <p:sp>
        <p:nvSpPr>
          <p:cNvPr id="3834" name="Google Shape;3834;p525"/>
          <p:cNvSpPr/>
          <p:nvPr/>
        </p:nvSpPr>
        <p:spPr>
          <a:xfrm>
            <a:off x="1815849" y="1700811"/>
            <a:ext cx="8780714" cy="945625"/>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dirty="0">
                <a:solidFill>
                  <a:srgbClr val="262626"/>
                </a:solidFill>
                <a:latin typeface="SamsungOne 400" pitchFamily="34" charset="0"/>
                <a:ea typeface="SamsungOne 400" pitchFamily="34" charset="0"/>
              </a:rPr>
              <a:t>La precisión y la sensibilidad tienen una relación de compensación. La puntuación f es la media armónica ponderada de la precisión y la sensibilidad. Si la puntuación f es inferior a 1, se da más peso a la precisión, y si es superior a 1, se da más peso a la sensibilidad. La puntuación f se utiliza para comprender con certeza el rendimiento del modelo cuando la clase de datos está desequilibrada.</a:t>
            </a:r>
            <a:endParaRPr lang="es-ES" dirty="0">
              <a:latin typeface="SamsungOne 400" pitchFamily="34" charset="0"/>
              <a:ea typeface="SamsungOne 400" pitchFamily="34" charset="0"/>
            </a:endParaRPr>
          </a:p>
        </p:txBody>
      </p:sp>
      <p:sp>
        <p:nvSpPr>
          <p:cNvPr id="3835" name="Google Shape;3835;p525"/>
          <p:cNvSpPr txBox="1"/>
          <p:nvPr/>
        </p:nvSpPr>
        <p:spPr>
          <a:xfrm>
            <a:off x="4355672" y="2674018"/>
            <a:ext cx="3480600" cy="7143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3836" name="Google Shape;3836;p525"/>
          <p:cNvSpPr/>
          <p:nvPr/>
        </p:nvSpPr>
        <p:spPr>
          <a:xfrm>
            <a:off x="1815849" y="3429001"/>
            <a:ext cx="8780714" cy="545516"/>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a:solidFill>
                  <a:srgbClr val="262626"/>
                </a:solidFill>
                <a:latin typeface="SamsungOne 400" pitchFamily="34" charset="0"/>
                <a:ea typeface="SamsungOne 400" pitchFamily="34" charset="0"/>
              </a:rPr>
              <a:t>Para una ponderación uniforme de la precisión y el recuerdo, 𝜷 se fija en 1 la mayor parte del tiempo, lo que se denomina específicamente f1-score.</a:t>
            </a:r>
            <a:endParaRPr lang="es-ES">
              <a:latin typeface="SamsungOne 400" pitchFamily="34" charset="0"/>
              <a:ea typeface="SamsungOne 400" pitchFamily="34" charset="0"/>
            </a:endParaRPr>
          </a:p>
        </p:txBody>
      </p:sp>
      <p:sp>
        <p:nvSpPr>
          <p:cNvPr id="3837" name="Google Shape;3837;p525"/>
          <p:cNvSpPr txBox="1"/>
          <p:nvPr/>
        </p:nvSpPr>
        <p:spPr>
          <a:xfrm>
            <a:off x="4797972" y="4053646"/>
            <a:ext cx="2596200" cy="6666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9"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3"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42"/>
        <p:cNvGrpSpPr/>
        <p:nvPr/>
      </p:nvGrpSpPr>
      <p:grpSpPr>
        <a:xfrm>
          <a:off x="0" y="0"/>
          <a:ext cx="0" cy="0"/>
          <a:chOff x="0" y="0"/>
          <a:chExt cx="0" cy="0"/>
        </a:xfrm>
      </p:grpSpPr>
      <p:sp>
        <p:nvSpPr>
          <p:cNvPr id="3846" name="Google Shape;3846;p526"/>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f-score</a:t>
            </a:r>
            <a:endParaRPr lang="es-ES">
              <a:latin typeface="Samsung Sharp Sans" pitchFamily="2" charset="0"/>
              <a:ea typeface="Samsung Sharp Sans" pitchFamily="2" charset="0"/>
              <a:cs typeface="Samsung Sharp Sans" pitchFamily="2" charset="0"/>
            </a:endParaRPr>
          </a:p>
        </p:txBody>
      </p:sp>
      <p:sp>
        <p:nvSpPr>
          <p:cNvPr id="3847" name="Google Shape;3847;p526"/>
          <p:cNvSpPr/>
          <p:nvPr/>
        </p:nvSpPr>
        <p:spPr>
          <a:xfrm>
            <a:off x="1815849" y="1700811"/>
            <a:ext cx="8780714" cy="1653511"/>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dirty="0">
                <a:solidFill>
                  <a:srgbClr val="262626"/>
                </a:solidFill>
                <a:latin typeface="SamsungOne 400" pitchFamily="34" charset="0"/>
                <a:ea typeface="SamsungOne 400" pitchFamily="34" charset="0"/>
              </a:rPr>
              <a:t>Medida #F1: la precisión y la sensibilidad se ponderan por igual. La puntuación F1 se utiliza para calcular la media a partir de la media armónica de la precisión y </a:t>
            </a:r>
            <a:r>
              <a:rPr lang="es-ES" sz="1300" dirty="0" err="1">
                <a:solidFill>
                  <a:srgbClr val="262626"/>
                </a:solidFill>
                <a:latin typeface="SamsungOne 400" pitchFamily="34" charset="0"/>
                <a:ea typeface="SamsungOne 400" pitchFamily="34" charset="0"/>
              </a:rPr>
              <a:t>recall</a:t>
            </a:r>
            <a:r>
              <a:rPr lang="es-ES" sz="1300" dirty="0">
                <a:solidFill>
                  <a:srgbClr val="262626"/>
                </a:solidFill>
                <a:latin typeface="SamsungOne 400" pitchFamily="34" charset="0"/>
                <a:ea typeface="SamsungOne 400" pitchFamily="34" charset="0"/>
              </a:rPr>
              <a:t> (sensibilidad) y la ponderación de la precisión y la sensibilidad. </a:t>
            </a:r>
          </a:p>
          <a:p>
            <a:pPr marL="182563" indent="-182563" algn="just">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#a (precisión), b (</a:t>
            </a:r>
            <a:r>
              <a:rPr lang="es-ES" sz="1300" dirty="0" err="1">
                <a:solidFill>
                  <a:srgbClr val="262626"/>
                </a:solidFill>
                <a:latin typeface="SamsungOne 400" pitchFamily="34" charset="0"/>
                <a:ea typeface="SamsungOne 400" pitchFamily="34" charset="0"/>
              </a:rPr>
              <a:t>recall</a:t>
            </a:r>
            <a:r>
              <a:rPr lang="es-ES" sz="1300" dirty="0">
                <a:solidFill>
                  <a:srgbClr val="262626"/>
                </a:solidFill>
                <a:latin typeface="SamsungOne 400" pitchFamily="34" charset="0"/>
                <a:ea typeface="SamsungOne 400" pitchFamily="34" charset="0"/>
              </a:rPr>
              <a:t>) 2ab/</a:t>
            </a:r>
            <a:r>
              <a:rPr lang="es-ES" sz="1300" dirty="0" err="1">
                <a:solidFill>
                  <a:srgbClr val="262626"/>
                </a:solidFill>
                <a:latin typeface="SamsungOne 400" pitchFamily="34" charset="0"/>
                <a:ea typeface="SamsungOne 400" pitchFamily="34" charset="0"/>
              </a:rPr>
              <a:t>a+b</a:t>
            </a:r>
            <a:endParaRPr lang="es-ES" sz="1300" dirty="0">
              <a:solidFill>
                <a:srgbClr val="262626"/>
              </a:solidFill>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Medida #F 0,5 - La precisión tiene más peso que la sensibilidad. Se aplica un peso 0,5 veces mayor a la sensibilidad en comparación con la precisión. </a:t>
            </a:r>
            <a:endParaRPr lang="es-ES" dirty="0">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300" dirty="0">
                <a:solidFill>
                  <a:srgbClr val="262626"/>
                </a:solidFill>
                <a:latin typeface="SamsungOne 400" pitchFamily="34" charset="0"/>
                <a:ea typeface="SamsungOne 400" pitchFamily="34" charset="0"/>
              </a:rPr>
              <a:t>Medida #F2 - La sensibilidad es más ponderada. La sensibilidad es 2 veces más ponderada que la precisión. </a:t>
            </a:r>
          </a:p>
        </p:txBody>
      </p:sp>
      <p:sp>
        <p:nvSpPr>
          <p:cNvPr id="6"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0"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52"/>
        <p:cNvGrpSpPr/>
        <p:nvPr/>
      </p:nvGrpSpPr>
      <p:grpSpPr>
        <a:xfrm>
          <a:off x="0" y="0"/>
          <a:ext cx="0" cy="0"/>
          <a:chOff x="0" y="0"/>
          <a:chExt cx="0" cy="0"/>
        </a:xfrm>
      </p:grpSpPr>
      <p:sp>
        <p:nvSpPr>
          <p:cNvPr id="3856" name="Google Shape;3856;p527"/>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f-score</a:t>
            </a:r>
            <a:endParaRPr lang="es-ES">
              <a:latin typeface="Samsung Sharp Sans" pitchFamily="2" charset="0"/>
              <a:ea typeface="Samsung Sharp Sans" pitchFamily="2" charset="0"/>
              <a:cs typeface="Samsung Sharp Sans" pitchFamily="2" charset="0"/>
            </a:endParaRPr>
          </a:p>
        </p:txBody>
      </p:sp>
      <p:grpSp>
        <p:nvGrpSpPr>
          <p:cNvPr id="3857" name="Google Shape;3857;p527"/>
          <p:cNvGrpSpPr/>
          <p:nvPr/>
        </p:nvGrpSpPr>
        <p:grpSpPr>
          <a:xfrm>
            <a:off x="1811337" y="1773241"/>
            <a:ext cx="8677276" cy="3675988"/>
            <a:chOff x="666749" y="1773241"/>
            <a:chExt cx="8677276" cy="3675988"/>
          </a:xfrm>
        </p:grpSpPr>
        <p:grpSp>
          <p:nvGrpSpPr>
            <p:cNvPr id="3858" name="Google Shape;3858;p527"/>
            <p:cNvGrpSpPr/>
            <p:nvPr/>
          </p:nvGrpSpPr>
          <p:grpSpPr>
            <a:xfrm>
              <a:off x="666749" y="1773241"/>
              <a:ext cx="8677276" cy="3675988"/>
              <a:chOff x="666749" y="1773241"/>
              <a:chExt cx="8677276" cy="3675988"/>
            </a:xfrm>
          </p:grpSpPr>
          <p:sp>
            <p:nvSpPr>
              <p:cNvPr id="3859" name="Google Shape;3859;p527"/>
              <p:cNvSpPr/>
              <p:nvPr/>
            </p:nvSpPr>
            <p:spPr>
              <a:xfrm>
                <a:off x="666749" y="1773241"/>
                <a:ext cx="8677276" cy="3675988"/>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860" name="Google Shape;3860;p527"/>
              <p:cNvPicPr preferRelativeResize="0"/>
              <p:nvPr/>
            </p:nvPicPr>
            <p:blipFill rotWithShape="1">
              <a:blip r:embed="rId3">
                <a:alphaModFix/>
              </a:blip>
              <a:srcRect l="366" t="1223" r="19653"/>
              <a:stretch/>
            </p:blipFill>
            <p:spPr>
              <a:xfrm>
                <a:off x="847725" y="1808820"/>
                <a:ext cx="8496300" cy="3414102"/>
              </a:xfrm>
              <a:prstGeom prst="rect">
                <a:avLst/>
              </a:prstGeom>
              <a:noFill/>
              <a:ln>
                <a:noFill/>
              </a:ln>
            </p:spPr>
          </p:pic>
        </p:grpSp>
        <p:sp>
          <p:nvSpPr>
            <p:cNvPr id="3861" name="Google Shape;3861;p527"/>
            <p:cNvSpPr/>
            <p:nvPr/>
          </p:nvSpPr>
          <p:spPr>
            <a:xfrm>
              <a:off x="1531032" y="4023216"/>
              <a:ext cx="4453248" cy="1345735"/>
            </a:xfrm>
            <a:prstGeom prst="rect">
              <a:avLst/>
            </a:prstGeom>
            <a:solidFill>
              <a:schemeClr val="lt1"/>
            </a:solidFill>
            <a:ln>
              <a:noFill/>
            </a:ln>
          </p:spPr>
          <p:txBody>
            <a:bodyPr spcFirstLastPara="1" wrap="square" lIns="0" tIns="72000" rIns="144000" bIns="72000" anchor="t" anchorCtr="0">
              <a:spAutoFit/>
            </a:bodyPr>
            <a:lstStyle/>
            <a:p>
              <a:pPr>
                <a:buSzPts val="1300"/>
              </a:pPr>
              <a:r>
                <a:rPr lang="es-ES" sz="1300">
                  <a:solidFill>
                    <a:schemeClr val="dk1"/>
                  </a:solidFill>
                  <a:latin typeface="SamsungOne 400" pitchFamily="34" charset="0"/>
                  <a:ea typeface="SamsungOne 400" pitchFamily="34" charset="0"/>
                </a:rPr>
                <a:t>setosa fbetas puntuación : 1.0</a:t>
              </a:r>
            </a:p>
            <a:p>
              <a:pPr>
                <a:buSzPts val="1300"/>
              </a:pPr>
              <a:r>
                <a:rPr lang="es-ES" sz="1300">
                  <a:solidFill>
                    <a:schemeClr val="dk1"/>
                  </a:solidFill>
                  <a:latin typeface="SamsungOne 400" pitchFamily="34" charset="0"/>
                  <a:ea typeface="SamsungOne 400" pitchFamily="34" charset="0"/>
                </a:rPr>
                <a:t>fbetas versicolor puntuación : 0.967741935483871</a:t>
              </a:r>
            </a:p>
            <a:p>
              <a:pPr>
                <a:buSzPts val="1300"/>
              </a:pPr>
              <a:r>
                <a:rPr lang="es-ES" sz="1300">
                  <a:solidFill>
                    <a:schemeClr val="dk1"/>
                  </a:solidFill>
                  <a:latin typeface="SamsungOne 400" pitchFamily="34" charset="0"/>
                  <a:ea typeface="SamsungOne 400" pitchFamily="34" charset="0"/>
                </a:rPr>
                <a:t>fbetas virginica puntuación : 0.967741935483871</a:t>
              </a:r>
              <a:endParaRPr lang="es-ES">
                <a:latin typeface="SamsungOne 400" pitchFamily="34" charset="0"/>
                <a:ea typeface="SamsungOne 400" pitchFamily="34" charset="0"/>
              </a:endParaRPr>
            </a:p>
            <a:p>
              <a:pPr>
                <a:buSzPts val="1300"/>
              </a:pPr>
              <a:r>
                <a:rPr lang="es-ES" sz="1300">
                  <a:solidFill>
                    <a:schemeClr val="dk1"/>
                  </a:solidFill>
                  <a:latin typeface="SamsungOne 400" pitchFamily="34" charset="0"/>
                  <a:ea typeface="SamsungOne 400" pitchFamily="34" charset="0"/>
                </a:rPr>
                <a:t>setosa f1 puntuación : 1.0</a:t>
              </a:r>
            </a:p>
            <a:p>
              <a:pPr>
                <a:buSzPts val="1300"/>
              </a:pPr>
              <a:r>
                <a:rPr lang="es-ES" sz="1300">
                  <a:solidFill>
                    <a:schemeClr val="dk1"/>
                  </a:solidFill>
                  <a:latin typeface="SamsungOne 400" pitchFamily="34" charset="0"/>
                  <a:ea typeface="SamsungOne 400" pitchFamily="34" charset="0"/>
                </a:rPr>
                <a:t>puntuación f1 versicolor : 0.967741935483871</a:t>
              </a:r>
            </a:p>
            <a:p>
              <a:pPr>
                <a:buSzPts val="1300"/>
              </a:pPr>
              <a:r>
                <a:rPr lang="es-ES" sz="1300">
                  <a:solidFill>
                    <a:schemeClr val="dk1"/>
                  </a:solidFill>
                  <a:latin typeface="SamsungOne 400" pitchFamily="34" charset="0"/>
                  <a:ea typeface="SamsungOne 400" pitchFamily="34" charset="0"/>
                </a:rPr>
                <a:t>puntuación de virginica f1 : 0.967741935483871</a:t>
              </a:r>
            </a:p>
          </p:txBody>
        </p:sp>
        <p:sp>
          <p:nvSpPr>
            <p:cNvPr id="3862" name="Google Shape;3862;p527"/>
            <p:cNvSpPr/>
            <p:nvPr/>
          </p:nvSpPr>
          <p:spPr>
            <a:xfrm>
              <a:off x="2245588" y="2849197"/>
              <a:ext cx="2880320" cy="184666"/>
            </a:xfrm>
            <a:prstGeom prst="rect">
              <a:avLst/>
            </a:prstGeom>
            <a:solidFill>
              <a:srgbClr val="F7F7F7"/>
            </a:solidFill>
            <a:ln>
              <a:noFill/>
            </a:ln>
          </p:spPr>
          <p:txBody>
            <a:bodyPr spcFirstLastPara="1" wrap="square" lIns="0" tIns="0" rIns="0" bIns="0" anchor="t" anchorCtr="0">
              <a:spAutoFit/>
            </a:bodyPr>
            <a:lstStyle/>
            <a:p>
              <a:pPr>
                <a:buSzPts val="1200"/>
              </a:pPr>
              <a:r>
                <a:rPr lang="es-ES" sz="1200">
                  <a:solidFill>
                    <a:schemeClr val="dk1"/>
                  </a:solidFill>
                  <a:latin typeface="SamsungOne 400" pitchFamily="34" charset="0"/>
                  <a:ea typeface="SamsungOne 400" pitchFamily="34" charset="0"/>
                </a:rPr>
                <a:t>(</a:t>
              </a:r>
              <a:r>
                <a:rPr lang="es-ES" sz="1200">
                  <a:solidFill>
                    <a:srgbClr val="C03148"/>
                  </a:solidFill>
                  <a:latin typeface="SamsungOne 400" pitchFamily="34" charset="0"/>
                  <a:ea typeface="SamsungOne 400" pitchFamily="34" charset="0"/>
                </a:rPr>
                <a:t>f"</a:t>
              </a:r>
              <a:r>
                <a:rPr lang="es-ES" sz="1200">
                  <a:solidFill>
                    <a:schemeClr val="dk1"/>
                  </a:solidFill>
                  <a:latin typeface="SamsungOne 400" pitchFamily="34" charset="0"/>
                  <a:ea typeface="SamsungOne 400" pitchFamily="34" charset="0"/>
                </a:rPr>
                <a:t>{objetivo}fbetas </a:t>
              </a:r>
              <a:r>
                <a:rPr lang="es-ES" sz="1200">
                  <a:solidFill>
                    <a:srgbClr val="C03148"/>
                  </a:solidFill>
                  <a:latin typeface="SamsungOne 400" pitchFamily="34" charset="0"/>
                  <a:ea typeface="SamsungOne 400" pitchFamily="34" charset="0"/>
                </a:rPr>
                <a:t>score:</a:t>
              </a:r>
              <a:r>
                <a:rPr lang="es-ES" sz="1200">
                  <a:solidFill>
                    <a:schemeClr val="dk1"/>
                  </a:solidFill>
                  <a:latin typeface="SamsungOne 400" pitchFamily="34" charset="0"/>
                  <a:ea typeface="SamsungOne 400" pitchFamily="34" charset="0"/>
                </a:rPr>
                <a:t>{score}</a:t>
              </a:r>
              <a:r>
                <a:rPr lang="es-ES" sz="1200">
                  <a:solidFill>
                    <a:srgbClr val="C03148"/>
                  </a:solidFill>
                  <a:latin typeface="SamsungOne 400" pitchFamily="34" charset="0"/>
                  <a:ea typeface="SamsungOne 400" pitchFamily="34" charset="0"/>
                </a:rPr>
                <a:t>") </a:t>
              </a:r>
            </a:p>
          </p:txBody>
        </p:sp>
        <p:sp>
          <p:nvSpPr>
            <p:cNvPr id="3863" name="Google Shape;3863;p527"/>
            <p:cNvSpPr/>
            <p:nvPr/>
          </p:nvSpPr>
          <p:spPr>
            <a:xfrm>
              <a:off x="2253643" y="3711592"/>
              <a:ext cx="2502509" cy="369332"/>
            </a:xfrm>
            <a:prstGeom prst="rect">
              <a:avLst/>
            </a:prstGeom>
            <a:solidFill>
              <a:srgbClr val="F7F7F7"/>
            </a:solidFill>
            <a:ln>
              <a:noFill/>
            </a:ln>
          </p:spPr>
          <p:txBody>
            <a:bodyPr spcFirstLastPara="1" wrap="square" lIns="0" tIns="0" rIns="0" bIns="0" anchor="t" anchorCtr="0">
              <a:spAutoFit/>
            </a:bodyPr>
            <a:lstStyle/>
            <a:p>
              <a:pPr>
                <a:buSzPts val="1200"/>
              </a:pPr>
              <a:r>
                <a:rPr lang="es-ES" sz="1200">
                  <a:solidFill>
                    <a:schemeClr val="dk1"/>
                  </a:solidFill>
                  <a:latin typeface="SamsungOne 400" pitchFamily="34" charset="0"/>
                  <a:ea typeface="SamsungOne 400" pitchFamily="34" charset="0"/>
                </a:rPr>
                <a:t>(</a:t>
              </a:r>
              <a:r>
                <a:rPr lang="es-ES" sz="1200">
                  <a:solidFill>
                    <a:srgbClr val="C03148"/>
                  </a:solidFill>
                  <a:latin typeface="SamsungOne 400" pitchFamily="34" charset="0"/>
                  <a:ea typeface="SamsungOne 400" pitchFamily="34" charset="0"/>
                </a:rPr>
                <a:t>f"</a:t>
              </a:r>
              <a:r>
                <a:rPr lang="es-ES" sz="1200">
                  <a:solidFill>
                    <a:schemeClr val="dk1"/>
                  </a:solidFill>
                  <a:latin typeface="SamsungOne 400" pitchFamily="34" charset="0"/>
                  <a:ea typeface="SamsungOne 400" pitchFamily="34" charset="0"/>
                </a:rPr>
                <a:t>{objetivo}f1 </a:t>
              </a:r>
              <a:r>
                <a:rPr lang="es-ES" sz="1200">
                  <a:solidFill>
                    <a:srgbClr val="C03148"/>
                  </a:solidFill>
                  <a:latin typeface="SamsungOne 400" pitchFamily="34" charset="0"/>
                  <a:ea typeface="SamsungOne 400" pitchFamily="34" charset="0"/>
                </a:rPr>
                <a:t>puntuación:</a:t>
              </a:r>
              <a:r>
                <a:rPr lang="es-ES" sz="1200">
                  <a:solidFill>
                    <a:schemeClr val="dk1"/>
                  </a:solidFill>
                  <a:latin typeface="SamsungOne 400" pitchFamily="34" charset="0"/>
                  <a:ea typeface="SamsungOne 400" pitchFamily="34" charset="0"/>
                </a:rPr>
                <a:t>{puntuación}</a:t>
              </a:r>
              <a:r>
                <a:rPr lang="es-ES" sz="1200">
                  <a:solidFill>
                    <a:srgbClr val="C03148"/>
                  </a:solidFill>
                  <a:latin typeface="SamsungOne 400" pitchFamily="34" charset="0"/>
                  <a:ea typeface="SamsungOne 400" pitchFamily="34" charset="0"/>
                </a:rPr>
                <a:t>") </a:t>
              </a:r>
            </a:p>
          </p:txBody>
        </p:sp>
      </p:grpSp>
      <p:sp>
        <p:nvSpPr>
          <p:cNvPr id="12"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6"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68"/>
        <p:cNvGrpSpPr/>
        <p:nvPr/>
      </p:nvGrpSpPr>
      <p:grpSpPr>
        <a:xfrm>
          <a:off x="0" y="0"/>
          <a:ext cx="0" cy="0"/>
          <a:chOff x="0" y="0"/>
          <a:chExt cx="0" cy="0"/>
        </a:xfrm>
      </p:grpSpPr>
      <p:sp>
        <p:nvSpPr>
          <p:cNvPr id="3872" name="Google Shape;3872;p528"/>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dirty="0">
                <a:solidFill>
                  <a:schemeClr val="dk1"/>
                </a:solidFill>
                <a:latin typeface="Samsung Sharp Sans" pitchFamily="2" charset="0"/>
                <a:ea typeface="Samsung Sharp Sans" pitchFamily="2" charset="0"/>
                <a:cs typeface="Samsung Sharp Sans" pitchFamily="2" charset="0"/>
              </a:rPr>
              <a:t>Exactitud</a:t>
            </a:r>
            <a:endParaRPr lang="es-ES" dirty="0">
              <a:latin typeface="Samsung Sharp Sans" pitchFamily="2" charset="0"/>
              <a:ea typeface="Samsung Sharp Sans" pitchFamily="2" charset="0"/>
              <a:cs typeface="Samsung Sharp Sans" pitchFamily="2" charset="0"/>
            </a:endParaRPr>
          </a:p>
        </p:txBody>
      </p:sp>
      <p:sp>
        <p:nvSpPr>
          <p:cNvPr id="3873" name="Google Shape;3873;p528"/>
          <p:cNvSpPr txBox="1"/>
          <p:nvPr/>
        </p:nvSpPr>
        <p:spPr>
          <a:xfrm>
            <a:off x="4469869" y="1804291"/>
            <a:ext cx="3252264" cy="66005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6"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0"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78"/>
        <p:cNvGrpSpPr/>
        <p:nvPr/>
      </p:nvGrpSpPr>
      <p:grpSpPr>
        <a:xfrm>
          <a:off x="0" y="0"/>
          <a:ext cx="0" cy="0"/>
          <a:chOff x="0" y="0"/>
          <a:chExt cx="0" cy="0"/>
        </a:xfrm>
      </p:grpSpPr>
      <p:sp>
        <p:nvSpPr>
          <p:cNvPr id="3882" name="Google Shape;3882;p529"/>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informe_de_clasificación</a:t>
            </a:r>
          </a:p>
        </p:txBody>
      </p:sp>
      <p:sp>
        <p:nvSpPr>
          <p:cNvPr id="3883" name="Google Shape;3883;p529"/>
          <p:cNvSpPr/>
          <p:nvPr/>
        </p:nvSpPr>
        <p:spPr>
          <a:xfrm>
            <a:off x="1815849" y="1700810"/>
            <a:ext cx="8780714" cy="545516"/>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dirty="0">
                <a:solidFill>
                  <a:srgbClr val="262626"/>
                </a:solidFill>
                <a:latin typeface="SamsungOne 400" pitchFamily="34" charset="0"/>
                <a:ea typeface="SamsungOne 400" pitchFamily="34" charset="0"/>
              </a:rPr>
              <a:t>Utilice la función </a:t>
            </a:r>
            <a:r>
              <a:rPr lang="es-ES" sz="1300" dirty="0" err="1">
                <a:solidFill>
                  <a:srgbClr val="262626"/>
                </a:solidFill>
                <a:latin typeface="SamsungOne 400" pitchFamily="34" charset="0"/>
                <a:ea typeface="SamsungOne 400" pitchFamily="34" charset="0"/>
              </a:rPr>
              <a:t>classification_report</a:t>
            </a:r>
            <a:r>
              <a:rPr lang="es-ES" sz="1300" dirty="0">
                <a:solidFill>
                  <a:srgbClr val="262626"/>
                </a:solidFill>
                <a:latin typeface="SamsungOne 400" pitchFamily="34" charset="0"/>
                <a:ea typeface="SamsungOne 400" pitchFamily="34" charset="0"/>
              </a:rPr>
              <a:t> de </a:t>
            </a:r>
            <a:r>
              <a:rPr lang="es-ES" sz="1300" dirty="0" err="1">
                <a:solidFill>
                  <a:srgbClr val="262626"/>
                </a:solidFill>
                <a:latin typeface="SamsungOne 400" pitchFamily="34" charset="0"/>
                <a:ea typeface="SamsungOne 400" pitchFamily="34" charset="0"/>
              </a:rPr>
              <a:t>scikit-learn</a:t>
            </a:r>
            <a:r>
              <a:rPr lang="es-ES" sz="1300" dirty="0">
                <a:solidFill>
                  <a:srgbClr val="262626"/>
                </a:solidFill>
                <a:latin typeface="SamsungOne 400" pitchFamily="34" charset="0"/>
                <a:ea typeface="SamsungOne 400" pitchFamily="34" charset="0"/>
              </a:rPr>
              <a:t> para calcular por lotes la precisión, la sensibilidad y la puntuación f1.</a:t>
            </a:r>
            <a:endParaRPr lang="es-ES" dirty="0">
              <a:latin typeface="SamsungOne 400" pitchFamily="34" charset="0"/>
              <a:ea typeface="SamsungOne 400" pitchFamily="34" charset="0"/>
            </a:endParaRPr>
          </a:p>
        </p:txBody>
      </p:sp>
      <p:sp>
        <p:nvSpPr>
          <p:cNvPr id="3884" name="Google Shape;3884;p529"/>
          <p:cNvSpPr/>
          <p:nvPr/>
        </p:nvSpPr>
        <p:spPr>
          <a:xfrm>
            <a:off x="1811337" y="2239311"/>
            <a:ext cx="8677200" cy="2602200"/>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885" name="Google Shape;3885;p529"/>
          <p:cNvPicPr preferRelativeResize="0"/>
          <p:nvPr/>
        </p:nvPicPr>
        <p:blipFill rotWithShape="1">
          <a:blip r:embed="rId3">
            <a:alphaModFix/>
          </a:blip>
          <a:srcRect l="354" r="21685" b="6896"/>
          <a:stretch/>
        </p:blipFill>
        <p:spPr>
          <a:xfrm>
            <a:off x="1992313" y="2296410"/>
            <a:ext cx="8496300" cy="2483749"/>
          </a:xfrm>
          <a:prstGeom prst="rect">
            <a:avLst/>
          </a:prstGeom>
          <a:noFill/>
          <a:ln>
            <a:noFill/>
          </a:ln>
        </p:spPr>
      </p:pic>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cxnSp>
        <p:nvCxnSpPr>
          <p:cNvPr id="140" name="Google Shape;140;p3"/>
          <p:cNvCxnSpPr/>
          <p:nvPr/>
        </p:nvCxnSpPr>
        <p:spPr>
          <a:xfrm>
            <a:off x="772997" y="2743215"/>
            <a:ext cx="4340400" cy="0"/>
          </a:xfrm>
          <a:prstGeom prst="straightConnector1">
            <a:avLst/>
          </a:prstGeom>
          <a:noFill/>
          <a:ln w="9525" cap="flat" cmpd="sng">
            <a:solidFill>
              <a:schemeClr val="dk1"/>
            </a:solidFill>
            <a:prstDash val="solid"/>
            <a:miter lim="800000"/>
            <a:headEnd type="none" w="sm" len="sm"/>
            <a:tailEnd type="none" w="sm" len="sm"/>
          </a:ln>
        </p:spPr>
      </p:cxnSp>
      <p:cxnSp>
        <p:nvCxnSpPr>
          <p:cNvPr id="141" name="Google Shape;141;p3"/>
          <p:cNvCxnSpPr/>
          <p:nvPr/>
        </p:nvCxnSpPr>
        <p:spPr>
          <a:xfrm>
            <a:off x="5842334" y="1760255"/>
            <a:ext cx="0" cy="4380900"/>
          </a:xfrm>
          <a:prstGeom prst="straightConnector1">
            <a:avLst/>
          </a:prstGeom>
          <a:noFill/>
          <a:ln w="9525" cap="flat" cmpd="sng">
            <a:solidFill>
              <a:schemeClr val="dk1"/>
            </a:solidFill>
            <a:prstDash val="solid"/>
            <a:miter lim="800000"/>
            <a:headEnd type="none" w="sm" len="sm"/>
            <a:tailEnd type="none" w="sm" len="sm"/>
          </a:ln>
        </p:spPr>
      </p:cxnSp>
      <p:sp>
        <p:nvSpPr>
          <p:cNvPr id="142" name="Google Shape;142;p3"/>
          <p:cNvSpPr txBox="1">
            <a:spLocks noGrp="1"/>
          </p:cNvSpPr>
          <p:nvPr>
            <p:ph type="title"/>
          </p:nvPr>
        </p:nvSpPr>
        <p:spPr>
          <a:xfrm>
            <a:off x="773000" y="1730800"/>
            <a:ext cx="4341000" cy="854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MX" b="1" dirty="0"/>
              <a:t>Unidad 1</a:t>
            </a:r>
            <a:endParaRPr b="1" dirty="0"/>
          </a:p>
        </p:txBody>
      </p:sp>
      <p:sp>
        <p:nvSpPr>
          <p:cNvPr id="143" name="Google Shape;143;p3"/>
          <p:cNvSpPr txBox="1">
            <a:spLocks noGrp="1"/>
          </p:cNvSpPr>
          <p:nvPr>
            <p:ph type="body" idx="1"/>
          </p:nvPr>
        </p:nvSpPr>
        <p:spPr>
          <a:xfrm>
            <a:off x="773000" y="3022025"/>
            <a:ext cx="4611800" cy="3078600"/>
          </a:xfrm>
          <a:prstGeom prst="rect">
            <a:avLst/>
          </a:prstGeom>
        </p:spPr>
        <p:txBody>
          <a:bodyPr spcFirstLastPara="1" wrap="square" lIns="91425" tIns="45700" rIns="91425" bIns="45700" anchor="t" anchorCtr="0">
            <a:normAutofit/>
          </a:bodyPr>
          <a:lstStyle/>
          <a:p>
            <a:pPr marL="0" lvl="0" indent="0">
              <a:buNone/>
            </a:pPr>
            <a:r>
              <a:rPr lang="es-ES" sz="2000" dirty="0">
                <a:latin typeface="Arial" panose="020B0604020202020204" pitchFamily="34" charset="0"/>
                <a:ea typeface="Samsung Sharp Sans" pitchFamily="2" charset="0"/>
                <a:cs typeface="Arial" panose="020B0604020202020204" pitchFamily="34" charset="0"/>
              </a:rPr>
              <a:t>Análisis de datos basado en el aprendizaje automático</a:t>
            </a:r>
            <a:endParaRPr sz="2000" dirty="0">
              <a:latin typeface="Arial" panose="020B0604020202020204" pitchFamily="34" charset="0"/>
              <a:cs typeface="Arial" panose="020B0604020202020204" pitchFamily="34" charset="0"/>
            </a:endParaRPr>
          </a:p>
        </p:txBody>
      </p:sp>
      <p:sp>
        <p:nvSpPr>
          <p:cNvPr id="144" name="Google Shape;144;p3"/>
          <p:cNvSpPr txBox="1">
            <a:spLocks noGrp="1"/>
          </p:cNvSpPr>
          <p:nvPr>
            <p:ph type="body" idx="2"/>
          </p:nvPr>
        </p:nvSpPr>
        <p:spPr>
          <a:xfrm>
            <a:off x="6172200" y="1749425"/>
            <a:ext cx="5181600" cy="4351200"/>
          </a:xfrm>
          <a:prstGeom prst="rect">
            <a:avLst/>
          </a:prstGeom>
        </p:spPr>
        <p:txBody>
          <a:bodyPr spcFirstLastPara="1" wrap="square" lIns="91425" tIns="45700" rIns="91425" bIns="45700" anchor="t" anchorCtr="0">
            <a:normAutofit/>
          </a:bodyPr>
          <a:lstStyle/>
          <a:p>
            <a:pPr marL="176213" indent="-163513" algn="just">
              <a:buClr>
                <a:srgbClr val="3F3F3F"/>
              </a:buClr>
              <a:buSzPts val="1960"/>
            </a:pPr>
            <a:r>
              <a:rPr lang="es-ES" sz="2000" b="1" dirty="0">
                <a:solidFill>
                  <a:schemeClr val="tx1"/>
                </a:solidFill>
                <a:latin typeface="Arial" panose="020B0604020202020204" pitchFamily="34" charset="0"/>
                <a:ea typeface="Samsung Sharp Sans" pitchFamily="2" charset="0"/>
                <a:cs typeface="Arial" panose="020B0604020202020204" pitchFamily="34" charset="0"/>
              </a:rPr>
              <a:t>1.2. Biblioteca Python </a:t>
            </a:r>
            <a:r>
              <a:rPr lang="es-ES" sz="2000" b="1" dirty="0" err="1">
                <a:solidFill>
                  <a:schemeClr val="tx1"/>
                </a:solidFill>
                <a:latin typeface="Arial" panose="020B0604020202020204" pitchFamily="34" charset="0"/>
                <a:ea typeface="Samsung Sharp Sans" pitchFamily="2" charset="0"/>
                <a:cs typeface="Arial" panose="020B0604020202020204" pitchFamily="34" charset="0"/>
              </a:rPr>
              <a:t>scikit-learn</a:t>
            </a:r>
            <a:r>
              <a:rPr lang="es-ES" sz="2000" b="1" dirty="0">
                <a:solidFill>
                  <a:schemeClr val="tx1"/>
                </a:solidFill>
                <a:latin typeface="Arial" panose="020B0604020202020204" pitchFamily="34" charset="0"/>
                <a:ea typeface="Samsung Sharp Sans" pitchFamily="2" charset="0"/>
                <a:cs typeface="Arial" panose="020B0604020202020204" pitchFamily="34" charset="0"/>
              </a:rPr>
              <a:t> para el aprendizaje automático</a:t>
            </a:r>
            <a:r>
              <a:rPr lang="es-ES" sz="2000" dirty="0">
                <a:solidFill>
                  <a:schemeClr val="tx1"/>
                </a:solidFill>
                <a:latin typeface="Arial" panose="020B0604020202020204" pitchFamily="34" charset="0"/>
                <a:ea typeface="Samsung Sharp Sans" pitchFamily="2" charset="0"/>
                <a:cs typeface="Arial" panose="020B0604020202020204" pitchFamily="34" charset="0"/>
              </a:rPr>
              <a:t> </a:t>
            </a:r>
          </a:p>
        </p:txBody>
      </p:sp>
    </p:spTree>
    <p:extLst>
      <p:ext uri="{BB962C8B-B14F-4D97-AF65-F5344CB8AC3E}">
        <p14:creationId xmlns:p14="http://schemas.microsoft.com/office/powerpoint/2010/main" val="31206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890"/>
        <p:cNvGrpSpPr/>
        <p:nvPr/>
      </p:nvGrpSpPr>
      <p:grpSpPr>
        <a:xfrm>
          <a:off x="0" y="0"/>
          <a:ext cx="0" cy="0"/>
          <a:chOff x="0" y="0"/>
          <a:chExt cx="0" cy="0"/>
        </a:xfrm>
      </p:grpSpPr>
      <p:sp>
        <p:nvSpPr>
          <p:cNvPr id="3894" name="Google Shape;3894;p530"/>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Curva ROC</a:t>
            </a:r>
            <a:endParaRPr lang="es-ES">
              <a:latin typeface="Samsung Sharp Sans" pitchFamily="2" charset="0"/>
              <a:ea typeface="Samsung Sharp Sans" pitchFamily="2" charset="0"/>
              <a:cs typeface="Samsung Sharp Sans" pitchFamily="2" charset="0"/>
            </a:endParaRPr>
          </a:p>
        </p:txBody>
      </p:sp>
      <p:sp>
        <p:nvSpPr>
          <p:cNvPr id="3895" name="Google Shape;3895;p530"/>
          <p:cNvSpPr/>
          <p:nvPr/>
        </p:nvSpPr>
        <p:spPr>
          <a:xfrm>
            <a:off x="1815849" y="1700808"/>
            <a:ext cx="8780714" cy="545516"/>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300" dirty="0">
                <a:solidFill>
                  <a:srgbClr val="262626"/>
                </a:solidFill>
                <a:latin typeface="SamsungOne 400" pitchFamily="34" charset="0"/>
                <a:ea typeface="SamsungOne 400" pitchFamily="34" charset="0"/>
              </a:rPr>
              <a:t>La curva ROC tiene la TPR (Tasa de Verdaderos Positivos) en el eje y, y la FPR (Tasa de Falsos Positivos) en el eje x. </a:t>
            </a:r>
            <a:br>
              <a:rPr lang="es-ES" sz="1300" dirty="0">
                <a:solidFill>
                  <a:srgbClr val="262626"/>
                </a:solidFill>
                <a:latin typeface="SamsungOne 400" pitchFamily="34" charset="0"/>
                <a:ea typeface="SamsungOne 400" pitchFamily="34" charset="0"/>
              </a:rPr>
            </a:br>
            <a:r>
              <a:rPr lang="es-ES" sz="1300" dirty="0">
                <a:solidFill>
                  <a:srgbClr val="262626"/>
                </a:solidFill>
                <a:latin typeface="SamsungOne 400" pitchFamily="34" charset="0"/>
                <a:ea typeface="SamsungOne 400" pitchFamily="34" charset="0"/>
              </a:rPr>
              <a:t>El TPR es la sensibilidad, y el FPR se refiere a </a:t>
            </a:r>
            <a:r>
              <a:rPr lang="es-ES" sz="1300" dirty="0" err="1">
                <a:solidFill>
                  <a:srgbClr val="262626"/>
                </a:solidFill>
                <a:latin typeface="SamsungOne 400" pitchFamily="34" charset="0"/>
                <a:ea typeface="SamsungOne 400" pitchFamily="34" charset="0"/>
              </a:rPr>
              <a:t>fall-out</a:t>
            </a:r>
            <a:r>
              <a:rPr lang="es-ES" sz="1300" dirty="0">
                <a:solidFill>
                  <a:srgbClr val="262626"/>
                </a:solidFill>
                <a:latin typeface="SamsungOne 400" pitchFamily="34" charset="0"/>
                <a:ea typeface="SamsungOne 400" pitchFamily="34" charset="0"/>
              </a:rPr>
              <a:t>.</a:t>
            </a:r>
            <a:endParaRPr lang="es-ES" dirty="0">
              <a:latin typeface="SamsungOne 400" pitchFamily="34" charset="0"/>
              <a:ea typeface="SamsungOne 400" pitchFamily="34" charset="0"/>
            </a:endParaRPr>
          </a:p>
        </p:txBody>
      </p:sp>
      <p:sp>
        <p:nvSpPr>
          <p:cNvPr id="3896" name="Google Shape;3896;p530"/>
          <p:cNvSpPr txBox="1"/>
          <p:nvPr/>
        </p:nvSpPr>
        <p:spPr>
          <a:xfrm>
            <a:off x="4043773" y="2649488"/>
            <a:ext cx="1768800" cy="6600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3897" name="Google Shape;3897;p530"/>
          <p:cNvSpPr txBox="1"/>
          <p:nvPr/>
        </p:nvSpPr>
        <p:spPr>
          <a:xfrm>
            <a:off x="6096001" y="2649488"/>
            <a:ext cx="1772100" cy="6600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a:buSzPts val="1800"/>
            </a:pPr>
            <a:r>
              <a:rPr lang="es-ES" sz="1800">
                <a:latin typeface="Calibri"/>
                <a:ea typeface="Calibri"/>
                <a:cs typeface="Calibri"/>
                <a:sym typeface="Calibri"/>
              </a:rPr>
              <a:t> </a:t>
            </a:r>
            <a:endParaRPr lang="es-ES">
              <a:latin typeface="SamsungOne 400" pitchFamily="34" charset="0"/>
              <a:ea typeface="SamsungOne 400" pitchFamily="34" charset="0"/>
            </a:endParaRPr>
          </a:p>
        </p:txBody>
      </p:sp>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902"/>
        <p:cNvGrpSpPr/>
        <p:nvPr/>
      </p:nvGrpSpPr>
      <p:grpSpPr>
        <a:xfrm>
          <a:off x="0" y="0"/>
          <a:ext cx="0" cy="0"/>
          <a:chOff x="0" y="0"/>
          <a:chExt cx="0" cy="0"/>
        </a:xfrm>
      </p:grpSpPr>
      <p:sp>
        <p:nvSpPr>
          <p:cNvPr id="3906" name="Google Shape;3906;p531"/>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Curva ROC</a:t>
            </a:r>
            <a:endParaRPr lang="es-ES">
              <a:latin typeface="Samsung Sharp Sans" pitchFamily="2" charset="0"/>
              <a:ea typeface="Samsung Sharp Sans" pitchFamily="2" charset="0"/>
              <a:cs typeface="Samsung Sharp Sans" pitchFamily="2" charset="0"/>
            </a:endParaRPr>
          </a:p>
        </p:txBody>
      </p:sp>
      <p:sp>
        <p:nvSpPr>
          <p:cNvPr id="3907" name="Google Shape;3907;p531"/>
          <p:cNvSpPr/>
          <p:nvPr/>
        </p:nvSpPr>
        <p:spPr>
          <a:xfrm>
            <a:off x="1811337" y="1773243"/>
            <a:ext cx="8677276" cy="4535485"/>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908" name="Google Shape;3908;p531"/>
          <p:cNvPicPr preferRelativeResize="0"/>
          <p:nvPr/>
        </p:nvPicPr>
        <p:blipFill rotWithShape="1">
          <a:blip r:embed="rId3">
            <a:alphaModFix/>
          </a:blip>
          <a:srcRect r="22530"/>
          <a:stretch/>
        </p:blipFill>
        <p:spPr>
          <a:xfrm>
            <a:off x="1964782" y="1795118"/>
            <a:ext cx="8415032" cy="4442194"/>
          </a:xfrm>
          <a:prstGeom prst="rect">
            <a:avLst/>
          </a:prstGeom>
          <a:noFill/>
          <a:ln>
            <a:noFill/>
          </a:ln>
        </p:spPr>
      </p:pic>
      <p:sp>
        <p:nvSpPr>
          <p:cNvPr id="7"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1"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sp>
        <p:nvSpPr>
          <p:cNvPr id="3917" name="Google Shape;3917;p532"/>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Curva ROC</a:t>
            </a:r>
            <a:endParaRPr lang="es-ES">
              <a:latin typeface="Samsung Sharp Sans" pitchFamily="2" charset="0"/>
              <a:ea typeface="Samsung Sharp Sans" pitchFamily="2" charset="0"/>
              <a:cs typeface="Samsung Sharp Sans" pitchFamily="2" charset="0"/>
            </a:endParaRPr>
          </a:p>
        </p:txBody>
      </p:sp>
      <p:grpSp>
        <p:nvGrpSpPr>
          <p:cNvPr id="3918" name="Google Shape;3918;p532"/>
          <p:cNvGrpSpPr/>
          <p:nvPr/>
        </p:nvGrpSpPr>
        <p:grpSpPr>
          <a:xfrm>
            <a:off x="1811337" y="1736813"/>
            <a:ext cx="8677276" cy="4691894"/>
            <a:chOff x="666749" y="1773240"/>
            <a:chExt cx="8677276" cy="4691894"/>
          </a:xfrm>
        </p:grpSpPr>
        <p:sp>
          <p:nvSpPr>
            <p:cNvPr id="3919" name="Google Shape;3919;p532"/>
            <p:cNvSpPr/>
            <p:nvPr/>
          </p:nvSpPr>
          <p:spPr>
            <a:xfrm>
              <a:off x="666749" y="1773240"/>
              <a:ext cx="8677276" cy="4572508"/>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grpSp>
          <p:nvGrpSpPr>
            <p:cNvPr id="3920" name="Google Shape;3920;p532"/>
            <p:cNvGrpSpPr/>
            <p:nvPr/>
          </p:nvGrpSpPr>
          <p:grpSpPr>
            <a:xfrm>
              <a:off x="820200" y="1863077"/>
              <a:ext cx="8523824" cy="4602057"/>
              <a:chOff x="820200" y="1863077"/>
              <a:chExt cx="8523824" cy="4602057"/>
            </a:xfrm>
          </p:grpSpPr>
          <p:pic>
            <p:nvPicPr>
              <p:cNvPr id="3921" name="Google Shape;3921;p532"/>
              <p:cNvPicPr preferRelativeResize="0"/>
              <p:nvPr/>
            </p:nvPicPr>
            <p:blipFill rotWithShape="1">
              <a:blip r:embed="rId3">
                <a:alphaModFix/>
              </a:blip>
              <a:srcRect t="1206" r="16878" b="1256"/>
              <a:stretch/>
            </p:blipFill>
            <p:spPr>
              <a:xfrm>
                <a:off x="820200" y="1863077"/>
                <a:ext cx="8523824" cy="4389125"/>
              </a:xfrm>
              <a:prstGeom prst="rect">
                <a:avLst/>
              </a:prstGeom>
              <a:noFill/>
              <a:ln>
                <a:noFill/>
              </a:ln>
            </p:spPr>
          </p:pic>
          <p:sp>
            <p:nvSpPr>
              <p:cNvPr id="3922" name="Google Shape;3922;p532"/>
              <p:cNvSpPr txBox="1"/>
              <p:nvPr/>
            </p:nvSpPr>
            <p:spPr>
              <a:xfrm>
                <a:off x="3693196" y="2600908"/>
                <a:ext cx="790281"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Curvas ROC</a:t>
                </a:r>
                <a:endParaRPr lang="es-ES">
                  <a:latin typeface="SamsungOne 400" pitchFamily="34" charset="0"/>
                  <a:ea typeface="SamsungOne 400" pitchFamily="34" charset="0"/>
                </a:endParaRPr>
              </a:p>
            </p:txBody>
          </p:sp>
          <p:sp>
            <p:nvSpPr>
              <p:cNvPr id="3923" name="Google Shape;3923;p532"/>
              <p:cNvSpPr txBox="1"/>
              <p:nvPr/>
            </p:nvSpPr>
            <p:spPr>
              <a:xfrm rot="-5400000">
                <a:off x="974212" y="4125190"/>
                <a:ext cx="1226298" cy="553998"/>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verdaderos positivos</a:t>
                </a:r>
                <a:endParaRPr lang="es-ES">
                  <a:latin typeface="SamsungOne 400" pitchFamily="34" charset="0"/>
                  <a:ea typeface="SamsungOne 400" pitchFamily="34" charset="0"/>
                </a:endParaRPr>
              </a:p>
            </p:txBody>
          </p:sp>
          <p:sp>
            <p:nvSpPr>
              <p:cNvPr id="3924" name="Google Shape;3924;p532"/>
              <p:cNvSpPr txBox="1"/>
              <p:nvPr/>
            </p:nvSpPr>
            <p:spPr>
              <a:xfrm>
                <a:off x="4078350" y="5144002"/>
                <a:ext cx="2125200" cy="707886"/>
              </a:xfrm>
              <a:prstGeom prst="rect">
                <a:avLst/>
              </a:prstGeom>
              <a:solidFill>
                <a:schemeClr val="lt1"/>
              </a:solidFill>
              <a:ln>
                <a:noFill/>
              </a:ln>
            </p:spPr>
            <p:txBody>
              <a:bodyPr spcFirstLastPara="1" wrap="square" lIns="0" tIns="0" rIns="0" bIns="0" anchor="t" anchorCtr="0">
                <a:spAutoFit/>
              </a:bodyPr>
              <a:lstStyle/>
              <a:p>
                <a:pPr>
                  <a:lnSpc>
                    <a:spcPct val="115000"/>
                  </a:lnSpc>
                  <a:buSzPts val="900"/>
                </a:pPr>
                <a:r>
                  <a:rPr lang="es-ES" sz="800">
                    <a:solidFill>
                      <a:schemeClr val="dk1"/>
                    </a:solidFill>
                    <a:latin typeface="SamsungOne 400" pitchFamily="34" charset="0"/>
                    <a:ea typeface="SamsungOne 400" pitchFamily="34" charset="0"/>
                  </a:rPr>
                  <a:t>Curva ROC de la clase setosa (área =1,00)</a:t>
                </a:r>
                <a:endParaRPr lang="es-ES" sz="1300">
                  <a:latin typeface="SamsungOne 400" pitchFamily="34" charset="0"/>
                  <a:ea typeface="SamsungOne 400" pitchFamily="34" charset="0"/>
                </a:endParaRPr>
              </a:p>
              <a:p>
                <a:pPr>
                  <a:lnSpc>
                    <a:spcPct val="115000"/>
                  </a:lnSpc>
                  <a:buSzPts val="900"/>
                </a:pPr>
                <a:r>
                  <a:rPr lang="es-ES" sz="800">
                    <a:solidFill>
                      <a:schemeClr val="dk1"/>
                    </a:solidFill>
                    <a:latin typeface="SamsungOne 400" pitchFamily="34" charset="0"/>
                    <a:ea typeface="SamsungOne 400" pitchFamily="34" charset="0"/>
                  </a:rPr>
                  <a:t>Curva ROC de la clase versicolor (área = 0,99)</a:t>
                </a:r>
                <a:endParaRPr lang="es-ES" sz="1300">
                  <a:latin typeface="SamsungOne 400" pitchFamily="34" charset="0"/>
                  <a:ea typeface="SamsungOne 400" pitchFamily="34" charset="0"/>
                </a:endParaRPr>
              </a:p>
              <a:p>
                <a:pPr>
                  <a:lnSpc>
                    <a:spcPct val="115000"/>
                  </a:lnSpc>
                  <a:buSzPts val="900"/>
                </a:pPr>
                <a:r>
                  <a:rPr lang="es-ES" sz="800">
                    <a:solidFill>
                      <a:schemeClr val="dk1"/>
                    </a:solidFill>
                    <a:latin typeface="SamsungOne 400" pitchFamily="34" charset="0"/>
                    <a:ea typeface="SamsungOne 400" pitchFamily="34" charset="0"/>
                  </a:rPr>
                  <a:t>Curva ROC de la clase virginica (área = 0,99)</a:t>
                </a:r>
                <a:endParaRPr lang="es-ES" sz="1300">
                  <a:latin typeface="SamsungOne 400" pitchFamily="34" charset="0"/>
                  <a:ea typeface="SamsungOne 400" pitchFamily="34" charset="0"/>
                </a:endParaRPr>
              </a:p>
              <a:p>
                <a:pPr>
                  <a:lnSpc>
                    <a:spcPct val="115000"/>
                  </a:lnSpc>
                  <a:buSzPts val="900"/>
                </a:pPr>
                <a:r>
                  <a:rPr lang="es-ES" sz="800">
                    <a:solidFill>
                      <a:schemeClr val="dk1"/>
                    </a:solidFill>
                    <a:latin typeface="SamsungOne 400" pitchFamily="34" charset="0"/>
                    <a:ea typeface="SamsungOne 400" pitchFamily="34" charset="0"/>
                  </a:rPr>
                  <a:t>curva ROC micro-media (área = 0,99)</a:t>
                </a:r>
                <a:endParaRPr lang="es-ES" sz="1300">
                  <a:latin typeface="SamsungOne 400" pitchFamily="34" charset="0"/>
                  <a:ea typeface="SamsungOne 400" pitchFamily="34" charset="0"/>
                </a:endParaRPr>
              </a:p>
              <a:p>
                <a:pPr>
                  <a:lnSpc>
                    <a:spcPct val="115000"/>
                  </a:lnSpc>
                  <a:buSzPts val="900"/>
                </a:pPr>
                <a:r>
                  <a:rPr lang="es-ES" sz="800">
                    <a:solidFill>
                      <a:schemeClr val="dk1"/>
                    </a:solidFill>
                    <a:latin typeface="SamsungOne 400" pitchFamily="34" charset="0"/>
                    <a:ea typeface="SamsungOne 400" pitchFamily="34" charset="0"/>
                  </a:rPr>
                  <a:t>curva ROC micro-media (área = 0,99)</a:t>
                </a:r>
                <a:endParaRPr lang="es-ES" sz="1300">
                  <a:latin typeface="SamsungOne 400" pitchFamily="34" charset="0"/>
                  <a:ea typeface="SamsungOne 400" pitchFamily="34" charset="0"/>
                </a:endParaRPr>
              </a:p>
            </p:txBody>
          </p:sp>
          <p:sp>
            <p:nvSpPr>
              <p:cNvPr id="3925" name="Google Shape;3925;p532"/>
              <p:cNvSpPr txBox="1"/>
              <p:nvPr/>
            </p:nvSpPr>
            <p:spPr>
              <a:xfrm>
                <a:off x="3412515" y="6095802"/>
                <a:ext cx="1277594"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falsos positivos</a:t>
                </a:r>
                <a:endParaRPr lang="es-ES">
                  <a:latin typeface="SamsungOne 400" pitchFamily="34" charset="0"/>
                  <a:ea typeface="SamsungOne 400" pitchFamily="34" charset="0"/>
                </a:endParaRPr>
              </a:p>
            </p:txBody>
          </p:sp>
        </p:grpSp>
      </p:grpSp>
      <p:sp>
        <p:nvSpPr>
          <p:cNvPr id="13"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7"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930"/>
        <p:cNvGrpSpPr/>
        <p:nvPr/>
      </p:nvGrpSpPr>
      <p:grpSpPr>
        <a:xfrm>
          <a:off x="0" y="0"/>
          <a:ext cx="0" cy="0"/>
          <a:chOff x="0" y="0"/>
          <a:chExt cx="0" cy="0"/>
        </a:xfrm>
      </p:grpSpPr>
      <p:sp>
        <p:nvSpPr>
          <p:cNvPr id="3934" name="Google Shape;3934;p533"/>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AUC (Área bajo la curva)</a:t>
            </a:r>
            <a:endParaRPr lang="es-ES">
              <a:latin typeface="Samsung Sharp Sans" pitchFamily="2" charset="0"/>
              <a:ea typeface="Samsung Sharp Sans" pitchFamily="2" charset="0"/>
              <a:cs typeface="Samsung Sharp Sans" pitchFamily="2" charset="0"/>
            </a:endParaRPr>
          </a:p>
        </p:txBody>
      </p:sp>
      <p:pic>
        <p:nvPicPr>
          <p:cNvPr id="3935" name="Google Shape;3935;p533"/>
          <p:cNvPicPr preferRelativeResize="0"/>
          <p:nvPr/>
        </p:nvPicPr>
        <p:blipFill rotWithShape="1">
          <a:blip r:embed="rId3">
            <a:alphaModFix/>
          </a:blip>
          <a:srcRect/>
          <a:stretch/>
        </p:blipFill>
        <p:spPr>
          <a:xfrm>
            <a:off x="3744479" y="1700213"/>
            <a:ext cx="4703046" cy="4619170"/>
          </a:xfrm>
          <a:prstGeom prst="rect">
            <a:avLst/>
          </a:prstGeom>
          <a:noFill/>
          <a:ln>
            <a:noFill/>
          </a:ln>
        </p:spPr>
      </p:pic>
      <p:sp>
        <p:nvSpPr>
          <p:cNvPr id="3936" name="Google Shape;3936;p533"/>
          <p:cNvSpPr txBox="1"/>
          <p:nvPr/>
        </p:nvSpPr>
        <p:spPr>
          <a:xfrm>
            <a:off x="4331804" y="3573016"/>
            <a:ext cx="1239122"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falsos positivos</a:t>
            </a:r>
            <a:endParaRPr lang="es-ES">
              <a:latin typeface="SamsungOne 400" pitchFamily="34" charset="0"/>
              <a:ea typeface="SamsungOne 400" pitchFamily="34" charset="0"/>
            </a:endParaRPr>
          </a:p>
        </p:txBody>
      </p:sp>
      <p:sp>
        <p:nvSpPr>
          <p:cNvPr id="3937" name="Google Shape;3937;p533"/>
          <p:cNvSpPr txBox="1"/>
          <p:nvPr/>
        </p:nvSpPr>
        <p:spPr>
          <a:xfrm rot="-5400000">
            <a:off x="3142238" y="2308926"/>
            <a:ext cx="15150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verdaderos positivos</a:t>
            </a:r>
            <a:endParaRPr lang="es-ES">
              <a:latin typeface="SamsungOne 400" pitchFamily="34" charset="0"/>
              <a:ea typeface="SamsungOne 400" pitchFamily="34" charset="0"/>
            </a:endParaRPr>
          </a:p>
        </p:txBody>
      </p:sp>
      <p:sp>
        <p:nvSpPr>
          <p:cNvPr id="3938" name="Google Shape;3938;p533"/>
          <p:cNvSpPr txBox="1"/>
          <p:nvPr/>
        </p:nvSpPr>
        <p:spPr>
          <a:xfrm>
            <a:off x="5123893" y="3179926"/>
            <a:ext cx="665100"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AUC = 0,4</a:t>
            </a:r>
            <a:endParaRPr lang="es-ES">
              <a:latin typeface="SamsungOne 400" pitchFamily="34" charset="0"/>
              <a:ea typeface="SamsungOne 400" pitchFamily="34" charset="0"/>
            </a:endParaRPr>
          </a:p>
        </p:txBody>
      </p:sp>
      <p:sp>
        <p:nvSpPr>
          <p:cNvPr id="3939" name="Google Shape;3939;p533"/>
          <p:cNvSpPr txBox="1"/>
          <p:nvPr/>
        </p:nvSpPr>
        <p:spPr>
          <a:xfrm>
            <a:off x="6495529" y="3573016"/>
            <a:ext cx="1239122"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falsos positivos</a:t>
            </a:r>
            <a:endParaRPr lang="es-ES">
              <a:latin typeface="SamsungOne 400" pitchFamily="34" charset="0"/>
              <a:ea typeface="SamsungOne 400" pitchFamily="34" charset="0"/>
            </a:endParaRPr>
          </a:p>
        </p:txBody>
      </p:sp>
      <p:sp>
        <p:nvSpPr>
          <p:cNvPr id="3940" name="Google Shape;3940;p533"/>
          <p:cNvSpPr txBox="1"/>
          <p:nvPr/>
        </p:nvSpPr>
        <p:spPr>
          <a:xfrm rot="-5400000">
            <a:off x="5271613" y="2274576"/>
            <a:ext cx="15837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verdaderos positivos</a:t>
            </a:r>
            <a:endParaRPr lang="es-ES">
              <a:latin typeface="SamsungOne 400" pitchFamily="34" charset="0"/>
              <a:ea typeface="SamsungOne 400" pitchFamily="34" charset="0"/>
            </a:endParaRPr>
          </a:p>
        </p:txBody>
      </p:sp>
      <p:sp>
        <p:nvSpPr>
          <p:cNvPr id="3941" name="Google Shape;3941;p533"/>
          <p:cNvSpPr txBox="1"/>
          <p:nvPr/>
        </p:nvSpPr>
        <p:spPr>
          <a:xfrm>
            <a:off x="7289220" y="3179926"/>
            <a:ext cx="662100"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AUC = 0,5</a:t>
            </a:r>
            <a:endParaRPr lang="es-ES">
              <a:latin typeface="SamsungOne 400" pitchFamily="34" charset="0"/>
              <a:ea typeface="SamsungOne 400" pitchFamily="34" charset="0"/>
            </a:endParaRPr>
          </a:p>
        </p:txBody>
      </p:sp>
      <p:sp>
        <p:nvSpPr>
          <p:cNvPr id="3942" name="Google Shape;3942;p533"/>
          <p:cNvSpPr txBox="1"/>
          <p:nvPr/>
        </p:nvSpPr>
        <p:spPr>
          <a:xfrm>
            <a:off x="4331804" y="5707941"/>
            <a:ext cx="1239122"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falsos positivos</a:t>
            </a:r>
            <a:endParaRPr lang="es-ES">
              <a:latin typeface="SamsungOne 400" pitchFamily="34" charset="0"/>
              <a:ea typeface="SamsungOne 400" pitchFamily="34" charset="0"/>
            </a:endParaRPr>
          </a:p>
        </p:txBody>
      </p:sp>
      <p:sp>
        <p:nvSpPr>
          <p:cNvPr id="3943" name="Google Shape;3943;p533"/>
          <p:cNvSpPr txBox="1"/>
          <p:nvPr/>
        </p:nvSpPr>
        <p:spPr>
          <a:xfrm rot="-5400000">
            <a:off x="3106088" y="4407701"/>
            <a:ext cx="15873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verdaderos positivos</a:t>
            </a:r>
            <a:endParaRPr lang="es-ES">
              <a:latin typeface="SamsungOne 400" pitchFamily="34" charset="0"/>
              <a:ea typeface="SamsungOne 400" pitchFamily="34" charset="0"/>
            </a:endParaRPr>
          </a:p>
        </p:txBody>
      </p:sp>
      <p:sp>
        <p:nvSpPr>
          <p:cNvPr id="3944" name="Google Shape;3944;p533"/>
          <p:cNvSpPr txBox="1"/>
          <p:nvPr/>
        </p:nvSpPr>
        <p:spPr>
          <a:xfrm>
            <a:off x="5124694" y="5314851"/>
            <a:ext cx="663600"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AUC = 0,6</a:t>
            </a:r>
            <a:endParaRPr lang="es-ES">
              <a:latin typeface="SamsungOne 400" pitchFamily="34" charset="0"/>
              <a:ea typeface="SamsungOne 400" pitchFamily="34" charset="0"/>
            </a:endParaRPr>
          </a:p>
        </p:txBody>
      </p:sp>
      <p:sp>
        <p:nvSpPr>
          <p:cNvPr id="3945" name="Google Shape;3945;p533"/>
          <p:cNvSpPr txBox="1"/>
          <p:nvPr/>
        </p:nvSpPr>
        <p:spPr>
          <a:xfrm>
            <a:off x="6495529" y="5707941"/>
            <a:ext cx="1239122" cy="369332"/>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falsos positivos</a:t>
            </a:r>
            <a:endParaRPr lang="es-ES">
              <a:latin typeface="SamsungOne 400" pitchFamily="34" charset="0"/>
              <a:ea typeface="SamsungOne 400" pitchFamily="34" charset="0"/>
            </a:endParaRPr>
          </a:p>
        </p:txBody>
      </p:sp>
      <p:sp>
        <p:nvSpPr>
          <p:cNvPr id="3946" name="Google Shape;3946;p533"/>
          <p:cNvSpPr txBox="1"/>
          <p:nvPr/>
        </p:nvSpPr>
        <p:spPr>
          <a:xfrm rot="-5400000">
            <a:off x="5269813" y="4407701"/>
            <a:ext cx="1587300" cy="369300"/>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Tasa de verdaderos positivos</a:t>
            </a:r>
            <a:endParaRPr lang="es-ES">
              <a:latin typeface="SamsungOne 400" pitchFamily="34" charset="0"/>
              <a:ea typeface="SamsungOne 400" pitchFamily="34" charset="0"/>
            </a:endParaRPr>
          </a:p>
        </p:txBody>
      </p:sp>
      <p:sp>
        <p:nvSpPr>
          <p:cNvPr id="3947" name="Google Shape;3947;p533"/>
          <p:cNvSpPr txBox="1"/>
          <p:nvPr/>
        </p:nvSpPr>
        <p:spPr>
          <a:xfrm>
            <a:off x="7212124" y="5314851"/>
            <a:ext cx="750300" cy="184666"/>
          </a:xfrm>
          <a:prstGeom prst="rect">
            <a:avLst/>
          </a:prstGeom>
          <a:solidFill>
            <a:schemeClr val="lt1"/>
          </a:solidFill>
          <a:ln>
            <a:noFill/>
          </a:ln>
        </p:spPr>
        <p:txBody>
          <a:bodyPr spcFirstLastPara="1" wrap="square" lIns="0" tIns="0" rIns="0" bIns="0" anchor="t" anchorCtr="0">
            <a:spAutoFit/>
          </a:bodyPr>
          <a:lstStyle/>
          <a:p>
            <a:pPr algn="ctr">
              <a:buSzPts val="1200"/>
            </a:pPr>
            <a:r>
              <a:rPr lang="es-ES" sz="1200">
                <a:solidFill>
                  <a:schemeClr val="dk1"/>
                </a:solidFill>
                <a:latin typeface="SamsungOne 400" pitchFamily="34" charset="0"/>
                <a:ea typeface="SamsungOne 400" pitchFamily="34" charset="0"/>
              </a:rPr>
              <a:t>AUC = 0,85</a:t>
            </a:r>
            <a:endParaRPr lang="es-ES">
              <a:latin typeface="SamsungOne 400" pitchFamily="34" charset="0"/>
              <a:ea typeface="SamsungOne 400" pitchFamily="34" charset="0"/>
            </a:endParaRPr>
          </a:p>
        </p:txBody>
      </p:sp>
      <p:sp>
        <p:nvSpPr>
          <p:cNvPr id="3948" name="Google Shape;3948;p533"/>
          <p:cNvSpPr/>
          <p:nvPr/>
        </p:nvSpPr>
        <p:spPr>
          <a:xfrm>
            <a:off x="4186163" y="6088525"/>
            <a:ext cx="3609600" cy="212400"/>
          </a:xfrm>
          <a:prstGeom prst="roundRect">
            <a:avLst>
              <a:gd name="adj" fmla="val 50000"/>
            </a:avLst>
          </a:prstGeom>
          <a:solidFill>
            <a:srgbClr val="193EB0"/>
          </a:solidFill>
          <a:ln>
            <a:noFill/>
          </a:ln>
        </p:spPr>
        <p:txBody>
          <a:bodyPr spcFirstLastPara="1" wrap="square" lIns="0" tIns="0" rIns="0" bIns="0" anchor="ctr" anchorCtr="0">
            <a:noAutofit/>
          </a:bodyPr>
          <a:lstStyle/>
          <a:p>
            <a:pPr marL="398463" indent="-398463" algn="ctr">
              <a:buSzPts val="1000"/>
            </a:pPr>
            <a:r>
              <a:rPr lang="es-ES" sz="1000" b="1">
                <a:solidFill>
                  <a:schemeClr val="lt1"/>
                </a:solidFill>
                <a:latin typeface="SamsungOne 400" pitchFamily="34" charset="0"/>
                <a:ea typeface="SamsungOne 400" pitchFamily="34" charset="0"/>
              </a:rPr>
              <a:t>El libro de cien páginas sobre aprendizaje automático</a:t>
            </a:r>
            <a:endParaRPr lang="es-ES">
              <a:latin typeface="SamsungOne 400" pitchFamily="34" charset="0"/>
              <a:ea typeface="SamsungOne 400" pitchFamily="34" charset="0"/>
            </a:endParaRPr>
          </a:p>
        </p:txBody>
      </p:sp>
      <p:sp>
        <p:nvSpPr>
          <p:cNvPr id="19"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23"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953"/>
        <p:cNvGrpSpPr/>
        <p:nvPr/>
      </p:nvGrpSpPr>
      <p:grpSpPr>
        <a:xfrm>
          <a:off x="0" y="0"/>
          <a:ext cx="0" cy="0"/>
          <a:chOff x="0" y="0"/>
          <a:chExt cx="0" cy="0"/>
        </a:xfrm>
      </p:grpSpPr>
      <p:sp>
        <p:nvSpPr>
          <p:cNvPr id="3957" name="Google Shape;3957;p534"/>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Rendimiento deficiente: Volver al paso anterior</a:t>
            </a:r>
          </a:p>
        </p:txBody>
      </p:sp>
      <p:sp>
        <p:nvSpPr>
          <p:cNvPr id="3958" name="Google Shape;3958;p534"/>
          <p:cNvSpPr/>
          <p:nvPr/>
        </p:nvSpPr>
        <p:spPr>
          <a:xfrm>
            <a:off x="1815849" y="1700808"/>
            <a:ext cx="8780714" cy="1048218"/>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Modelo final</a:t>
            </a:r>
          </a:p>
          <a:p>
            <a:pPr marL="182563" indent="-182563" algn="just">
              <a:spcBef>
                <a:spcPts val="800"/>
              </a:spcBef>
              <a:buClr>
                <a:srgbClr val="193EB0"/>
              </a:buClr>
              <a:buSzPts val="1300"/>
              <a:buFont typeface="Arial"/>
              <a:buChar char="‣"/>
            </a:pPr>
            <a:r>
              <a:rPr lang="es-ES" sz="1300">
                <a:solidFill>
                  <a:srgbClr val="262626"/>
                </a:solidFill>
                <a:latin typeface="SamsungOne 400" pitchFamily="34" charset="0"/>
                <a:ea typeface="SamsungOne 400" pitchFamily="34" charset="0"/>
              </a:rPr>
              <a:t>Guardar el modelo - Se tarda días en aprender si hay muchos datos. Es extremadamente ineficiente entrenar el modelo cada vez para la predicción, así que la mejor manera es guardar el modelo para reutilizarlo. Usa 'pickle' para guardar el modelo. </a:t>
            </a:r>
            <a:endParaRPr lang="es-ES">
              <a:latin typeface="SamsungOne 400" pitchFamily="34" charset="0"/>
              <a:ea typeface="SamsungOne 400" pitchFamily="34" charset="0"/>
            </a:endParaRPr>
          </a:p>
        </p:txBody>
      </p:sp>
      <p:sp>
        <p:nvSpPr>
          <p:cNvPr id="3959" name="Google Shape;3959;p534"/>
          <p:cNvSpPr/>
          <p:nvPr/>
        </p:nvSpPr>
        <p:spPr>
          <a:xfrm>
            <a:off x="2028388" y="2805625"/>
            <a:ext cx="8460300" cy="3318900"/>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960" name="Google Shape;3960;p534"/>
          <p:cNvPicPr preferRelativeResize="0"/>
          <p:nvPr/>
        </p:nvPicPr>
        <p:blipFill rotWithShape="1">
          <a:blip r:embed="rId3">
            <a:alphaModFix/>
          </a:blip>
          <a:srcRect l="280" t="2225" r="20318"/>
          <a:stretch/>
        </p:blipFill>
        <p:spPr>
          <a:xfrm>
            <a:off x="2204837" y="2892112"/>
            <a:ext cx="8283776" cy="3188523"/>
          </a:xfrm>
          <a:prstGeom prst="rect">
            <a:avLst/>
          </a:prstGeom>
          <a:noFill/>
          <a:ln>
            <a:noFill/>
          </a:ln>
        </p:spPr>
      </p:pic>
      <p:sp>
        <p:nvSpPr>
          <p:cNvPr id="8"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2"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965"/>
        <p:cNvGrpSpPr/>
        <p:nvPr/>
      </p:nvGrpSpPr>
      <p:grpSpPr>
        <a:xfrm>
          <a:off x="0" y="0"/>
          <a:ext cx="0" cy="0"/>
          <a:chOff x="0" y="0"/>
          <a:chExt cx="0" cy="0"/>
        </a:xfrm>
      </p:grpSpPr>
      <p:sp>
        <p:nvSpPr>
          <p:cNvPr id="3969" name="Google Shape;3969;p535"/>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Rendimiento deficiente: Volver al paso anterior</a:t>
            </a:r>
          </a:p>
        </p:txBody>
      </p:sp>
      <p:sp>
        <p:nvSpPr>
          <p:cNvPr id="3970" name="Google Shape;3970;p535"/>
          <p:cNvSpPr/>
          <p:nvPr/>
        </p:nvSpPr>
        <p:spPr>
          <a:xfrm>
            <a:off x="1815849" y="1700811"/>
            <a:ext cx="8780714"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Modelo final</a:t>
            </a:r>
            <a:endParaRPr lang="es-ES">
              <a:latin typeface="SamsungOne 400" pitchFamily="34" charset="0"/>
              <a:ea typeface="SamsungOne 400" pitchFamily="34" charset="0"/>
            </a:endParaRPr>
          </a:p>
        </p:txBody>
      </p:sp>
      <p:sp>
        <p:nvSpPr>
          <p:cNvPr id="3971" name="Google Shape;3971;p535"/>
          <p:cNvSpPr/>
          <p:nvPr/>
        </p:nvSpPr>
        <p:spPr>
          <a:xfrm>
            <a:off x="1811337" y="2115764"/>
            <a:ext cx="8677276" cy="3309610"/>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972" name="Google Shape;3972;p535"/>
          <p:cNvPicPr preferRelativeResize="0"/>
          <p:nvPr/>
        </p:nvPicPr>
        <p:blipFill rotWithShape="1">
          <a:blip r:embed="rId3">
            <a:alphaModFix/>
          </a:blip>
          <a:srcRect l="280" t="2225" r="20318"/>
          <a:stretch/>
        </p:blipFill>
        <p:spPr>
          <a:xfrm>
            <a:off x="1992315" y="2175072"/>
            <a:ext cx="7992119" cy="3216851"/>
          </a:xfrm>
          <a:prstGeom prst="rect">
            <a:avLst/>
          </a:prstGeom>
          <a:noFill/>
          <a:ln>
            <a:noFill/>
          </a:ln>
        </p:spPr>
      </p:pic>
      <p:grpSp>
        <p:nvGrpSpPr>
          <p:cNvPr id="3973" name="Google Shape;3973;p535"/>
          <p:cNvGrpSpPr/>
          <p:nvPr/>
        </p:nvGrpSpPr>
        <p:grpSpPr>
          <a:xfrm>
            <a:off x="1811340" y="5517232"/>
            <a:ext cx="8677275" cy="684076"/>
            <a:chOff x="559817" y="3081410"/>
            <a:chExt cx="8677275" cy="684076"/>
          </a:xfrm>
        </p:grpSpPr>
        <p:sp>
          <p:nvSpPr>
            <p:cNvPr id="3974" name="Google Shape;3974;p535"/>
            <p:cNvSpPr/>
            <p:nvPr/>
          </p:nvSpPr>
          <p:spPr>
            <a:xfrm>
              <a:off x="559817" y="3081410"/>
              <a:ext cx="8677275" cy="684076"/>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975" name="Google Shape;3975;p535" descr="Byte - Free electronics icons"/>
            <p:cNvPicPr preferRelativeResize="0"/>
            <p:nvPr/>
          </p:nvPicPr>
          <p:blipFill rotWithShape="1">
            <a:blip r:embed="rId4">
              <a:alphaModFix/>
            </a:blip>
            <a:srcRect l="13871" t="-7084" r="14480" b="-5938"/>
            <a:stretch/>
          </p:blipFill>
          <p:spPr>
            <a:xfrm>
              <a:off x="676852" y="3200897"/>
              <a:ext cx="295715" cy="244889"/>
            </a:xfrm>
            <a:prstGeom prst="rect">
              <a:avLst/>
            </a:prstGeom>
            <a:noFill/>
            <a:ln>
              <a:noFill/>
            </a:ln>
          </p:spPr>
        </p:pic>
        <p:sp>
          <p:nvSpPr>
            <p:cNvPr id="3976" name="Google Shape;3976;p535"/>
            <p:cNvSpPr txBox="1"/>
            <p:nvPr/>
          </p:nvSpPr>
          <p:spPr>
            <a:xfrm>
              <a:off x="907642" y="3168076"/>
              <a:ext cx="1200533" cy="292388"/>
            </a:xfrm>
            <a:prstGeom prst="rect">
              <a:avLst/>
            </a:prstGeom>
            <a:noFill/>
            <a:ln>
              <a:noFill/>
            </a:ln>
          </p:spPr>
          <p:txBody>
            <a:bodyPr spcFirstLastPara="1" wrap="square" lIns="91425" tIns="45700" rIns="91425" bIns="45700" anchor="t" anchorCtr="0">
              <a:spAutoFit/>
            </a:bodyPr>
            <a:lstStyle/>
            <a:p>
              <a:pPr>
                <a:buSzPts val="1300"/>
              </a:pPr>
              <a:r>
                <a:rPr lang="es-ES" sz="1300" b="1">
                  <a:solidFill>
                    <a:srgbClr val="262626"/>
                  </a:solidFill>
                  <a:latin typeface="SamsungOne 400" pitchFamily="34" charset="0"/>
                  <a:ea typeface="SamsungOne 400" pitchFamily="34" charset="0"/>
                </a:rPr>
                <a:t>Línea 55</a:t>
              </a:r>
              <a:endParaRPr lang="es-ES">
                <a:latin typeface="SamsungOne 400" pitchFamily="34" charset="0"/>
                <a:ea typeface="SamsungOne 400" pitchFamily="34" charset="0"/>
              </a:endParaRPr>
            </a:p>
          </p:txBody>
        </p:sp>
        <p:sp>
          <p:nvSpPr>
            <p:cNvPr id="3977" name="Google Shape;3977;p535"/>
            <p:cNvSpPr txBox="1"/>
            <p:nvPr/>
          </p:nvSpPr>
          <p:spPr>
            <a:xfrm>
              <a:off x="1036273" y="3467475"/>
              <a:ext cx="8167303" cy="215444"/>
            </a:xfrm>
            <a:prstGeom prst="rect">
              <a:avLst/>
            </a:prstGeom>
            <a:noFill/>
            <a:ln>
              <a:noFill/>
            </a:ln>
          </p:spPr>
          <p:txBody>
            <a:bodyPr spcFirstLastPara="1" wrap="square" lIns="0" tIns="0" rIns="0" bIns="0" anchor="t" anchorCtr="0">
              <a:spAutoFit/>
            </a:bodyPr>
            <a:lstStyle/>
            <a:p>
              <a:pPr marL="182563" indent="-182563">
                <a:buClr>
                  <a:srgbClr val="262626"/>
                </a:buClr>
                <a:buSzPts val="1400"/>
                <a:buFont typeface="Arial"/>
                <a:buChar char="•"/>
              </a:pPr>
              <a:r>
                <a:rPr lang="es-ES">
                  <a:solidFill>
                    <a:srgbClr val="262626"/>
                  </a:solidFill>
                  <a:latin typeface="SamsungOne 400" pitchFamily="34" charset="0"/>
                  <a:ea typeface="SamsungOne 400" pitchFamily="34" charset="0"/>
                </a:rPr>
                <a:t>Modelo de importación</a:t>
              </a:r>
            </a:p>
          </p:txBody>
        </p:sp>
      </p:grpSp>
      <p:sp>
        <p:nvSpPr>
          <p:cNvPr id="13"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7"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982"/>
        <p:cNvGrpSpPr/>
        <p:nvPr/>
      </p:nvGrpSpPr>
      <p:grpSpPr>
        <a:xfrm>
          <a:off x="0" y="0"/>
          <a:ext cx="0" cy="0"/>
          <a:chOff x="0" y="0"/>
          <a:chExt cx="0" cy="0"/>
        </a:xfrm>
      </p:grpSpPr>
      <p:sp>
        <p:nvSpPr>
          <p:cNvPr id="3986" name="Google Shape;3986;p536"/>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Rendimiento deficiente: Volver al paso anterior</a:t>
            </a:r>
          </a:p>
        </p:txBody>
      </p:sp>
      <p:sp>
        <p:nvSpPr>
          <p:cNvPr id="3987" name="Google Shape;3987;p536"/>
          <p:cNvSpPr/>
          <p:nvPr/>
        </p:nvSpPr>
        <p:spPr>
          <a:xfrm>
            <a:off x="1815849" y="1700811"/>
            <a:ext cx="8780714"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Modelo final</a:t>
            </a:r>
            <a:endParaRPr lang="es-ES">
              <a:latin typeface="SamsungOne 400" pitchFamily="34" charset="0"/>
              <a:ea typeface="SamsungOne 400" pitchFamily="34" charset="0"/>
            </a:endParaRPr>
          </a:p>
        </p:txBody>
      </p:sp>
      <p:sp>
        <p:nvSpPr>
          <p:cNvPr id="3988" name="Google Shape;3988;p536"/>
          <p:cNvSpPr/>
          <p:nvPr/>
        </p:nvSpPr>
        <p:spPr>
          <a:xfrm>
            <a:off x="1811337" y="2115764"/>
            <a:ext cx="8677276" cy="3309610"/>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989" name="Google Shape;3989;p536"/>
          <p:cNvPicPr preferRelativeResize="0"/>
          <p:nvPr/>
        </p:nvPicPr>
        <p:blipFill rotWithShape="1">
          <a:blip r:embed="rId3">
            <a:alphaModFix/>
          </a:blip>
          <a:srcRect l="280" t="2225" r="20318"/>
          <a:stretch/>
        </p:blipFill>
        <p:spPr>
          <a:xfrm>
            <a:off x="1992315" y="2175072"/>
            <a:ext cx="7992119" cy="3216851"/>
          </a:xfrm>
          <a:prstGeom prst="rect">
            <a:avLst/>
          </a:prstGeom>
          <a:noFill/>
          <a:ln>
            <a:noFill/>
          </a:ln>
        </p:spPr>
      </p:pic>
      <p:grpSp>
        <p:nvGrpSpPr>
          <p:cNvPr id="3990" name="Google Shape;3990;p536"/>
          <p:cNvGrpSpPr/>
          <p:nvPr/>
        </p:nvGrpSpPr>
        <p:grpSpPr>
          <a:xfrm>
            <a:off x="1811340" y="5517232"/>
            <a:ext cx="8677275" cy="684076"/>
            <a:chOff x="559817" y="3081410"/>
            <a:chExt cx="8677275" cy="684076"/>
          </a:xfrm>
        </p:grpSpPr>
        <p:sp>
          <p:nvSpPr>
            <p:cNvPr id="3991" name="Google Shape;3991;p536"/>
            <p:cNvSpPr/>
            <p:nvPr/>
          </p:nvSpPr>
          <p:spPr>
            <a:xfrm>
              <a:off x="559817" y="3081410"/>
              <a:ext cx="8677275" cy="684076"/>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3992" name="Google Shape;3992;p536" descr="Byte - Free electronics icons"/>
            <p:cNvPicPr preferRelativeResize="0"/>
            <p:nvPr/>
          </p:nvPicPr>
          <p:blipFill rotWithShape="1">
            <a:blip r:embed="rId4">
              <a:alphaModFix/>
            </a:blip>
            <a:srcRect l="13871" t="-7084" r="14480" b="-5938"/>
            <a:stretch/>
          </p:blipFill>
          <p:spPr>
            <a:xfrm>
              <a:off x="676852" y="3200897"/>
              <a:ext cx="295715" cy="244889"/>
            </a:xfrm>
            <a:prstGeom prst="rect">
              <a:avLst/>
            </a:prstGeom>
            <a:noFill/>
            <a:ln>
              <a:noFill/>
            </a:ln>
          </p:spPr>
        </p:pic>
        <p:sp>
          <p:nvSpPr>
            <p:cNvPr id="3993" name="Google Shape;3993;p536"/>
            <p:cNvSpPr txBox="1"/>
            <p:nvPr/>
          </p:nvSpPr>
          <p:spPr>
            <a:xfrm>
              <a:off x="907642" y="3168076"/>
              <a:ext cx="1200533" cy="292388"/>
            </a:xfrm>
            <a:prstGeom prst="rect">
              <a:avLst/>
            </a:prstGeom>
            <a:noFill/>
            <a:ln>
              <a:noFill/>
            </a:ln>
          </p:spPr>
          <p:txBody>
            <a:bodyPr spcFirstLastPara="1" wrap="square" lIns="91425" tIns="45700" rIns="91425" bIns="45700" anchor="t" anchorCtr="0">
              <a:spAutoFit/>
            </a:bodyPr>
            <a:lstStyle/>
            <a:p>
              <a:pPr>
                <a:buSzPts val="1300"/>
              </a:pPr>
              <a:r>
                <a:rPr lang="es-ES" sz="1300" b="1">
                  <a:solidFill>
                    <a:srgbClr val="262626"/>
                  </a:solidFill>
                  <a:latin typeface="SamsungOne 400" pitchFamily="34" charset="0"/>
                  <a:ea typeface="SamsungOne 400" pitchFamily="34" charset="0"/>
                </a:rPr>
                <a:t>Línea 56</a:t>
              </a:r>
              <a:endParaRPr lang="es-ES">
                <a:latin typeface="SamsungOne 400" pitchFamily="34" charset="0"/>
                <a:ea typeface="SamsungOne 400" pitchFamily="34" charset="0"/>
              </a:endParaRPr>
            </a:p>
          </p:txBody>
        </p:sp>
        <p:sp>
          <p:nvSpPr>
            <p:cNvPr id="3994" name="Google Shape;3994;p536"/>
            <p:cNvSpPr txBox="1"/>
            <p:nvPr/>
          </p:nvSpPr>
          <p:spPr>
            <a:xfrm>
              <a:off x="1036273" y="3467475"/>
              <a:ext cx="8167303" cy="215444"/>
            </a:xfrm>
            <a:prstGeom prst="rect">
              <a:avLst/>
            </a:prstGeom>
            <a:noFill/>
            <a:ln>
              <a:noFill/>
            </a:ln>
          </p:spPr>
          <p:txBody>
            <a:bodyPr spcFirstLastPara="1" wrap="square" lIns="0" tIns="0" rIns="0" bIns="0" anchor="t" anchorCtr="0">
              <a:spAutoFit/>
            </a:bodyPr>
            <a:lstStyle/>
            <a:p>
              <a:pPr marL="182563" indent="-182563">
                <a:buClr>
                  <a:srgbClr val="262626"/>
                </a:buClr>
                <a:buSzPts val="1400"/>
                <a:buFont typeface="Arial"/>
                <a:buChar char="•"/>
              </a:pPr>
              <a:r>
                <a:rPr lang="es-ES">
                  <a:solidFill>
                    <a:srgbClr val="262626"/>
                  </a:solidFill>
                  <a:latin typeface="SamsungOne 400" pitchFamily="34" charset="0"/>
                  <a:ea typeface="SamsungOne 400" pitchFamily="34" charset="0"/>
                </a:rPr>
                <a:t>Predicción final</a:t>
              </a:r>
            </a:p>
          </p:txBody>
        </p:sp>
      </p:grpSp>
      <p:sp>
        <p:nvSpPr>
          <p:cNvPr id="13"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7"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999"/>
        <p:cNvGrpSpPr/>
        <p:nvPr/>
      </p:nvGrpSpPr>
      <p:grpSpPr>
        <a:xfrm>
          <a:off x="0" y="0"/>
          <a:ext cx="0" cy="0"/>
          <a:chOff x="0" y="0"/>
          <a:chExt cx="0" cy="0"/>
        </a:xfrm>
      </p:grpSpPr>
      <p:sp>
        <p:nvSpPr>
          <p:cNvPr id="4003" name="Google Shape;4003;p537"/>
          <p:cNvSpPr/>
          <p:nvPr/>
        </p:nvSpPr>
        <p:spPr>
          <a:xfrm>
            <a:off x="1703512" y="1428745"/>
            <a:ext cx="9180558" cy="215444"/>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a:solidFill>
                  <a:schemeClr val="dk1"/>
                </a:solidFill>
                <a:latin typeface="Samsung Sharp Sans" pitchFamily="2" charset="0"/>
                <a:ea typeface="Samsung Sharp Sans" pitchFamily="2" charset="0"/>
                <a:cs typeface="Samsung Sharp Sans" pitchFamily="2" charset="0"/>
              </a:rPr>
              <a:t>Rendimiento deficiente: Volver al paso anterior</a:t>
            </a:r>
          </a:p>
        </p:txBody>
      </p:sp>
      <p:sp>
        <p:nvSpPr>
          <p:cNvPr id="4004" name="Google Shape;4004;p537"/>
          <p:cNvSpPr/>
          <p:nvPr/>
        </p:nvSpPr>
        <p:spPr>
          <a:xfrm>
            <a:off x="1815849" y="1700811"/>
            <a:ext cx="8780714" cy="34546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1300">
                <a:solidFill>
                  <a:srgbClr val="262626"/>
                </a:solidFill>
                <a:latin typeface="SamsungOne 400" pitchFamily="34" charset="0"/>
                <a:ea typeface="SamsungOne 400" pitchFamily="34" charset="0"/>
              </a:rPr>
              <a:t>Modelo final</a:t>
            </a:r>
            <a:endParaRPr lang="es-ES">
              <a:latin typeface="SamsungOne 400" pitchFamily="34" charset="0"/>
              <a:ea typeface="SamsungOne 400" pitchFamily="34" charset="0"/>
            </a:endParaRPr>
          </a:p>
        </p:txBody>
      </p:sp>
      <p:sp>
        <p:nvSpPr>
          <p:cNvPr id="4005" name="Google Shape;4005;p537"/>
          <p:cNvSpPr/>
          <p:nvPr/>
        </p:nvSpPr>
        <p:spPr>
          <a:xfrm>
            <a:off x="1811337" y="2115764"/>
            <a:ext cx="8677276" cy="3309610"/>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4006" name="Google Shape;4006;p537"/>
          <p:cNvPicPr preferRelativeResize="0"/>
          <p:nvPr/>
        </p:nvPicPr>
        <p:blipFill rotWithShape="1">
          <a:blip r:embed="rId3">
            <a:alphaModFix/>
          </a:blip>
          <a:srcRect l="280" t="2225" r="20318"/>
          <a:stretch/>
        </p:blipFill>
        <p:spPr>
          <a:xfrm>
            <a:off x="1992315" y="2175072"/>
            <a:ext cx="7992119" cy="3216851"/>
          </a:xfrm>
          <a:prstGeom prst="rect">
            <a:avLst/>
          </a:prstGeom>
          <a:noFill/>
          <a:ln>
            <a:noFill/>
          </a:ln>
        </p:spPr>
      </p:pic>
      <p:grpSp>
        <p:nvGrpSpPr>
          <p:cNvPr id="4007" name="Google Shape;4007;p537"/>
          <p:cNvGrpSpPr/>
          <p:nvPr/>
        </p:nvGrpSpPr>
        <p:grpSpPr>
          <a:xfrm>
            <a:off x="1811340" y="5517232"/>
            <a:ext cx="8677275" cy="684076"/>
            <a:chOff x="559817" y="3081410"/>
            <a:chExt cx="8677275" cy="684076"/>
          </a:xfrm>
        </p:grpSpPr>
        <p:sp>
          <p:nvSpPr>
            <p:cNvPr id="4008" name="Google Shape;4008;p537"/>
            <p:cNvSpPr/>
            <p:nvPr/>
          </p:nvSpPr>
          <p:spPr>
            <a:xfrm>
              <a:off x="559817" y="3081410"/>
              <a:ext cx="8677275" cy="684076"/>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lang="es-ES" sz="1800">
                <a:solidFill>
                  <a:schemeClr val="lt1"/>
                </a:solidFill>
                <a:latin typeface="SamsungOne 400" pitchFamily="34" charset="0"/>
                <a:ea typeface="SamsungOne 400" pitchFamily="34" charset="0"/>
              </a:endParaRPr>
            </a:p>
          </p:txBody>
        </p:sp>
        <p:pic>
          <p:nvPicPr>
            <p:cNvPr id="4009" name="Google Shape;4009;p537" descr="Byte - Free electronics icons"/>
            <p:cNvPicPr preferRelativeResize="0"/>
            <p:nvPr/>
          </p:nvPicPr>
          <p:blipFill rotWithShape="1">
            <a:blip r:embed="rId4">
              <a:alphaModFix/>
            </a:blip>
            <a:srcRect l="13871" t="-7084" r="14480" b="-5938"/>
            <a:stretch/>
          </p:blipFill>
          <p:spPr>
            <a:xfrm>
              <a:off x="676852" y="3200897"/>
              <a:ext cx="295715" cy="244889"/>
            </a:xfrm>
            <a:prstGeom prst="rect">
              <a:avLst/>
            </a:prstGeom>
            <a:noFill/>
            <a:ln>
              <a:noFill/>
            </a:ln>
          </p:spPr>
        </p:pic>
        <p:sp>
          <p:nvSpPr>
            <p:cNvPr id="4010" name="Google Shape;4010;p537"/>
            <p:cNvSpPr txBox="1"/>
            <p:nvPr/>
          </p:nvSpPr>
          <p:spPr>
            <a:xfrm>
              <a:off x="907642" y="3168076"/>
              <a:ext cx="1200533" cy="292388"/>
            </a:xfrm>
            <a:prstGeom prst="rect">
              <a:avLst/>
            </a:prstGeom>
            <a:noFill/>
            <a:ln>
              <a:noFill/>
            </a:ln>
          </p:spPr>
          <p:txBody>
            <a:bodyPr spcFirstLastPara="1" wrap="square" lIns="91425" tIns="45700" rIns="91425" bIns="45700" anchor="t" anchorCtr="0">
              <a:spAutoFit/>
            </a:bodyPr>
            <a:lstStyle/>
            <a:p>
              <a:pPr>
                <a:buSzPts val="1300"/>
              </a:pPr>
              <a:r>
                <a:rPr lang="es-ES" sz="1300" b="1">
                  <a:solidFill>
                    <a:srgbClr val="262626"/>
                  </a:solidFill>
                  <a:latin typeface="SamsungOne 400" pitchFamily="34" charset="0"/>
                  <a:ea typeface="SamsungOne 400" pitchFamily="34" charset="0"/>
                </a:rPr>
                <a:t>Línea 57</a:t>
              </a:r>
              <a:endParaRPr lang="es-ES">
                <a:latin typeface="SamsungOne 400" pitchFamily="34" charset="0"/>
                <a:ea typeface="SamsungOne 400" pitchFamily="34" charset="0"/>
              </a:endParaRPr>
            </a:p>
          </p:txBody>
        </p:sp>
        <p:sp>
          <p:nvSpPr>
            <p:cNvPr id="4011" name="Google Shape;4011;p537"/>
            <p:cNvSpPr txBox="1"/>
            <p:nvPr/>
          </p:nvSpPr>
          <p:spPr>
            <a:xfrm>
              <a:off x="1036273" y="3467475"/>
              <a:ext cx="8167303" cy="215444"/>
            </a:xfrm>
            <a:prstGeom prst="rect">
              <a:avLst/>
            </a:prstGeom>
            <a:noFill/>
            <a:ln>
              <a:noFill/>
            </a:ln>
          </p:spPr>
          <p:txBody>
            <a:bodyPr spcFirstLastPara="1" wrap="square" lIns="0" tIns="0" rIns="0" bIns="0" anchor="t" anchorCtr="0">
              <a:spAutoFit/>
            </a:bodyPr>
            <a:lstStyle/>
            <a:p>
              <a:pPr marL="182563" indent="-182563">
                <a:buClr>
                  <a:srgbClr val="262626"/>
                </a:buClr>
                <a:buSzPts val="1400"/>
                <a:buFont typeface="Arial"/>
                <a:buChar char="•"/>
              </a:pPr>
              <a:r>
                <a:rPr lang="es-ES">
                  <a:solidFill>
                    <a:srgbClr val="262626"/>
                  </a:solidFill>
                  <a:latin typeface="SamsungOne 400" pitchFamily="34" charset="0"/>
                  <a:ea typeface="SamsungOne 400" pitchFamily="34" charset="0"/>
                </a:rPr>
                <a:t>Guardar csv</a:t>
              </a:r>
            </a:p>
          </p:txBody>
        </p:sp>
      </p:grpSp>
      <p:sp>
        <p:nvSpPr>
          <p:cNvPr id="13"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01</a:t>
            </a:r>
          </a:p>
        </p:txBody>
      </p:sp>
      <p:sp>
        <p:nvSpPr>
          <p:cNvPr id="17" name="Google Shape;2452;p465"/>
          <p:cNvSpPr/>
          <p:nvPr/>
        </p:nvSpPr>
        <p:spPr>
          <a:xfrm>
            <a:off x="2675242" y="227666"/>
            <a:ext cx="7929300" cy="554100"/>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1.5. Practicando para encontrar un método óptimo para resolver problemas con </a:t>
            </a:r>
            <a:r>
              <a:rPr lang="es-ES" sz="1800" dirty="0" err="1">
                <a:solidFill>
                  <a:schemeClr val="lt1"/>
                </a:solidFill>
                <a:latin typeface="Samsung Sharp Sans" pitchFamily="2" charset="0"/>
                <a:ea typeface="Samsung Sharp Sans" pitchFamily="2" charset="0"/>
                <a:cs typeface="Samsung Sharp Sans" pitchFamily="2" charset="0"/>
              </a:rPr>
              <a:t>scikit-learn</a:t>
            </a:r>
            <a:endParaRPr lang="es-ES" sz="1800" dirty="0">
              <a:solidFill>
                <a:schemeClr val="lt1"/>
              </a:solidFill>
              <a:latin typeface="Samsung Sharp Sans" pitchFamily="2" charset="0"/>
              <a:ea typeface="Samsung Sharp Sans" pitchFamily="2" charset="0"/>
              <a:cs typeface="Samsung Sharp Sans" pitchFamily="2"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30f9e089eba_1_7"/>
          <p:cNvSpPr txBox="1">
            <a:spLocks noGrp="1"/>
          </p:cNvSpPr>
          <p:nvPr>
            <p:ph type="ctrTitle"/>
          </p:nvPr>
        </p:nvSpPr>
        <p:spPr>
          <a:xfrm>
            <a:off x="5951975" y="3036100"/>
            <a:ext cx="5510400" cy="1083600"/>
          </a:xfrm>
          <a:prstGeom prst="rect">
            <a:avLst/>
          </a:prstGeom>
        </p:spPr>
        <p:txBody>
          <a:bodyPr spcFirstLastPara="1" wrap="square" lIns="91425" tIns="45700" rIns="91425" bIns="45700" anchor="b" anchorCtr="0">
            <a:normAutofit/>
          </a:bodyPr>
          <a:lstStyle/>
          <a:p>
            <a:pPr marL="0" lvl="0" indent="0" algn="r" rtl="0">
              <a:spcBef>
                <a:spcPts val="0"/>
              </a:spcBef>
              <a:spcAft>
                <a:spcPts val="0"/>
              </a:spcAft>
              <a:buNone/>
            </a:pPr>
            <a:r>
              <a:rPr lang="es-MX" b="1"/>
              <a:t>¡GRACIAS!</a:t>
            </a:r>
            <a:endParaRPr b="1"/>
          </a:p>
        </p:txBody>
      </p:sp>
    </p:spTree>
    <p:extLst>
      <p:ext uri="{BB962C8B-B14F-4D97-AF65-F5344CB8AC3E}">
        <p14:creationId xmlns:p14="http://schemas.microsoft.com/office/powerpoint/2010/main" val="21774388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g30f9e089eba_0_403"/>
          <p:cNvPicPr preferRelativeResize="0"/>
          <p:nvPr/>
        </p:nvPicPr>
        <p:blipFill rotWithShape="1">
          <a:blip r:embed="rId3">
            <a:alphaModFix/>
          </a:blip>
          <a:srcRect/>
          <a:stretch/>
        </p:blipFill>
        <p:spPr>
          <a:xfrm>
            <a:off x="1184" y="0"/>
            <a:ext cx="12189628" cy="6858000"/>
          </a:xfrm>
          <a:prstGeom prst="rect">
            <a:avLst/>
          </a:prstGeom>
          <a:noFill/>
          <a:ln>
            <a:noFill/>
          </a:ln>
        </p:spPr>
      </p:pic>
      <p:sp>
        <p:nvSpPr>
          <p:cNvPr id="209" name="Google Shape;209;g30f9e089eba_0_403"/>
          <p:cNvSpPr/>
          <p:nvPr/>
        </p:nvSpPr>
        <p:spPr>
          <a:xfrm>
            <a:off x="555323" y="5677032"/>
            <a:ext cx="11081100" cy="769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1300"/>
              <a:buFont typeface="Arial"/>
              <a:buNone/>
            </a:pPr>
            <a:r>
              <a:rPr lang="es-MX" sz="1000" b="0" i="0" u="none" strike="noStrike" cap="none">
                <a:solidFill>
                  <a:srgbClr val="FFFFFF"/>
                </a:solidFill>
                <a:latin typeface="Arial"/>
                <a:ea typeface="Arial"/>
                <a:cs typeface="Arial"/>
                <a:sym typeface="Arial"/>
              </a:rPr>
              <a:t>ⓒ202</a:t>
            </a:r>
            <a:r>
              <a:rPr lang="es-MX" sz="1000">
                <a:solidFill>
                  <a:srgbClr val="FFFFFF"/>
                </a:solidFill>
              </a:rPr>
              <a:t>4</a:t>
            </a:r>
            <a:r>
              <a:rPr lang="es-MX" sz="1000" b="0" i="0" u="none" strike="noStrike" cap="none">
                <a:solidFill>
                  <a:srgbClr val="FFFFFF"/>
                </a:solidFill>
                <a:latin typeface="Arial"/>
                <a:ea typeface="Arial"/>
                <a:cs typeface="Arial"/>
                <a:sym typeface="Arial"/>
              </a:rPr>
              <a:t> SAMSUNG. Todos los derechos reservados.</a:t>
            </a:r>
            <a:endParaRPr sz="1000" b="0" i="0" u="none" strike="noStrike" cap="none">
              <a:solidFill>
                <a:srgbClr val="FFFFFF"/>
              </a:solidFill>
              <a:latin typeface="Arial"/>
              <a:ea typeface="Arial"/>
              <a:cs typeface="Arial"/>
              <a:sym typeface="Arial"/>
            </a:endParaRPr>
          </a:p>
          <a:p>
            <a:pPr marL="0" marR="0" lvl="0" indent="0" algn="l" rtl="0">
              <a:lnSpc>
                <a:spcPct val="100000"/>
              </a:lnSpc>
              <a:spcBef>
                <a:spcPts val="600"/>
              </a:spcBef>
              <a:spcAft>
                <a:spcPts val="0"/>
              </a:spcAft>
              <a:buClr>
                <a:srgbClr val="FFFFFF"/>
              </a:buClr>
              <a:buSzPts val="1300"/>
              <a:buFont typeface="Arial"/>
              <a:buNone/>
            </a:pPr>
            <a:r>
              <a:rPr lang="es-MX" sz="1000" b="0" i="0" u="none" strike="noStrike" cap="none">
                <a:solidFill>
                  <a:srgbClr val="FFFFFF"/>
                </a:solidFill>
                <a:latin typeface="Arial"/>
                <a:ea typeface="Arial"/>
                <a:cs typeface="Arial"/>
                <a:sym typeface="Arial"/>
              </a:rPr>
              <a:t>La oficina de Ciudadanía Corporativa de Samsung Electronics tiene los derechos de autor de este documento.</a:t>
            </a:r>
            <a:endParaRPr sz="1000" b="0" i="0" u="none" strike="noStrike" cap="none">
              <a:solidFill>
                <a:srgbClr val="FFFFFF"/>
              </a:solidFill>
              <a:latin typeface="Arial"/>
              <a:ea typeface="Arial"/>
              <a:cs typeface="Arial"/>
              <a:sym typeface="Arial"/>
            </a:endParaRPr>
          </a:p>
          <a:p>
            <a:pPr marL="0" marR="0" lvl="0" indent="0" algn="l" rtl="0">
              <a:lnSpc>
                <a:spcPct val="100000"/>
              </a:lnSpc>
              <a:spcBef>
                <a:spcPts val="300"/>
              </a:spcBef>
              <a:spcAft>
                <a:spcPts val="0"/>
              </a:spcAft>
              <a:buClr>
                <a:srgbClr val="FFFFFF"/>
              </a:buClr>
              <a:buSzPts val="1300"/>
              <a:buFont typeface="Arial"/>
              <a:buNone/>
            </a:pPr>
            <a:r>
              <a:rPr lang="es-MX" sz="1000" b="0" i="0" u="none" strike="noStrike" cap="none">
                <a:solidFill>
                  <a:srgbClr val="FFFFFF"/>
                </a:solidFill>
                <a:latin typeface="Arial"/>
                <a:ea typeface="Arial"/>
                <a:cs typeface="Arial"/>
                <a:sym typeface="Arial"/>
              </a:rPr>
              <a:t>Este documento es una propiedad literaria protegida por la ley de derechos de autor, por lo que está prohibida su reimpresión y reproducción sin permiso.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FFFFFF"/>
              </a:buClr>
              <a:buSzPts val="1300"/>
              <a:buFont typeface="Arial"/>
              <a:buNone/>
            </a:pPr>
            <a:r>
              <a:rPr lang="es-MX" sz="1000" b="0" i="0" u="none" strike="noStrike" cap="none">
                <a:solidFill>
                  <a:srgbClr val="FFFFFF"/>
                </a:solidFill>
                <a:latin typeface="Arial"/>
                <a:ea typeface="Arial"/>
                <a:cs typeface="Arial"/>
                <a:sym typeface="Arial"/>
              </a:rPr>
              <a:t>Para utilizar este documento fuera del plan de estudios de Samsung Innovation Campus, debe recibir el consentimiento por escrito del titular de los derechos de autor.</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1902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3" name="Google Shape;423;p15"/>
          <p:cNvSpPr/>
          <p:nvPr/>
        </p:nvSpPr>
        <p:spPr>
          <a:xfrm>
            <a:off x="2767721" y="228329"/>
            <a:ext cx="7831851" cy="276999"/>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1.2. Biblioteca Python </a:t>
            </a:r>
            <a:r>
              <a:rPr lang="es-ES" sz="1800" dirty="0" err="1">
                <a:solidFill>
                  <a:schemeClr val="lt1"/>
                </a:solidFill>
                <a:latin typeface="Samsung Sharp Sans" pitchFamily="2" charset="0"/>
                <a:ea typeface="Samsung Sharp Sans" pitchFamily="2" charset="0"/>
                <a:cs typeface="Samsung Sharp Sans" pitchFamily="2" charset="0"/>
              </a:rPr>
              <a:t>scikit-learn</a:t>
            </a:r>
            <a:r>
              <a:rPr lang="es-ES" sz="1800" dirty="0">
                <a:solidFill>
                  <a:schemeClr val="lt1"/>
                </a:solidFill>
                <a:latin typeface="Samsung Sharp Sans" pitchFamily="2" charset="0"/>
                <a:ea typeface="Samsung Sharp Sans" pitchFamily="2" charset="0"/>
                <a:cs typeface="Samsung Sharp Sans" pitchFamily="2" charset="0"/>
              </a:rPr>
              <a:t> para el aprendizaje automático </a:t>
            </a:r>
          </a:p>
        </p:txBody>
      </p:sp>
      <p:sp>
        <p:nvSpPr>
          <p:cNvPr id="425" name="Google Shape;425;p15"/>
          <p:cNvSpPr/>
          <p:nvPr/>
        </p:nvSpPr>
        <p:spPr>
          <a:xfrm>
            <a:off x="508735" y="1439269"/>
            <a:ext cx="9004986" cy="338554"/>
          </a:xfrm>
          <a:prstGeom prst="rect">
            <a:avLst/>
          </a:prstGeom>
          <a:noFill/>
          <a:ln>
            <a:noFill/>
          </a:ln>
        </p:spPr>
        <p:txBody>
          <a:bodyPr spcFirstLastPara="1" wrap="square" lIns="0" tIns="0" rIns="0" bIns="0" anchor="t" anchorCtr="0">
            <a:spAutoFit/>
          </a:bodyPr>
          <a:lstStyle/>
          <a:p>
            <a:pPr>
              <a:buSzPts val="2400"/>
            </a:pPr>
            <a:r>
              <a:rPr lang="es-ES" sz="2200" dirty="0">
                <a:solidFill>
                  <a:srgbClr val="0C0C0C"/>
                </a:solidFill>
                <a:latin typeface="Samsung Sharp Sans" pitchFamily="2" charset="0"/>
                <a:ea typeface="Samsung Sharp Sans" pitchFamily="2" charset="0"/>
                <a:cs typeface="Samsung Sharp Sans" pitchFamily="2" charset="0"/>
              </a:rPr>
              <a:t>Características de la biblioteca </a:t>
            </a:r>
            <a:r>
              <a:rPr lang="es-ES" sz="2200" dirty="0" err="1">
                <a:solidFill>
                  <a:srgbClr val="0C0C0C"/>
                </a:solidFill>
                <a:latin typeface="Samsung Sharp Sans" pitchFamily="2" charset="0"/>
                <a:ea typeface="Samsung Sharp Sans" pitchFamily="2" charset="0"/>
                <a:cs typeface="Samsung Sharp Sans" pitchFamily="2" charset="0"/>
              </a:rPr>
              <a:t>scikit-learn</a:t>
            </a:r>
            <a:endParaRPr lang="es-ES" sz="2200" dirty="0">
              <a:solidFill>
                <a:srgbClr val="0C0C0C"/>
              </a:solidFill>
              <a:latin typeface="Samsung Sharp Sans" pitchFamily="2" charset="0"/>
              <a:ea typeface="Samsung Sharp Sans" pitchFamily="2" charset="0"/>
              <a:cs typeface="Samsung Sharp Sans" pitchFamily="2" charset="0"/>
            </a:endParaRPr>
          </a:p>
        </p:txBody>
      </p:sp>
      <p:sp>
        <p:nvSpPr>
          <p:cNvPr id="427" name="Google Shape;427;p15"/>
          <p:cNvSpPr/>
          <p:nvPr/>
        </p:nvSpPr>
        <p:spPr>
          <a:xfrm>
            <a:off x="814304" y="2111941"/>
            <a:ext cx="10563391" cy="3756651"/>
          </a:xfrm>
          <a:prstGeom prst="rect">
            <a:avLst/>
          </a:prstGeom>
          <a:noFill/>
          <a:ln>
            <a:noFill/>
          </a:ln>
        </p:spPr>
        <p:txBody>
          <a:bodyPr spcFirstLastPara="1" wrap="square" lIns="0" tIns="72000" rIns="144000" bIns="72000" anchor="t" anchorCtr="0">
            <a:spAutoFit/>
          </a:bodyPr>
          <a:lstStyle/>
          <a:p>
            <a:pPr marL="182563" indent="-182563">
              <a:buClr>
                <a:srgbClr val="193EB0"/>
              </a:buClr>
              <a:buSzPts val="1300"/>
              <a:buFont typeface="Arial"/>
              <a:buChar char="‣"/>
            </a:pPr>
            <a:r>
              <a:rPr lang="es-ES" sz="2000" dirty="0">
                <a:solidFill>
                  <a:srgbClr val="262626"/>
                </a:solidFill>
                <a:latin typeface="SamsungOne 400" pitchFamily="34" charset="0"/>
                <a:ea typeface="SamsungOne 400" pitchFamily="34" charset="0"/>
              </a:rPr>
              <a:t>Interfaz de biblioteca integrada mediante la aplicación del patrón de diseño de fachada</a:t>
            </a:r>
          </a:p>
          <a:p>
            <a:pPr marL="182563" indent="-182563">
              <a:spcBef>
                <a:spcPts val="800"/>
              </a:spcBef>
              <a:buClr>
                <a:srgbClr val="193EB0"/>
              </a:buClr>
              <a:buSzPts val="1300"/>
              <a:buFont typeface="Arial"/>
              <a:buChar char="‣"/>
            </a:pPr>
            <a:r>
              <a:rPr lang="es-ES" sz="2000" dirty="0">
                <a:solidFill>
                  <a:srgbClr val="262626"/>
                </a:solidFill>
                <a:latin typeface="SamsungOne 400" pitchFamily="34" charset="0"/>
                <a:ea typeface="SamsungOne 400" pitchFamily="34" charset="0"/>
              </a:rPr>
              <a:t>Instalado con varios tipos de algoritmos de aprendizaje automático, selección de modelos y funciones de preprocesamiento de datos</a:t>
            </a:r>
          </a:p>
          <a:p>
            <a:pPr marL="182563" indent="-182563">
              <a:spcBef>
                <a:spcPts val="800"/>
              </a:spcBef>
              <a:buClr>
                <a:srgbClr val="193EB0"/>
              </a:buClr>
              <a:buSzPts val="1300"/>
              <a:buFont typeface="Arial"/>
              <a:buChar char="‣"/>
            </a:pPr>
            <a:r>
              <a:rPr lang="es-ES" sz="2000" dirty="0">
                <a:solidFill>
                  <a:srgbClr val="262626"/>
                </a:solidFill>
                <a:latin typeface="SamsungOne 400" pitchFamily="34" charset="0"/>
                <a:ea typeface="SamsungOne 400" pitchFamily="34" charset="0"/>
              </a:rPr>
              <a:t>Herramienta sencilla y eficaz para analizar los datos pronosticados</a:t>
            </a:r>
          </a:p>
          <a:p>
            <a:pPr marL="182563" indent="-182563">
              <a:spcBef>
                <a:spcPts val="800"/>
              </a:spcBef>
              <a:buClr>
                <a:srgbClr val="193EB0"/>
              </a:buClr>
              <a:buSzPts val="1300"/>
              <a:buFont typeface="Arial"/>
              <a:buChar char="‣"/>
            </a:pPr>
            <a:r>
              <a:rPr lang="es-ES" sz="2000" dirty="0">
                <a:solidFill>
                  <a:srgbClr val="262626"/>
                </a:solidFill>
                <a:latin typeface="SamsungOne 400" pitchFamily="34" charset="0"/>
                <a:ea typeface="SamsungOne 400" pitchFamily="34" charset="0"/>
              </a:rPr>
              <a:t>Basado en </a:t>
            </a:r>
            <a:r>
              <a:rPr lang="es-ES" sz="2000" dirty="0" err="1">
                <a:solidFill>
                  <a:srgbClr val="262626"/>
                </a:solidFill>
                <a:latin typeface="SamsungOne 400" pitchFamily="34" charset="0"/>
                <a:ea typeface="SamsungOne 400" pitchFamily="34" charset="0"/>
              </a:rPr>
              <a:t>NumPy</a:t>
            </a:r>
            <a:r>
              <a:rPr lang="es-ES" sz="2000" dirty="0">
                <a:solidFill>
                  <a:srgbClr val="262626"/>
                </a:solidFill>
                <a:latin typeface="SamsungOne 400" pitchFamily="34" charset="0"/>
                <a:ea typeface="SamsungOne 400" pitchFamily="34" charset="0"/>
              </a:rPr>
              <a:t>, </a:t>
            </a:r>
            <a:r>
              <a:rPr lang="es-ES" sz="2000" dirty="0" err="1">
                <a:solidFill>
                  <a:srgbClr val="262626"/>
                </a:solidFill>
                <a:latin typeface="SamsungOne 400" pitchFamily="34" charset="0"/>
                <a:ea typeface="SamsungOne 400" pitchFamily="34" charset="0"/>
              </a:rPr>
              <a:t>SciPy</a:t>
            </a:r>
            <a:r>
              <a:rPr lang="es-ES" sz="2000" dirty="0">
                <a:solidFill>
                  <a:srgbClr val="262626"/>
                </a:solidFill>
                <a:latin typeface="SamsungOne 400" pitchFamily="34" charset="0"/>
                <a:ea typeface="SamsungOne 400" pitchFamily="34" charset="0"/>
              </a:rPr>
              <a:t> y </a:t>
            </a:r>
            <a:r>
              <a:rPr lang="es-ES" sz="2000" dirty="0" err="1">
                <a:solidFill>
                  <a:srgbClr val="262626"/>
                </a:solidFill>
                <a:latin typeface="SamsungOne 400" pitchFamily="34" charset="0"/>
                <a:ea typeface="SamsungOne 400" pitchFamily="34" charset="0"/>
              </a:rPr>
              <a:t>matplotlib</a:t>
            </a:r>
            <a:endParaRPr lang="es-ES" sz="2000" dirty="0">
              <a:solidFill>
                <a:srgbClr val="262626"/>
              </a:solidFill>
              <a:latin typeface="SamsungOne 400" pitchFamily="34" charset="0"/>
              <a:ea typeface="SamsungOne 400" pitchFamily="34" charset="0"/>
            </a:endParaRPr>
          </a:p>
          <a:p>
            <a:pPr marL="182563" indent="-182563">
              <a:spcBef>
                <a:spcPts val="800"/>
              </a:spcBef>
              <a:buClr>
                <a:srgbClr val="193EB0"/>
              </a:buClr>
              <a:buSzPts val="1300"/>
              <a:buFont typeface="Arial"/>
              <a:buChar char="‣"/>
            </a:pPr>
            <a:r>
              <a:rPr lang="es-ES" sz="2000" dirty="0">
                <a:solidFill>
                  <a:srgbClr val="262626"/>
                </a:solidFill>
                <a:latin typeface="SamsungOne 400" pitchFamily="34" charset="0"/>
                <a:ea typeface="SamsungOne 400" pitchFamily="34" charset="0"/>
              </a:rPr>
              <a:t>Fácilmente accesible y reutilizable en muchas situaciones diferentes</a:t>
            </a:r>
          </a:p>
          <a:p>
            <a:pPr marL="182563" indent="-182563">
              <a:spcBef>
                <a:spcPts val="800"/>
              </a:spcBef>
              <a:buClr>
                <a:srgbClr val="193EB0"/>
              </a:buClr>
              <a:buSzPts val="1300"/>
              <a:buFont typeface="Arial"/>
              <a:buChar char="‣"/>
            </a:pPr>
            <a:r>
              <a:rPr lang="es-ES" sz="2000" dirty="0">
                <a:solidFill>
                  <a:srgbClr val="262626"/>
                </a:solidFill>
                <a:latin typeface="SamsungOne 400" pitchFamily="34" charset="0"/>
                <a:ea typeface="SamsungOne 400" pitchFamily="34" charset="0"/>
              </a:rPr>
              <a:t>Alta compatibilidad con diferentes bibliotecas</a:t>
            </a:r>
          </a:p>
          <a:p>
            <a:pPr marL="182563" indent="-182563">
              <a:spcBef>
                <a:spcPts val="800"/>
              </a:spcBef>
              <a:buClr>
                <a:srgbClr val="193EB0"/>
              </a:buClr>
              <a:buSzPts val="1300"/>
              <a:buFont typeface="Arial"/>
              <a:buChar char="‣"/>
            </a:pPr>
            <a:r>
              <a:rPr lang="es-ES" sz="2000" dirty="0">
                <a:solidFill>
                  <a:srgbClr val="262626"/>
                </a:solidFill>
                <a:latin typeface="SamsungOne 400" pitchFamily="34" charset="0"/>
                <a:ea typeface="SamsungOne 400" pitchFamily="34" charset="0"/>
              </a:rPr>
              <a:t>No admite GPU </a:t>
            </a:r>
            <a:r>
              <a:rPr lang="es-ES" sz="1800" dirty="0">
                <a:solidFill>
                  <a:srgbClr val="262626"/>
                </a:solidFill>
                <a:latin typeface="SamsungOne 400" pitchFamily="34" charset="0"/>
                <a:ea typeface="SamsungOne 400" pitchFamily="34" charset="0"/>
              </a:rPr>
              <a:t>(</a:t>
            </a:r>
            <a:r>
              <a:rPr lang="en-US" sz="1800" dirty="0"/>
              <a:t>Unidad de </a:t>
            </a:r>
            <a:r>
              <a:rPr lang="en-US" sz="1800" dirty="0" err="1"/>
              <a:t>Procesamiento</a:t>
            </a:r>
            <a:r>
              <a:rPr lang="en-US" sz="1800" dirty="0"/>
              <a:t> </a:t>
            </a:r>
            <a:r>
              <a:rPr lang="en-US" sz="1800" dirty="0" err="1"/>
              <a:t>Gráfico</a:t>
            </a:r>
            <a:r>
              <a:rPr lang="es-ES" dirty="0">
                <a:solidFill>
                  <a:srgbClr val="262626"/>
                </a:solidFill>
                <a:latin typeface="SamsungOne 400" pitchFamily="34" charset="0"/>
                <a:ea typeface="SamsungOne 400" pitchFamily="34" charset="0"/>
              </a:rPr>
              <a:t>)</a:t>
            </a:r>
          </a:p>
          <a:p>
            <a:pPr marL="182563" indent="-182563">
              <a:spcBef>
                <a:spcPts val="800"/>
              </a:spcBef>
              <a:buClr>
                <a:srgbClr val="193EB0"/>
              </a:buClr>
              <a:buSzPts val="1300"/>
              <a:buFont typeface="Arial"/>
              <a:buChar char="‣"/>
            </a:pPr>
            <a:r>
              <a:rPr lang="es-ES" sz="2000" dirty="0">
                <a:solidFill>
                  <a:srgbClr val="262626"/>
                </a:solidFill>
                <a:latin typeface="SamsungOne 400" pitchFamily="34" charset="0"/>
                <a:ea typeface="SamsungOne 400" pitchFamily="34" charset="0"/>
              </a:rPr>
              <a:t>Puede utilizarse como fuente abierta y con fines comerciales</a:t>
            </a:r>
          </a:p>
        </p:txBody>
      </p:sp>
      <p:sp>
        <p:nvSpPr>
          <p:cNvPr id="7" name="Google Shape;196;p5"/>
          <p:cNvSpPr/>
          <p:nvPr/>
        </p:nvSpPr>
        <p:spPr>
          <a:xfrm>
            <a:off x="10973794" y="6506051"/>
            <a:ext cx="1038103" cy="246221"/>
          </a:xfrm>
          <a:prstGeom prst="rect">
            <a:avLst/>
          </a:prstGeom>
          <a:noFill/>
          <a:ln>
            <a:noFill/>
          </a:ln>
        </p:spPr>
        <p:txBody>
          <a:bodyPr spcFirstLastPara="1" wrap="square" lIns="0" tIns="0" rIns="0" bIns="0" anchor="t" anchorCtr="0">
            <a:spAutoFit/>
          </a:bodyPr>
          <a:lstStyle/>
          <a:p>
            <a:pPr algn="r">
              <a:buSzPts val="1600"/>
            </a:pPr>
            <a:r>
              <a:rPr lang="es-ES" sz="1600" dirty="0">
                <a:solidFill>
                  <a:srgbClr val="D8D8D8"/>
                </a:solidFill>
                <a:latin typeface="Samsung Sharp Sans" pitchFamily="2" charset="0"/>
                <a:ea typeface="Samsung Sharp Sans" pitchFamily="2" charset="0"/>
                <a:cs typeface="Samsung Sharp Sans" pitchFamily="2" charset="0"/>
              </a:rPr>
              <a:t>UNIDAD 05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92" name="Google Shape;492;p19"/>
          <p:cNvSpPr/>
          <p:nvPr/>
        </p:nvSpPr>
        <p:spPr>
          <a:xfrm>
            <a:off x="646237" y="1371595"/>
            <a:ext cx="9180558" cy="246221"/>
          </a:xfrm>
          <a:prstGeom prst="rect">
            <a:avLst/>
          </a:prstGeom>
          <a:noFill/>
          <a:ln>
            <a:noFill/>
          </a:ln>
        </p:spPr>
        <p:txBody>
          <a:bodyPr spcFirstLastPara="1" wrap="square" lIns="0" tIns="0" rIns="0" bIns="0" anchor="t" anchorCtr="0">
            <a:spAutoFit/>
          </a:bodyPr>
          <a:lstStyle/>
          <a:p>
            <a:pPr marL="115888" indent="-115888">
              <a:buClr>
                <a:schemeClr val="dk1"/>
              </a:buClr>
              <a:buSzPts val="1680"/>
              <a:buFont typeface="Arial"/>
              <a:buChar char="•"/>
            </a:pPr>
            <a:r>
              <a:rPr lang="es-ES" sz="1600" dirty="0">
                <a:solidFill>
                  <a:schemeClr val="dk1"/>
                </a:solidFill>
                <a:latin typeface="Samsung Sharp Sans" pitchFamily="2" charset="0"/>
                <a:ea typeface="Samsung Sharp Sans" pitchFamily="2" charset="0"/>
                <a:cs typeface="Samsung Sharp Sans" pitchFamily="2" charset="0"/>
              </a:rPr>
              <a:t>Acerca de la biblioteca </a:t>
            </a:r>
            <a:r>
              <a:rPr lang="es-ES" sz="1600" dirty="0" err="1">
                <a:solidFill>
                  <a:schemeClr val="dk1"/>
                </a:solidFill>
                <a:latin typeface="Samsung Sharp Sans" pitchFamily="2" charset="0"/>
                <a:ea typeface="Samsung Sharp Sans" pitchFamily="2" charset="0"/>
                <a:cs typeface="Samsung Sharp Sans" pitchFamily="2" charset="0"/>
              </a:rPr>
              <a:t>Scikit-Learn</a:t>
            </a:r>
            <a:endParaRPr lang="es-ES" sz="1600" dirty="0">
              <a:latin typeface="Samsung Sharp Sans" pitchFamily="2" charset="0"/>
              <a:ea typeface="Samsung Sharp Sans" pitchFamily="2" charset="0"/>
              <a:cs typeface="Samsung Sharp Sans" pitchFamily="2" charset="0"/>
            </a:endParaRPr>
          </a:p>
        </p:txBody>
      </p:sp>
      <p:sp>
        <p:nvSpPr>
          <p:cNvPr id="493" name="Google Shape;493;p19"/>
          <p:cNvSpPr/>
          <p:nvPr/>
        </p:nvSpPr>
        <p:spPr>
          <a:xfrm>
            <a:off x="1044170" y="1904855"/>
            <a:ext cx="10585855" cy="3838725"/>
          </a:xfrm>
          <a:prstGeom prst="rect">
            <a:avLst/>
          </a:prstGeom>
          <a:noFill/>
          <a:ln>
            <a:noFill/>
          </a:ln>
        </p:spPr>
        <p:txBody>
          <a:bodyPr spcFirstLastPara="1" wrap="square" lIns="0" tIns="72000" rIns="144000" bIns="72000" anchor="t" anchorCtr="0">
            <a:spAutoFit/>
          </a:bodyPr>
          <a:lstStyle/>
          <a:p>
            <a:pPr marL="182563" indent="-182563" algn="just">
              <a:buClr>
                <a:srgbClr val="193EB0"/>
              </a:buClr>
              <a:buSzPts val="1300"/>
              <a:buFont typeface="Arial"/>
              <a:buChar char="‣"/>
            </a:pPr>
            <a:r>
              <a:rPr lang="es-ES" sz="1800" dirty="0">
                <a:solidFill>
                  <a:srgbClr val="262626"/>
                </a:solidFill>
                <a:latin typeface="SamsungOne 400" pitchFamily="34" charset="0"/>
                <a:ea typeface="SamsungOne 400" pitchFamily="34" charset="0"/>
              </a:rPr>
              <a:t>Para entrenar un modelo de aprendizaje supervisado: </a:t>
            </a:r>
            <a:r>
              <a:rPr lang="es-ES" sz="1800" dirty="0" err="1">
                <a:solidFill>
                  <a:srgbClr val="1429A0"/>
                </a:solidFill>
                <a:latin typeface="SamsungOne 400" pitchFamily="34" charset="0"/>
                <a:ea typeface="SamsungOne 400" pitchFamily="34" charset="0"/>
              </a:rPr>
              <a:t>myModel</a:t>
            </a:r>
            <a:r>
              <a:rPr lang="es-ES" sz="1800" dirty="0" err="1">
                <a:solidFill>
                  <a:srgbClr val="262626"/>
                </a:solidFill>
                <a:latin typeface="SamsungOne 400" pitchFamily="34" charset="0"/>
                <a:ea typeface="SamsungOne 400" pitchFamily="34" charset="0"/>
              </a:rPr>
              <a:t>.fit</a:t>
            </a:r>
            <a:r>
              <a:rPr lang="es-ES" sz="1800" dirty="0">
                <a:solidFill>
                  <a:srgbClr val="262626"/>
                </a:solidFill>
                <a:latin typeface="SamsungOne 400" pitchFamily="34" charset="0"/>
                <a:ea typeface="SamsungOne 400" pitchFamily="34" charset="0"/>
              </a:rPr>
              <a:t>(</a:t>
            </a:r>
            <a:r>
              <a:rPr lang="es-ES" sz="1800" dirty="0" err="1">
                <a:solidFill>
                  <a:srgbClr val="1429A0"/>
                </a:solidFill>
                <a:latin typeface="SamsungOne 400" pitchFamily="34" charset="0"/>
                <a:ea typeface="SamsungOne 400" pitchFamily="34" charset="0"/>
              </a:rPr>
              <a:t>X_train</a:t>
            </a:r>
            <a:r>
              <a:rPr lang="es-ES" sz="1800" dirty="0">
                <a:solidFill>
                  <a:srgbClr val="262626"/>
                </a:solidFill>
                <a:latin typeface="SamsungOne 400" pitchFamily="34" charset="0"/>
                <a:ea typeface="SamsungOne 400" pitchFamily="34" charset="0"/>
              </a:rPr>
              <a:t>, </a:t>
            </a:r>
            <a:r>
              <a:rPr lang="es-ES" sz="1800" dirty="0" err="1">
                <a:solidFill>
                  <a:srgbClr val="1429A0"/>
                </a:solidFill>
                <a:latin typeface="SamsungOne 400" pitchFamily="34" charset="0"/>
                <a:ea typeface="SamsungOne 400" pitchFamily="34" charset="0"/>
              </a:rPr>
              <a:t>Y_train</a:t>
            </a:r>
            <a:r>
              <a:rPr lang="es-ES" sz="1800" dirty="0">
                <a:solidFill>
                  <a:srgbClr val="262626"/>
                </a:solidFill>
                <a:latin typeface="SamsungOne 400" pitchFamily="34" charset="0"/>
                <a:ea typeface="SamsungOne 400" pitchFamily="34" charset="0"/>
              </a:rPr>
              <a:t>)</a:t>
            </a:r>
            <a:endParaRPr lang="es-ES" sz="2000" dirty="0">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800" dirty="0">
                <a:solidFill>
                  <a:srgbClr val="262626"/>
                </a:solidFill>
                <a:latin typeface="SamsungOne 400" pitchFamily="34" charset="0"/>
                <a:ea typeface="SamsungOne 400" pitchFamily="34" charset="0"/>
              </a:rPr>
              <a:t>Para entrenar un modelo de aprendizaje no supervisado: </a:t>
            </a:r>
            <a:r>
              <a:rPr lang="es-ES" sz="1800" dirty="0" err="1">
                <a:solidFill>
                  <a:srgbClr val="1429A0"/>
                </a:solidFill>
                <a:latin typeface="SamsungOne 400" pitchFamily="34" charset="0"/>
                <a:ea typeface="SamsungOne 400" pitchFamily="34" charset="0"/>
              </a:rPr>
              <a:t>myModel</a:t>
            </a:r>
            <a:r>
              <a:rPr lang="es-ES" sz="1800" dirty="0" err="1">
                <a:solidFill>
                  <a:srgbClr val="262626"/>
                </a:solidFill>
                <a:latin typeface="SamsungOne 400" pitchFamily="34" charset="0"/>
                <a:ea typeface="SamsungOne 400" pitchFamily="34" charset="0"/>
              </a:rPr>
              <a:t>.fit</a:t>
            </a:r>
            <a:r>
              <a:rPr lang="es-ES" sz="1800" dirty="0">
                <a:solidFill>
                  <a:srgbClr val="262626"/>
                </a:solidFill>
                <a:latin typeface="SamsungOne 400" pitchFamily="34" charset="0"/>
                <a:ea typeface="SamsungOne 400" pitchFamily="34" charset="0"/>
              </a:rPr>
              <a:t>(</a:t>
            </a:r>
            <a:r>
              <a:rPr lang="es-ES" sz="1800" dirty="0" err="1">
                <a:solidFill>
                  <a:srgbClr val="1429A0"/>
                </a:solidFill>
                <a:latin typeface="SamsungOne 400" pitchFamily="34" charset="0"/>
                <a:ea typeface="SamsungOne 400" pitchFamily="34" charset="0"/>
              </a:rPr>
              <a:t>X_train</a:t>
            </a:r>
            <a:r>
              <a:rPr lang="es-ES" sz="1800" dirty="0">
                <a:solidFill>
                  <a:srgbClr val="262626"/>
                </a:solidFill>
                <a:latin typeface="SamsungOne 400" pitchFamily="34" charset="0"/>
                <a:ea typeface="SamsungOne 400" pitchFamily="34" charset="0"/>
              </a:rPr>
              <a:t>)</a:t>
            </a:r>
            <a:endParaRPr lang="es-ES" sz="2000" dirty="0">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800" dirty="0">
                <a:solidFill>
                  <a:srgbClr val="262626"/>
                </a:solidFill>
                <a:latin typeface="SamsungOne 400" pitchFamily="34" charset="0"/>
                <a:ea typeface="SamsungOne 400" pitchFamily="34" charset="0"/>
              </a:rPr>
              <a:t>Para predecir utilizando un modelo ya entrenado: </a:t>
            </a:r>
            <a:r>
              <a:rPr lang="es-ES" sz="1800" dirty="0" err="1">
                <a:solidFill>
                  <a:srgbClr val="1429A0"/>
                </a:solidFill>
                <a:latin typeface="SamsungOne 400" pitchFamily="34" charset="0"/>
                <a:ea typeface="SamsungOne 400" pitchFamily="34" charset="0"/>
              </a:rPr>
              <a:t>myModel</a:t>
            </a:r>
            <a:r>
              <a:rPr lang="es-ES" sz="1800" dirty="0" err="1">
                <a:solidFill>
                  <a:srgbClr val="262626"/>
                </a:solidFill>
                <a:latin typeface="SamsungOne 400" pitchFamily="34" charset="0"/>
                <a:ea typeface="SamsungOne 400" pitchFamily="34" charset="0"/>
              </a:rPr>
              <a:t>.predict</a:t>
            </a:r>
            <a:r>
              <a:rPr lang="es-ES" sz="1800" dirty="0">
                <a:solidFill>
                  <a:srgbClr val="262626"/>
                </a:solidFill>
                <a:latin typeface="SamsungOne 400" pitchFamily="34" charset="0"/>
                <a:ea typeface="SamsungOne 400" pitchFamily="34" charset="0"/>
              </a:rPr>
              <a:t>(</a:t>
            </a:r>
            <a:r>
              <a:rPr lang="es-ES" sz="1800" dirty="0" err="1">
                <a:solidFill>
                  <a:srgbClr val="1429A0"/>
                </a:solidFill>
                <a:latin typeface="SamsungOne 400" pitchFamily="34" charset="0"/>
                <a:ea typeface="SamsungOne 400" pitchFamily="34" charset="0"/>
              </a:rPr>
              <a:t>X_test</a:t>
            </a:r>
            <a:r>
              <a:rPr lang="es-ES" sz="1800" dirty="0">
                <a:solidFill>
                  <a:srgbClr val="262626"/>
                </a:solidFill>
                <a:latin typeface="SamsungOne 400" pitchFamily="34" charset="0"/>
                <a:ea typeface="SamsungOne 400" pitchFamily="34" charset="0"/>
              </a:rPr>
              <a:t>)</a:t>
            </a:r>
            <a:endParaRPr lang="es-ES" sz="2000" dirty="0">
              <a:latin typeface="SamsungOne 400" pitchFamily="34" charset="0"/>
              <a:ea typeface="SamsungOne 400" pitchFamily="34" charset="0"/>
            </a:endParaRPr>
          </a:p>
          <a:p>
            <a:pPr marL="182563" indent="-182563" algn="just">
              <a:spcBef>
                <a:spcPts val="800"/>
              </a:spcBef>
              <a:buClr>
                <a:srgbClr val="193EB0"/>
              </a:buClr>
              <a:buSzPts val="1300"/>
              <a:buFont typeface="Arial"/>
              <a:buChar char="‣"/>
            </a:pPr>
            <a:r>
              <a:rPr lang="es-ES" sz="1800" dirty="0">
                <a:solidFill>
                  <a:srgbClr val="262626"/>
                </a:solidFill>
                <a:latin typeface="SamsungOne 400" pitchFamily="34" charset="0"/>
                <a:ea typeface="SamsungOne 400" pitchFamily="34" charset="0"/>
              </a:rPr>
              <a:t>Para importar un preprocesador como clase: </a:t>
            </a:r>
            <a:r>
              <a:rPr lang="es-ES" sz="1800" dirty="0" err="1">
                <a:solidFill>
                  <a:srgbClr val="262626"/>
                </a:solidFill>
                <a:latin typeface="SamsungOne 400" pitchFamily="34" charset="0"/>
                <a:ea typeface="SamsungOne 400" pitchFamily="34" charset="0"/>
              </a:rPr>
              <a:t>from</a:t>
            </a:r>
            <a:r>
              <a:rPr lang="es-ES" sz="1800" dirty="0">
                <a:solidFill>
                  <a:srgbClr val="262626"/>
                </a:solidFill>
                <a:latin typeface="SamsungOne 400" pitchFamily="34" charset="0"/>
                <a:ea typeface="SamsungOne 400" pitchFamily="34" charset="0"/>
              </a:rPr>
              <a:t> </a:t>
            </a:r>
            <a:r>
              <a:rPr lang="es-ES" sz="1800" dirty="0" err="1">
                <a:solidFill>
                  <a:srgbClr val="262626"/>
                </a:solidFill>
                <a:latin typeface="SamsungOne 400" pitchFamily="34" charset="0"/>
                <a:ea typeface="SamsungOne 400" pitchFamily="34" charset="0"/>
              </a:rPr>
              <a:t>sklearn.preprocessing</a:t>
            </a:r>
            <a:r>
              <a:rPr lang="es-ES" sz="1800" dirty="0">
                <a:solidFill>
                  <a:srgbClr val="262626"/>
                </a:solidFill>
                <a:latin typeface="SamsungOne 400" pitchFamily="34" charset="0"/>
                <a:ea typeface="SamsungOne 400" pitchFamily="34" charset="0"/>
              </a:rPr>
              <a:t> </a:t>
            </a:r>
            <a:r>
              <a:rPr lang="es-ES" sz="1800" dirty="0" err="1">
                <a:solidFill>
                  <a:srgbClr val="262626"/>
                </a:solidFill>
                <a:latin typeface="SamsungOne 400" pitchFamily="34" charset="0"/>
                <a:ea typeface="SamsungOne 400" pitchFamily="34" charset="0"/>
              </a:rPr>
              <a:t>import</a:t>
            </a:r>
            <a:r>
              <a:rPr lang="es-ES" sz="1800" dirty="0">
                <a:solidFill>
                  <a:srgbClr val="262626"/>
                </a:solidFill>
                <a:latin typeface="SamsungOne 400" pitchFamily="34" charset="0"/>
                <a:ea typeface="SamsungOne 400" pitchFamily="34" charset="0"/>
              </a:rPr>
              <a:t> </a:t>
            </a:r>
            <a:r>
              <a:rPr lang="es-ES" sz="1800" dirty="0">
                <a:solidFill>
                  <a:srgbClr val="00B050"/>
                </a:solidFill>
                <a:latin typeface="SamsungOne 400" pitchFamily="34" charset="0"/>
                <a:ea typeface="SamsungOne 400" pitchFamily="34" charset="0"/>
              </a:rPr>
              <a:t>&lt;un preprocesador&gt;</a:t>
            </a:r>
            <a:endParaRPr lang="es-ES" sz="2000" dirty="0">
              <a:latin typeface="SamsungOne 400" pitchFamily="34" charset="0"/>
              <a:ea typeface="SamsungOne 400" pitchFamily="34" charset="0"/>
            </a:endParaRPr>
          </a:p>
          <a:p>
            <a:pPr marL="182526" indent="-182526" algn="just">
              <a:spcBef>
                <a:spcPts val="800"/>
              </a:spcBef>
              <a:buClr>
                <a:srgbClr val="193EB0"/>
              </a:buClr>
              <a:buSzPts val="1300"/>
              <a:buFont typeface="Arial"/>
              <a:buChar char="‣"/>
            </a:pPr>
            <a:r>
              <a:rPr lang="es-ES" sz="1800" dirty="0">
                <a:solidFill>
                  <a:srgbClr val="262626"/>
                </a:solidFill>
                <a:latin typeface="SamsungOne 400" pitchFamily="34" charset="0"/>
                <a:ea typeface="SamsungOne 400" pitchFamily="34" charset="0"/>
              </a:rPr>
              <a:t>Dividir el conjunto de datos en un conjunto de entrenamiento y un conjunto de prueba: </a:t>
            </a:r>
            <a:endParaRPr lang="es-ES" sz="2000" dirty="0">
              <a:latin typeface="SamsungOne 400" pitchFamily="34" charset="0"/>
              <a:ea typeface="SamsungOne 400" pitchFamily="34" charset="0"/>
            </a:endParaRPr>
          </a:p>
          <a:p>
            <a:pPr marL="182563" algn="just">
              <a:spcBef>
                <a:spcPts val="800"/>
              </a:spcBef>
              <a:buSzPts val="1200"/>
            </a:pPr>
            <a:r>
              <a:rPr lang="es-ES" sz="1800" dirty="0" err="1">
                <a:solidFill>
                  <a:srgbClr val="193EB0"/>
                </a:solidFill>
                <a:latin typeface="SamsungOne 400" pitchFamily="34" charset="0"/>
                <a:ea typeface="SamsungOne 400" pitchFamily="34" charset="0"/>
              </a:rPr>
              <a:t>X_train</a:t>
            </a:r>
            <a:r>
              <a:rPr lang="es-ES" sz="1800" dirty="0">
                <a:solidFill>
                  <a:srgbClr val="262626"/>
                </a:solidFill>
                <a:latin typeface="SamsungOne 400" pitchFamily="34" charset="0"/>
                <a:ea typeface="SamsungOne 400" pitchFamily="34" charset="0"/>
              </a:rPr>
              <a:t>, </a:t>
            </a:r>
            <a:r>
              <a:rPr lang="es-ES" sz="1800" dirty="0" err="1">
                <a:solidFill>
                  <a:srgbClr val="193EB0"/>
                </a:solidFill>
                <a:latin typeface="SamsungOne 400" pitchFamily="34" charset="0"/>
                <a:ea typeface="SamsungOne 400" pitchFamily="34" charset="0"/>
              </a:rPr>
              <a:t>X_test</a:t>
            </a:r>
            <a:r>
              <a:rPr lang="es-ES" sz="1800" dirty="0">
                <a:solidFill>
                  <a:srgbClr val="262626"/>
                </a:solidFill>
                <a:latin typeface="SamsungOne 400" pitchFamily="34" charset="0"/>
                <a:ea typeface="SamsungOne 400" pitchFamily="34" charset="0"/>
              </a:rPr>
              <a:t>, </a:t>
            </a:r>
            <a:r>
              <a:rPr lang="es-ES" sz="1800" dirty="0" err="1">
                <a:solidFill>
                  <a:srgbClr val="193EB0"/>
                </a:solidFill>
                <a:latin typeface="SamsungOne 400" pitchFamily="34" charset="0"/>
                <a:ea typeface="SamsungOne 400" pitchFamily="34" charset="0"/>
              </a:rPr>
              <a:t>Y_train</a:t>
            </a:r>
            <a:r>
              <a:rPr lang="es-ES" sz="1800" dirty="0">
                <a:solidFill>
                  <a:srgbClr val="262626"/>
                </a:solidFill>
                <a:latin typeface="SamsungOne 400" pitchFamily="34" charset="0"/>
                <a:ea typeface="SamsungOne 400" pitchFamily="34" charset="0"/>
              </a:rPr>
              <a:t>, </a:t>
            </a:r>
            <a:r>
              <a:rPr lang="es-ES" sz="1800" dirty="0" err="1">
                <a:solidFill>
                  <a:srgbClr val="193EB0"/>
                </a:solidFill>
                <a:latin typeface="SamsungOne 400" pitchFamily="34" charset="0"/>
                <a:ea typeface="SamsungOne 400" pitchFamily="34" charset="0"/>
              </a:rPr>
              <a:t>Y_test</a:t>
            </a:r>
            <a:r>
              <a:rPr lang="es-ES" sz="1800" dirty="0">
                <a:solidFill>
                  <a:srgbClr val="193EB0"/>
                </a:solidFill>
                <a:latin typeface="SamsungOne 400" pitchFamily="34" charset="0"/>
                <a:ea typeface="SamsungOne 400" pitchFamily="34" charset="0"/>
              </a:rPr>
              <a:t> </a:t>
            </a:r>
            <a:r>
              <a:rPr lang="es-ES" sz="1800" dirty="0">
                <a:solidFill>
                  <a:srgbClr val="262626"/>
                </a:solidFill>
                <a:latin typeface="SamsungOne 400" pitchFamily="34" charset="0"/>
                <a:ea typeface="SamsungOne 400" pitchFamily="34" charset="0"/>
              </a:rPr>
              <a:t>= </a:t>
            </a:r>
            <a:r>
              <a:rPr lang="es-ES" sz="1800" dirty="0" err="1">
                <a:solidFill>
                  <a:srgbClr val="262626"/>
                </a:solidFill>
                <a:latin typeface="SamsungOne 400" pitchFamily="34" charset="0"/>
                <a:ea typeface="SamsungOne 400" pitchFamily="34" charset="0"/>
              </a:rPr>
              <a:t>train_test_split</a:t>
            </a:r>
            <a:r>
              <a:rPr lang="es-ES" sz="1800" dirty="0">
                <a:solidFill>
                  <a:srgbClr val="262626"/>
                </a:solidFill>
                <a:latin typeface="SamsungOne 400" pitchFamily="34" charset="0"/>
                <a:ea typeface="SamsungOne 400" pitchFamily="34" charset="0"/>
              </a:rPr>
              <a:t>(</a:t>
            </a:r>
            <a:r>
              <a:rPr lang="es-ES" sz="1800" dirty="0">
                <a:solidFill>
                  <a:srgbClr val="193EB0"/>
                </a:solidFill>
                <a:latin typeface="SamsungOne 400" pitchFamily="34" charset="0"/>
                <a:ea typeface="SamsungOne 400" pitchFamily="34" charset="0"/>
              </a:rPr>
              <a:t>X</a:t>
            </a:r>
            <a:r>
              <a:rPr lang="es-ES" sz="1800" dirty="0">
                <a:solidFill>
                  <a:srgbClr val="262626"/>
                </a:solidFill>
                <a:latin typeface="SamsungOne 400" pitchFamily="34" charset="0"/>
                <a:ea typeface="SamsungOne 400" pitchFamily="34" charset="0"/>
              </a:rPr>
              <a:t>, </a:t>
            </a:r>
            <a:r>
              <a:rPr lang="es-ES" sz="1800" dirty="0">
                <a:solidFill>
                  <a:srgbClr val="193EB0"/>
                </a:solidFill>
                <a:latin typeface="SamsungOne 400" pitchFamily="34" charset="0"/>
                <a:ea typeface="SamsungOne 400" pitchFamily="34" charset="0"/>
              </a:rPr>
              <a:t>Y</a:t>
            </a:r>
            <a:r>
              <a:rPr lang="es-ES" sz="1800" dirty="0">
                <a:solidFill>
                  <a:srgbClr val="262626"/>
                </a:solidFill>
                <a:latin typeface="SamsungOne 400" pitchFamily="34" charset="0"/>
                <a:ea typeface="SamsungOne 400" pitchFamily="34" charset="0"/>
              </a:rPr>
              <a:t>, </a:t>
            </a:r>
            <a:r>
              <a:rPr lang="es-ES" sz="1800" dirty="0" err="1">
                <a:solidFill>
                  <a:srgbClr val="262626"/>
                </a:solidFill>
                <a:latin typeface="SamsungOne 400" pitchFamily="34" charset="0"/>
                <a:ea typeface="SamsungOne 400" pitchFamily="34" charset="0"/>
              </a:rPr>
              <a:t>test_size</a:t>
            </a:r>
            <a:r>
              <a:rPr lang="es-ES" sz="1800" dirty="0">
                <a:solidFill>
                  <a:srgbClr val="262626"/>
                </a:solidFill>
                <a:latin typeface="SamsungOne 400" pitchFamily="34" charset="0"/>
                <a:ea typeface="SamsungOne 400" pitchFamily="34" charset="0"/>
              </a:rPr>
              <a:t>=0</a:t>
            </a:r>
            <a:r>
              <a:rPr lang="es-ES" sz="1800" dirty="0">
                <a:solidFill>
                  <a:srgbClr val="193EB0"/>
                </a:solidFill>
                <a:latin typeface="SamsungOne 400" pitchFamily="34" charset="0"/>
                <a:ea typeface="SamsungOne 400" pitchFamily="34" charset="0"/>
              </a:rPr>
              <a:t>.3</a:t>
            </a:r>
            <a:r>
              <a:rPr lang="es-ES" sz="1800" dirty="0">
                <a:solidFill>
                  <a:srgbClr val="262626"/>
                </a:solidFill>
                <a:latin typeface="SamsungOne 400" pitchFamily="34" charset="0"/>
                <a:ea typeface="SamsungOne 400" pitchFamily="34" charset="0"/>
              </a:rPr>
              <a:t>, </a:t>
            </a:r>
            <a:r>
              <a:rPr lang="es-ES" sz="1800" dirty="0" err="1">
                <a:solidFill>
                  <a:srgbClr val="262626"/>
                </a:solidFill>
                <a:latin typeface="SamsungOne 400" pitchFamily="34" charset="0"/>
                <a:ea typeface="SamsungOne 400" pitchFamily="34" charset="0"/>
              </a:rPr>
              <a:t>random_state</a:t>
            </a:r>
            <a:r>
              <a:rPr lang="es-ES" sz="1800" dirty="0">
                <a:solidFill>
                  <a:srgbClr val="262626"/>
                </a:solidFill>
                <a:latin typeface="SamsungOne 400" pitchFamily="34" charset="0"/>
                <a:ea typeface="SamsungOne 400" pitchFamily="34" charset="0"/>
              </a:rPr>
              <a:t>=123)</a:t>
            </a:r>
            <a:endParaRPr lang="es-ES" sz="2000" dirty="0">
              <a:latin typeface="SamsungOne 400" pitchFamily="34" charset="0"/>
              <a:ea typeface="SamsungOne 400" pitchFamily="34" charset="0"/>
            </a:endParaRPr>
          </a:p>
          <a:p>
            <a:pPr marL="182526" indent="-182526" algn="just">
              <a:spcBef>
                <a:spcPts val="800"/>
              </a:spcBef>
              <a:buClr>
                <a:srgbClr val="193EB0"/>
              </a:buClr>
              <a:buSzPts val="1300"/>
              <a:buFont typeface="Arial"/>
              <a:buChar char="‣"/>
            </a:pPr>
            <a:r>
              <a:rPr lang="es-ES" sz="1800" dirty="0">
                <a:solidFill>
                  <a:srgbClr val="262626"/>
                </a:solidFill>
                <a:latin typeface="SamsungOne 400" pitchFamily="34" charset="0"/>
                <a:ea typeface="SamsungOne 400" pitchFamily="34" charset="0"/>
              </a:rPr>
              <a:t>Para calcular una métrica de rendimiento (precisión): </a:t>
            </a:r>
            <a:r>
              <a:rPr lang="es-ES" sz="1800" dirty="0" err="1">
                <a:solidFill>
                  <a:srgbClr val="262626"/>
                </a:solidFill>
                <a:latin typeface="SamsungOne 400" pitchFamily="34" charset="0"/>
                <a:ea typeface="SamsungOne 400" pitchFamily="34" charset="0"/>
              </a:rPr>
              <a:t>metrics.accuracy_score</a:t>
            </a:r>
            <a:r>
              <a:rPr lang="es-ES" sz="1800" dirty="0">
                <a:solidFill>
                  <a:srgbClr val="262626"/>
                </a:solidFill>
                <a:latin typeface="SamsungOne 400" pitchFamily="34" charset="0"/>
                <a:ea typeface="SamsungOne 400" pitchFamily="34" charset="0"/>
              </a:rPr>
              <a:t>(</a:t>
            </a:r>
            <a:r>
              <a:rPr lang="es-ES" sz="1800" dirty="0" err="1">
                <a:solidFill>
                  <a:srgbClr val="193EB0"/>
                </a:solidFill>
                <a:latin typeface="SamsungOne 400" pitchFamily="34" charset="0"/>
                <a:ea typeface="SamsungOne 400" pitchFamily="34" charset="0"/>
              </a:rPr>
              <a:t>Y_test</a:t>
            </a:r>
            <a:r>
              <a:rPr lang="es-ES" sz="1800" dirty="0">
                <a:solidFill>
                  <a:srgbClr val="193EB0"/>
                </a:solidFill>
                <a:latin typeface="SamsungOne 400" pitchFamily="34" charset="0"/>
                <a:ea typeface="SamsungOne 400" pitchFamily="34" charset="0"/>
              </a:rPr>
              <a:t>, </a:t>
            </a:r>
            <a:r>
              <a:rPr lang="es-ES" sz="1800" dirty="0" err="1">
                <a:solidFill>
                  <a:srgbClr val="193EB0"/>
                </a:solidFill>
                <a:latin typeface="SamsungOne 400" pitchFamily="34" charset="0"/>
                <a:ea typeface="SamsungOne 400" pitchFamily="34" charset="0"/>
              </a:rPr>
              <a:t>Y_pred</a:t>
            </a:r>
            <a:r>
              <a:rPr lang="es-ES" sz="1800" dirty="0">
                <a:solidFill>
                  <a:srgbClr val="193EB0"/>
                </a:solidFill>
                <a:latin typeface="SamsungOne 400" pitchFamily="34" charset="0"/>
                <a:ea typeface="SamsungOne 400" pitchFamily="34" charset="0"/>
              </a:rPr>
              <a:t>)   </a:t>
            </a:r>
            <a:endParaRPr lang="es-ES" sz="2000" dirty="0">
              <a:latin typeface="SamsungOne 400" pitchFamily="34" charset="0"/>
              <a:ea typeface="SamsungOne 400" pitchFamily="34" charset="0"/>
            </a:endParaRPr>
          </a:p>
          <a:p>
            <a:pPr marL="182526" indent="-182526" algn="just">
              <a:spcBef>
                <a:spcPts val="800"/>
              </a:spcBef>
              <a:buClr>
                <a:srgbClr val="193EB0"/>
              </a:buClr>
              <a:buSzPts val="1300"/>
              <a:buFont typeface="Arial"/>
              <a:buChar char="‣"/>
            </a:pPr>
            <a:r>
              <a:rPr lang="es-ES" sz="1800" dirty="0">
                <a:solidFill>
                  <a:srgbClr val="262626"/>
                </a:solidFill>
                <a:latin typeface="SamsungOne 400" pitchFamily="34" charset="0"/>
                <a:ea typeface="SamsungOne 400" pitchFamily="34" charset="0"/>
              </a:rPr>
              <a:t>Para validar de forma cruzada y hacer el ajuste de los </a:t>
            </a:r>
            <a:r>
              <a:rPr lang="es-ES" sz="1800" dirty="0" err="1">
                <a:solidFill>
                  <a:srgbClr val="262626"/>
                </a:solidFill>
                <a:latin typeface="SamsungOne 400" pitchFamily="34" charset="0"/>
                <a:ea typeface="SamsungOne 400" pitchFamily="34" charset="0"/>
              </a:rPr>
              <a:t>hiperparámetros</a:t>
            </a:r>
            <a:r>
              <a:rPr lang="es-ES" sz="1800" dirty="0">
                <a:solidFill>
                  <a:srgbClr val="262626"/>
                </a:solidFill>
                <a:latin typeface="SamsungOne 400" pitchFamily="34" charset="0"/>
                <a:ea typeface="SamsungOne 400" pitchFamily="34" charset="0"/>
              </a:rPr>
              <a:t> al mismo tiempo: </a:t>
            </a:r>
            <a:endParaRPr lang="es-ES" sz="2000" dirty="0">
              <a:latin typeface="SamsungOne 400" pitchFamily="34" charset="0"/>
              <a:ea typeface="SamsungOne 400" pitchFamily="34" charset="0"/>
            </a:endParaRPr>
          </a:p>
          <a:p>
            <a:pPr marL="182563" lvl="1" algn="just">
              <a:spcBef>
                <a:spcPts val="800"/>
              </a:spcBef>
              <a:buSzPts val="1200"/>
            </a:pPr>
            <a:r>
              <a:rPr lang="es-ES" sz="1800" dirty="0" err="1">
                <a:solidFill>
                  <a:srgbClr val="193EB0"/>
                </a:solidFill>
                <a:latin typeface="SamsungOne 400" pitchFamily="34" charset="0"/>
                <a:ea typeface="SamsungOne 400" pitchFamily="34" charset="0"/>
              </a:rPr>
              <a:t>myGridCV</a:t>
            </a:r>
            <a:r>
              <a:rPr lang="es-ES" sz="1800" dirty="0">
                <a:solidFill>
                  <a:srgbClr val="193EB0"/>
                </a:solidFill>
                <a:latin typeface="SamsungOne 400" pitchFamily="34" charset="0"/>
                <a:ea typeface="SamsungOne 400" pitchFamily="34" charset="0"/>
              </a:rPr>
              <a:t> = </a:t>
            </a:r>
            <a:r>
              <a:rPr lang="es-ES" sz="1800" dirty="0" err="1">
                <a:solidFill>
                  <a:srgbClr val="193EB0"/>
                </a:solidFill>
                <a:latin typeface="SamsungOne 400" pitchFamily="34" charset="0"/>
                <a:ea typeface="SamsungOne 400" pitchFamily="34" charset="0"/>
              </a:rPr>
              <a:t>GridSearchCV</a:t>
            </a:r>
            <a:r>
              <a:rPr lang="es-ES" sz="1800" dirty="0">
                <a:solidFill>
                  <a:srgbClr val="193EB0"/>
                </a:solidFill>
                <a:latin typeface="SamsungOne 400" pitchFamily="34" charset="0"/>
                <a:ea typeface="SamsungOne 400" pitchFamily="34" charset="0"/>
              </a:rPr>
              <a:t>(estimador, </a:t>
            </a:r>
            <a:r>
              <a:rPr lang="es-ES" sz="1800" dirty="0" err="1">
                <a:solidFill>
                  <a:srgbClr val="193EB0"/>
                </a:solidFill>
                <a:latin typeface="SamsungOne 400" pitchFamily="34" charset="0"/>
                <a:ea typeface="SamsungOne 400" pitchFamily="34" charset="0"/>
              </a:rPr>
              <a:t>parameter_grid</a:t>
            </a:r>
            <a:r>
              <a:rPr lang="es-ES" sz="1800" dirty="0">
                <a:solidFill>
                  <a:srgbClr val="193EB0"/>
                </a:solidFill>
                <a:latin typeface="SamsungOne 400" pitchFamily="34" charset="0"/>
                <a:ea typeface="SamsungOne 400" pitchFamily="34" charset="0"/>
              </a:rPr>
              <a:t>, </a:t>
            </a:r>
            <a:r>
              <a:rPr lang="es-ES" sz="1800" dirty="0" err="1">
                <a:solidFill>
                  <a:srgbClr val="193EB0"/>
                </a:solidFill>
                <a:latin typeface="SamsungOne 400" pitchFamily="34" charset="0"/>
                <a:ea typeface="SamsungOne 400" pitchFamily="34" charset="0"/>
              </a:rPr>
              <a:t>cv</a:t>
            </a:r>
            <a:r>
              <a:rPr lang="es-ES" sz="1800" dirty="0">
                <a:solidFill>
                  <a:srgbClr val="193EB0"/>
                </a:solidFill>
                <a:latin typeface="SamsungOne 400" pitchFamily="34" charset="0"/>
                <a:ea typeface="SamsungOne 400" pitchFamily="34" charset="0"/>
              </a:rPr>
              <a:t>=k)</a:t>
            </a:r>
            <a:endParaRPr lang="es-ES" sz="2000" dirty="0">
              <a:latin typeface="SamsungOne 400" pitchFamily="34" charset="0"/>
              <a:ea typeface="SamsungOne 400" pitchFamily="34" charset="0"/>
            </a:endParaRPr>
          </a:p>
          <a:p>
            <a:pPr marL="182563" lvl="1" algn="just">
              <a:spcBef>
                <a:spcPts val="800"/>
              </a:spcBef>
              <a:buSzPts val="1200"/>
            </a:pPr>
            <a:r>
              <a:rPr lang="es-ES" sz="1800" dirty="0" err="1">
                <a:solidFill>
                  <a:srgbClr val="193EB0"/>
                </a:solidFill>
                <a:latin typeface="SamsungOne 400" pitchFamily="34" charset="0"/>
                <a:ea typeface="SamsungOne 400" pitchFamily="34" charset="0"/>
              </a:rPr>
              <a:t>myGridCV.fit</a:t>
            </a:r>
            <a:r>
              <a:rPr lang="es-ES" sz="1800" dirty="0">
                <a:solidFill>
                  <a:srgbClr val="193EB0"/>
                </a:solidFill>
                <a:latin typeface="SamsungOne 400" pitchFamily="34" charset="0"/>
                <a:ea typeface="SamsungOne 400" pitchFamily="34" charset="0"/>
              </a:rPr>
              <a:t>(</a:t>
            </a:r>
            <a:r>
              <a:rPr lang="es-ES" sz="1800" dirty="0" err="1">
                <a:solidFill>
                  <a:srgbClr val="193EB0"/>
                </a:solidFill>
                <a:latin typeface="SamsungOne 400" pitchFamily="34" charset="0"/>
                <a:ea typeface="SamsungOne 400" pitchFamily="34" charset="0"/>
              </a:rPr>
              <a:t>X_train</a:t>
            </a:r>
            <a:r>
              <a:rPr lang="es-ES" sz="1800" dirty="0">
                <a:solidFill>
                  <a:srgbClr val="193EB0"/>
                </a:solidFill>
                <a:latin typeface="SamsungOne 400" pitchFamily="34" charset="0"/>
                <a:ea typeface="SamsungOne 400" pitchFamily="34" charset="0"/>
              </a:rPr>
              <a:t>, </a:t>
            </a:r>
            <a:r>
              <a:rPr lang="es-ES" sz="1800" dirty="0" err="1">
                <a:solidFill>
                  <a:srgbClr val="193EB0"/>
                </a:solidFill>
                <a:latin typeface="SamsungOne 400" pitchFamily="34" charset="0"/>
                <a:ea typeface="SamsungOne 400" pitchFamily="34" charset="0"/>
              </a:rPr>
              <a:t>Y_train</a:t>
            </a:r>
            <a:r>
              <a:rPr lang="es-ES" sz="1800" dirty="0">
                <a:solidFill>
                  <a:srgbClr val="193EB0"/>
                </a:solidFill>
                <a:latin typeface="SamsungOne 400" pitchFamily="34" charset="0"/>
                <a:ea typeface="SamsungOne 400" pitchFamily="34" charset="0"/>
              </a:rPr>
              <a:t>)</a:t>
            </a:r>
            <a:endParaRPr lang="es-ES" sz="2000" dirty="0">
              <a:latin typeface="SamsungOne 400" pitchFamily="34" charset="0"/>
              <a:ea typeface="SamsungOne 400" pitchFamily="34" charset="0"/>
            </a:endParaRPr>
          </a:p>
        </p:txBody>
      </p:sp>
      <p:sp>
        <p:nvSpPr>
          <p:cNvPr id="9" name="Google Shape;423;p15"/>
          <p:cNvSpPr/>
          <p:nvPr/>
        </p:nvSpPr>
        <p:spPr>
          <a:xfrm>
            <a:off x="2767721" y="228329"/>
            <a:ext cx="7831851" cy="276999"/>
          </a:xfrm>
          <a:prstGeom prst="rect">
            <a:avLst/>
          </a:prstGeom>
          <a:noFill/>
          <a:ln>
            <a:noFill/>
          </a:ln>
        </p:spPr>
        <p:txBody>
          <a:bodyPr spcFirstLastPara="1" wrap="square" lIns="0" tIns="0" rIns="0" bIns="0" anchor="t" anchorCtr="0">
            <a:spAutoFit/>
          </a:bodyPr>
          <a:lstStyle/>
          <a:p>
            <a:pPr>
              <a:buSzPts val="1800"/>
            </a:pPr>
            <a:r>
              <a:rPr lang="es-ES" sz="1800" dirty="0">
                <a:solidFill>
                  <a:schemeClr val="lt1"/>
                </a:solidFill>
                <a:latin typeface="Samsung Sharp Sans" pitchFamily="2" charset="0"/>
                <a:ea typeface="Samsung Sharp Sans" pitchFamily="2" charset="0"/>
                <a:cs typeface="Samsung Sharp Sans" pitchFamily="2" charset="0"/>
              </a:rPr>
              <a:t>1.2. Biblioteca Python </a:t>
            </a:r>
            <a:r>
              <a:rPr lang="es-ES" sz="1800" dirty="0" err="1">
                <a:solidFill>
                  <a:schemeClr val="lt1"/>
                </a:solidFill>
                <a:latin typeface="Samsung Sharp Sans" pitchFamily="2" charset="0"/>
                <a:ea typeface="Samsung Sharp Sans" pitchFamily="2" charset="0"/>
                <a:cs typeface="Samsung Sharp Sans" pitchFamily="2" charset="0"/>
              </a:rPr>
              <a:t>scikit-learn</a:t>
            </a:r>
            <a:r>
              <a:rPr lang="es-ES" sz="1800" dirty="0">
                <a:solidFill>
                  <a:schemeClr val="lt1"/>
                </a:solidFill>
                <a:latin typeface="Samsung Sharp Sans" pitchFamily="2" charset="0"/>
                <a:ea typeface="Samsung Sharp Sans" pitchFamily="2" charset="0"/>
                <a:cs typeface="Samsung Sharp Sans" pitchFamily="2" charset="0"/>
              </a:rPr>
              <a:t> para el aprendizaje automático </a:t>
            </a:r>
          </a:p>
        </p:txBody>
      </p:sp>
    </p:spTree>
  </p:cSld>
  <p:clrMapOvr>
    <a:masterClrMapping/>
  </p:clrMapOvr>
</p:sld>
</file>

<file path=ppt/theme/theme1.xml><?xml version="1.0" encoding="utf-8"?>
<a:theme xmlns:a="http://schemas.openxmlformats.org/drawingml/2006/main" name="SIC 2024 - Plantilla">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SIC 2024 - Plantilla</Template>
  <TotalTime>879</TotalTime>
  <Words>9397</Words>
  <Application>Microsoft Office PowerPoint</Application>
  <PresentationFormat>Widescreen</PresentationFormat>
  <Paragraphs>1019</Paragraphs>
  <Slides>79</Slides>
  <Notes>76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Times New Roman</vt:lpstr>
      <vt:lpstr>Samsung Sharp Sans</vt:lpstr>
      <vt:lpstr>Noto Sans</vt:lpstr>
      <vt:lpstr>Arial</vt:lpstr>
      <vt:lpstr>Malgun Gothic</vt:lpstr>
      <vt:lpstr>Calibri</vt:lpstr>
      <vt:lpstr>SamsungOne 400</vt:lpstr>
      <vt:lpstr>SIC 2024 - Plantilla</vt:lpstr>
      <vt:lpstr>PowerPoint Presentation</vt:lpstr>
      <vt:lpstr>PowerPoint Presentation</vt:lpstr>
      <vt:lpstr>PowerPoint Presentation</vt:lpstr>
      <vt:lpstr>Unidad 1</vt:lpstr>
      <vt:lpstr>PowerPoint Presentation</vt:lpstr>
      <vt:lpstr>PowerPoint Presentation</vt:lpstr>
      <vt:lpstr>Unidad 1</vt:lpstr>
      <vt:lpstr>PowerPoint Presentation</vt:lpstr>
      <vt:lpstr>PowerPoint Presentation</vt:lpstr>
      <vt:lpstr>PowerPoint Presentation</vt:lpstr>
      <vt:lpstr>PowerPoint Presentation</vt:lpstr>
      <vt:lpstr>PowerPoint Presentation</vt:lpstr>
      <vt:lpstr>PowerPoint Presentation</vt:lpstr>
      <vt:lpstr>Unidad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Unidad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Unidad 1</vt:lpstr>
      <vt:lpstr>PowerPoint Presentation</vt:lpstr>
      <vt:lpstr>PowerPoint Presentation</vt:lpstr>
      <vt:lpstr>¡GRACIAS!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¡GRACIAS!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sena.kim</dc:creator>
  <cp:lastModifiedBy>Edison Luis Sánchez Maldonado</cp:lastModifiedBy>
  <cp:revision>64</cp:revision>
  <dcterms:created xsi:type="dcterms:W3CDTF">2019-08-14T11:07:19Z</dcterms:created>
  <dcterms:modified xsi:type="dcterms:W3CDTF">2024-12-02T20:19:29Z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C:\Users\maria.he\AppData\Local\Temp\_AZTMP5_\SIC_AI_Chapter 5. Machine Learning 1_v1.0.pptx</vt:lpwstr>
  </property>
</Properties>
</file>